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drawings/drawing1.xml" ContentType="application/vnd.openxmlformats-officedocument.drawingml.chartshapes+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3"/>
  </p:notesMasterIdLst>
  <p:sldIdLst>
    <p:sldId id="256" r:id="rId2"/>
    <p:sldId id="275" r:id="rId3"/>
    <p:sldId id="362" r:id="rId4"/>
    <p:sldId id="367" r:id="rId5"/>
    <p:sldId id="274" r:id="rId6"/>
    <p:sldId id="267" r:id="rId7"/>
    <p:sldId id="363" r:id="rId8"/>
    <p:sldId id="373" r:id="rId9"/>
    <p:sldId id="370" r:id="rId10"/>
    <p:sldId id="372" r:id="rId11"/>
    <p:sldId id="352" r:id="rId12"/>
    <p:sldId id="375" r:id="rId13"/>
    <p:sldId id="376" r:id="rId14"/>
    <p:sldId id="351" r:id="rId15"/>
    <p:sldId id="357" r:id="rId16"/>
    <p:sldId id="359" r:id="rId17"/>
    <p:sldId id="360" r:id="rId18"/>
    <p:sldId id="358" r:id="rId19"/>
    <p:sldId id="353" r:id="rId20"/>
    <p:sldId id="368" r:id="rId21"/>
    <p:sldId id="378"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Merriweather"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BE57"/>
    <a:srgbClr val="CD2326"/>
    <a:srgbClr val="0094DA"/>
    <a:srgbClr val="FDB812"/>
    <a:srgbClr val="7C7C7C"/>
    <a:srgbClr val="FEFFF9"/>
    <a:srgbClr val="4F81BD"/>
    <a:srgbClr val="E641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53" d="100"/>
          <a:sy n="53" d="100"/>
        </p:scale>
        <p:origin x="44" y="908"/>
      </p:cViewPr>
      <p:guideLst>
        <p:guide orient="horz" pos="1620"/>
        <p:guide pos="2880"/>
      </p:guideLst>
    </p:cSldViewPr>
  </p:slideViewPr>
  <p:notesTextViewPr>
    <p:cViewPr>
      <p:scale>
        <a:sx n="1" d="1"/>
        <a:sy n="1" d="1"/>
      </p:scale>
      <p:origin x="0" y="0"/>
    </p:cViewPr>
  </p:notesTextViewPr>
  <p:sorterViewPr>
    <p:cViewPr>
      <p:scale>
        <a:sx n="200" d="100"/>
        <a:sy n="200" d="100"/>
      </p:scale>
      <p:origin x="0" y="-63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Food Grains Produced</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Sheet1!$B$2</c:f>
              <c:numCache>
                <c:formatCode>General</c:formatCode>
                <c:ptCount val="1"/>
                <c:pt idx="0">
                  <c:v>2.92</c:v>
                </c:pt>
              </c:numCache>
            </c:numRef>
          </c:val>
          <c:extLst>
            <c:ext xmlns:c16="http://schemas.microsoft.com/office/drawing/2014/chart" uri="{C3380CC4-5D6E-409C-BE32-E72D297353CC}">
              <c16:uniqueId val="{00000000-AEBD-4AF9-BB12-C48F09C8E8C7}"/>
            </c:ext>
          </c:extLst>
        </c:ser>
        <c:ser>
          <c:idx val="1"/>
          <c:order val="1"/>
          <c:tx>
            <c:strRef>
              <c:f>Sheet1!$C$1</c:f>
              <c:strCache>
                <c:ptCount val="1"/>
                <c:pt idx="0">
                  <c:v>Consumption Requirement</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Sheet1!$C$2</c:f>
              <c:numCache>
                <c:formatCode>General</c:formatCode>
                <c:ptCount val="1"/>
                <c:pt idx="0">
                  <c:v>2.2999999999999998</c:v>
                </c:pt>
              </c:numCache>
            </c:numRef>
          </c:val>
          <c:extLst>
            <c:ext xmlns:c16="http://schemas.microsoft.com/office/drawing/2014/chart" uri="{C3380CC4-5D6E-409C-BE32-E72D297353CC}">
              <c16:uniqueId val="{00000001-AEBD-4AF9-BB12-C48F09C8E8C7}"/>
            </c:ext>
          </c:extLst>
        </c:ser>
        <c:dLbls>
          <c:showLegendKey val="0"/>
          <c:showVal val="1"/>
          <c:showCatName val="0"/>
          <c:showSerName val="0"/>
          <c:showPercent val="0"/>
          <c:showBubbleSize val="0"/>
        </c:dLbls>
        <c:gapWidth val="219"/>
        <c:overlap val="-27"/>
        <c:axId val="75276672"/>
        <c:axId val="75278592"/>
      </c:barChart>
      <c:catAx>
        <c:axId val="75276672"/>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r>
                  <a:rPr lang="en-US" dirty="0"/>
                  <a:t>2019-20</a:t>
                </a:r>
                <a:endParaRPr lang="en-IN" dirty="0"/>
              </a:p>
            </c:rich>
          </c:tx>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75278592"/>
        <c:crosses val="autoZero"/>
        <c:auto val="1"/>
        <c:lblAlgn val="ctr"/>
        <c:lblOffset val="100"/>
        <c:noMultiLvlLbl val="0"/>
      </c:catAx>
      <c:valAx>
        <c:axId val="752785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r>
                  <a:rPr lang="en-US" sz="600" dirty="0"/>
                  <a:t>Weight of Grains (100 Million tonnes) </a:t>
                </a:r>
                <a:endParaRPr lang="en-IN" sz="600" dirty="0"/>
              </a:p>
            </c:rich>
          </c:tx>
          <c:layout>
            <c:manualLayout>
              <c:xMode val="edge"/>
              <c:yMode val="edge"/>
              <c:x val="4.1272392100724122E-2"/>
              <c:y val="0"/>
            </c:manualLayout>
          </c:layout>
          <c:overlay val="0"/>
          <c:spPr>
            <a:noFill/>
            <a:ln>
              <a:noFill/>
            </a:ln>
            <a:effectLst/>
          </c:spPr>
          <c:txPr>
            <a:bodyPr rot="-54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752766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506422286880685"/>
          <c:y val="0.11319500364156022"/>
          <c:w val="0.36661903557267139"/>
          <c:h val="0.77360999271688025"/>
        </c:manualLayout>
      </c:layout>
      <c:doughnutChart>
        <c:varyColors val="1"/>
        <c:ser>
          <c:idx val="0"/>
          <c:order val="0"/>
          <c:tx>
            <c:strRef>
              <c:f>Sheet1!$B$1</c:f>
              <c:strCache>
                <c:ptCount val="1"/>
                <c:pt idx="0">
                  <c:v>Sales</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A754-4897-89AC-ED74494EFFCA}"/>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A754-4897-89AC-ED74494EFFCA}"/>
              </c:ext>
            </c:extLst>
          </c:dPt>
          <c:dLbls>
            <c:dLbl>
              <c:idx val="0"/>
              <c:layout>
                <c:manualLayout>
                  <c:x val="6.9167038558301502E-2"/>
                  <c:y val="-0.18731876540709147"/>
                </c:manualLayout>
              </c:layout>
              <c:spPr>
                <a:solidFill>
                  <a:schemeClr val="bg1"/>
                </a:solidFill>
                <a:ln>
                  <a:noFill/>
                </a:ln>
                <a:effectLst/>
              </c:spPr>
              <c:txPr>
                <a:bodyPr rot="0" spcFirstLastPara="1" vertOverflow="ellipsis" vert="horz" wrap="square" lIns="38100" tIns="19050" rIns="38100" bIns="19050" anchor="ctr" anchorCtr="1">
                  <a:spAutoFit/>
                </a:bodyPr>
                <a:lstStyle/>
                <a:p>
                  <a:pPr>
                    <a:defRPr sz="133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A754-4897-89AC-ED74494EFFCA}"/>
                </c:ext>
              </c:extLst>
            </c:dLbl>
            <c:dLbl>
              <c:idx val="1"/>
              <c:layout>
                <c:manualLayout>
                  <c:x val="-7.1201363221780806E-2"/>
                  <c:y val="0.16650556925074783"/>
                </c:manualLayout>
              </c:layout>
              <c:spPr>
                <a:solidFill>
                  <a:schemeClr val="bg1"/>
                </a:solidFill>
                <a:ln>
                  <a:noFill/>
                </a:ln>
                <a:effectLst/>
              </c:spPr>
              <c:txPr>
                <a:bodyPr rot="0" spcFirstLastPara="1" vertOverflow="ellipsis" vert="horz" wrap="square" lIns="38100" tIns="19050" rIns="38100" bIns="19050" anchor="ctr" anchorCtr="1">
                  <a:spAutoFit/>
                </a:bodyPr>
                <a:lstStyle/>
                <a:p>
                  <a:pPr>
                    <a:defRPr sz="133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A754-4897-89AC-ED74494EFFCA}"/>
                </c:ext>
              </c:extLst>
            </c:dLbl>
            <c:spPr>
              <a:solidFill>
                <a:schemeClr val="bg1"/>
              </a:solidFill>
              <a:ln>
                <a:noFill/>
              </a:ln>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showLeaderLines val="0"/>
            <c:extLst>
              <c:ext xmlns:c15="http://schemas.microsoft.com/office/drawing/2012/chart" uri="{CE6537A1-D6FC-4f65-9D91-7224C49458BB}"/>
            </c:extLst>
          </c:dLbls>
          <c:cat>
            <c:strRef>
              <c:f>Sheet1!$A$2:$A$3</c:f>
              <c:strCache>
                <c:ptCount val="2"/>
                <c:pt idx="0">
                  <c:v>Modern Method</c:v>
                </c:pt>
                <c:pt idx="1">
                  <c:v>Traditional Method</c:v>
                </c:pt>
              </c:strCache>
            </c:strRef>
          </c:cat>
          <c:val>
            <c:numRef>
              <c:f>Sheet1!$B$2:$B$3</c:f>
              <c:numCache>
                <c:formatCode>General</c:formatCode>
                <c:ptCount val="2"/>
                <c:pt idx="0">
                  <c:v>4</c:v>
                </c:pt>
                <c:pt idx="1">
                  <c:v>6</c:v>
                </c:pt>
              </c:numCache>
            </c:numRef>
          </c:val>
          <c:extLst>
            <c:ext xmlns:c16="http://schemas.microsoft.com/office/drawing/2014/chart" uri="{C3380CC4-5D6E-409C-BE32-E72D297353CC}">
              <c16:uniqueId val="{00000004-A754-4897-89AC-ED74494EFFCA}"/>
            </c:ext>
          </c:extLst>
        </c:ser>
        <c:dLbls>
          <c:showLegendKey val="0"/>
          <c:showVal val="0"/>
          <c:showCatName val="0"/>
          <c:showSerName val="0"/>
          <c:showPercent val="1"/>
          <c:showBubbleSize val="0"/>
          <c:showLeaderLines val="0"/>
        </c:dLbls>
        <c:firstSliceAng val="0"/>
        <c:holeSize val="50"/>
      </c:doughnutChart>
      <c:spPr>
        <a:noFill/>
        <a:ln>
          <a:noFill/>
        </a:ln>
        <a:effectLst/>
      </c:spPr>
    </c:plotArea>
    <c:legend>
      <c:legendPos val="r"/>
      <c:layout>
        <c:manualLayout>
          <c:xMode val="edge"/>
          <c:yMode val="edge"/>
          <c:x val="0.66096987181138334"/>
          <c:y val="0.47434833250454006"/>
          <c:w val="0.33616060474189879"/>
          <c:h val="0.23295399553834292"/>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4583333333333341E-2"/>
          <c:y val="5.9375000000000004E-2"/>
          <c:w val="0.9541666666666665"/>
          <c:h val="0.93125000000000002"/>
        </c:manualLayout>
      </c:layout>
      <c:scatterChart>
        <c:scatterStyle val="smoothMarker"/>
        <c:varyColors val="0"/>
        <c:ser>
          <c:idx val="0"/>
          <c:order val="0"/>
          <c:tx>
            <c:strRef>
              <c:f>Sheet1!$B$1</c:f>
              <c:strCache>
                <c:ptCount val="1"/>
                <c:pt idx="0">
                  <c:v>column3</c:v>
                </c:pt>
              </c:strCache>
            </c:strRef>
          </c:tx>
          <c:spPr>
            <a:ln w="19050" cap="rnd">
              <a:solidFill>
                <a:schemeClr val="accent1"/>
              </a:solidFill>
              <a:round/>
            </a:ln>
            <a:effectLst/>
          </c:spPr>
          <c:marker>
            <c:symbol val="none"/>
          </c:marker>
          <c:xVal>
            <c:numRef>
              <c:f>Sheet1!#REF!</c:f>
            </c:numRef>
          </c:xVal>
          <c:yVal>
            <c:numRef>
              <c:f>Sheet1!$B$2:$B$6</c:f>
              <c:numCache>
                <c:formatCode>General</c:formatCode>
                <c:ptCount val="5"/>
                <c:pt idx="1">
                  <c:v>40</c:v>
                </c:pt>
                <c:pt idx="2">
                  <c:v>20</c:v>
                </c:pt>
                <c:pt idx="3">
                  <c:v>13</c:v>
                </c:pt>
                <c:pt idx="4">
                  <c:v>12</c:v>
                </c:pt>
              </c:numCache>
            </c:numRef>
          </c:yVal>
          <c:smooth val="1"/>
          <c:extLst>
            <c:ext xmlns:c16="http://schemas.microsoft.com/office/drawing/2014/chart" uri="{C3380CC4-5D6E-409C-BE32-E72D297353CC}">
              <c16:uniqueId val="{00000000-C58F-459E-A3FF-5002EF4ECE13}"/>
            </c:ext>
          </c:extLst>
        </c:ser>
        <c:ser>
          <c:idx val="1"/>
          <c:order val="1"/>
          <c:tx>
            <c:strRef>
              <c:f>Sheet1!$C$1</c:f>
              <c:strCache>
                <c:ptCount val="1"/>
                <c:pt idx="0">
                  <c:v>X-Values</c:v>
                </c:pt>
              </c:strCache>
            </c:strRef>
          </c:tx>
          <c:spPr>
            <a:ln w="19050" cap="rnd">
              <a:solidFill>
                <a:schemeClr val="accent2"/>
              </a:solidFill>
              <a:round/>
            </a:ln>
            <a:effectLst/>
          </c:spPr>
          <c:marker>
            <c:symbol val="none"/>
          </c:marker>
          <c:xVal>
            <c:numRef>
              <c:f>Sheet1!#REF!</c:f>
            </c:numRef>
          </c:xVal>
          <c:yVal>
            <c:numRef>
              <c:f>Sheet1!$A$2:$A$6</c:f>
              <c:numCache>
                <c:formatCode>General</c:formatCode>
                <c:ptCount val="5"/>
                <c:pt idx="0">
                  <c:v>35</c:v>
                </c:pt>
                <c:pt idx="1">
                  <c:v>30</c:v>
                </c:pt>
                <c:pt idx="2">
                  <c:v>15</c:v>
                </c:pt>
                <c:pt idx="3">
                  <c:v>8</c:v>
                </c:pt>
                <c:pt idx="4">
                  <c:v>4</c:v>
                </c:pt>
              </c:numCache>
            </c:numRef>
          </c:yVal>
          <c:smooth val="1"/>
          <c:extLst>
            <c:ext xmlns:c16="http://schemas.microsoft.com/office/drawing/2014/chart" uri="{C3380CC4-5D6E-409C-BE32-E72D297353CC}">
              <c16:uniqueId val="{00000006-C58F-459E-A3FF-5002EF4ECE13}"/>
            </c:ext>
          </c:extLst>
        </c:ser>
        <c:ser>
          <c:idx val="2"/>
          <c:order val="2"/>
          <c:tx>
            <c:strRef>
              <c:f>Sheet1!$D$1</c:f>
              <c:strCache>
                <c:ptCount val="1"/>
                <c:pt idx="0">
                  <c:v>Column1</c:v>
                </c:pt>
              </c:strCache>
            </c:strRef>
          </c:tx>
          <c:spPr>
            <a:ln w="19050" cap="rnd">
              <a:solidFill>
                <a:schemeClr val="accent3"/>
              </a:solidFill>
              <a:round/>
            </a:ln>
            <a:effectLst/>
          </c:spPr>
          <c:marker>
            <c:symbol val="none"/>
          </c:marker>
          <c:xVal>
            <c:numRef>
              <c:f>Sheet1!#REF!</c:f>
            </c:numRef>
          </c:xVal>
          <c:yVal>
            <c:numRef>
              <c:f>Sheet1!$D$2:$D$6</c:f>
              <c:numCache>
                <c:formatCode>General</c:formatCode>
                <c:ptCount val="5"/>
                <c:pt idx="0">
                  <c:v>20</c:v>
                </c:pt>
                <c:pt idx="1">
                  <c:v>18</c:v>
                </c:pt>
                <c:pt idx="2">
                  <c:v>18</c:v>
                </c:pt>
                <c:pt idx="3">
                  <c:v>18</c:v>
                </c:pt>
                <c:pt idx="4">
                  <c:v>18</c:v>
                </c:pt>
              </c:numCache>
            </c:numRef>
          </c:yVal>
          <c:smooth val="1"/>
          <c:extLst>
            <c:ext xmlns:c16="http://schemas.microsoft.com/office/drawing/2014/chart" uri="{C3380CC4-5D6E-409C-BE32-E72D297353CC}">
              <c16:uniqueId val="{00000007-C58F-459E-A3FF-5002EF4ECE13}"/>
            </c:ext>
          </c:extLst>
        </c:ser>
        <c:dLbls>
          <c:showLegendKey val="0"/>
          <c:showVal val="0"/>
          <c:showCatName val="0"/>
          <c:showSerName val="0"/>
          <c:showPercent val="0"/>
          <c:showBubbleSize val="0"/>
        </c:dLbls>
        <c:axId val="75736192"/>
        <c:axId val="75737728"/>
      </c:scatterChart>
      <c:valAx>
        <c:axId val="75736192"/>
        <c:scaling>
          <c:orientation val="minMax"/>
        </c:scaling>
        <c:delete val="1"/>
        <c:axPos val="b"/>
        <c:numFmt formatCode="General" sourceLinked="1"/>
        <c:majorTickMark val="none"/>
        <c:minorTickMark val="none"/>
        <c:tickLblPos val="nextTo"/>
        <c:crossAx val="75737728"/>
        <c:crosses val="autoZero"/>
        <c:crossBetween val="midCat"/>
      </c:valAx>
      <c:valAx>
        <c:axId val="75737728"/>
        <c:scaling>
          <c:orientation val="minMax"/>
        </c:scaling>
        <c:delete val="1"/>
        <c:axPos val="l"/>
        <c:numFmt formatCode="General" sourceLinked="1"/>
        <c:majorTickMark val="none"/>
        <c:minorTickMark val="none"/>
        <c:tickLblPos val="nextTo"/>
        <c:crossAx val="7573619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60" b="1" i="0" u="none" strike="noStrike" kern="1200" spc="0" baseline="0">
                <a:solidFill>
                  <a:schemeClr val="tx1"/>
                </a:solidFill>
                <a:latin typeface="Merriweather" panose="020B0604020202020204" charset="0"/>
                <a:ea typeface="+mn-ea"/>
                <a:cs typeface="+mn-cs"/>
              </a:defRPr>
            </a:pPr>
            <a:r>
              <a:rPr lang="en-IN" b="1" dirty="0">
                <a:solidFill>
                  <a:schemeClr val="tx1"/>
                </a:solidFill>
                <a:latin typeface="Merriweather" panose="020B0604020202020204" charset="0"/>
              </a:rPr>
              <a:t>Equilibrium Moisture Content</a:t>
            </a:r>
          </a:p>
        </c:rich>
      </c:tx>
      <c:layout>
        <c:manualLayout>
          <c:xMode val="edge"/>
          <c:yMode val="edge"/>
          <c:x val="0.20885524010070292"/>
          <c:y val="7.4907271706958933E-2"/>
        </c:manualLayout>
      </c:layout>
      <c:overlay val="0"/>
      <c:spPr>
        <a:noFill/>
        <a:ln>
          <a:noFill/>
        </a:ln>
        <a:effectLst/>
      </c:spPr>
      <c:txPr>
        <a:bodyPr rot="0" spcFirstLastPara="1" vertOverflow="ellipsis" vert="horz" wrap="square" anchor="ctr" anchorCtr="1"/>
        <a:lstStyle/>
        <a:p>
          <a:pPr>
            <a:defRPr sz="960" b="1" i="0" u="none" strike="noStrike" kern="1200" spc="0" baseline="0">
              <a:solidFill>
                <a:schemeClr val="tx1"/>
              </a:solidFill>
              <a:latin typeface="Merriweather" panose="020B0604020202020204" charset="0"/>
              <a:ea typeface="+mn-ea"/>
              <a:cs typeface="+mn-cs"/>
            </a:defRPr>
          </a:pPr>
          <a:endParaRPr lang="en-US"/>
        </a:p>
      </c:txPr>
    </c:title>
    <c:autoTitleDeleted val="0"/>
    <c:plotArea>
      <c:layout>
        <c:manualLayout>
          <c:layoutTarget val="inner"/>
          <c:xMode val="edge"/>
          <c:yMode val="edge"/>
          <c:x val="0.12381629855821787"/>
          <c:y val="0.17878514841863369"/>
          <c:w val="0.84633480971128583"/>
          <c:h val="0.74003617125984267"/>
        </c:manualLayout>
      </c:layout>
      <c:scatterChart>
        <c:scatterStyle val="smoothMarker"/>
        <c:varyColors val="0"/>
        <c:ser>
          <c:idx val="0"/>
          <c:order val="0"/>
          <c:tx>
            <c:strRef>
              <c:f>Sheet1!$B$1</c:f>
              <c:strCache>
                <c:ptCount val="1"/>
                <c:pt idx="0">
                  <c:v>Wheat</c:v>
                </c:pt>
              </c:strCache>
            </c:strRef>
          </c:tx>
          <c:spPr>
            <a:ln w="28575" cap="rnd">
              <a:solidFill>
                <a:schemeClr val="accent5">
                  <a:lumMod val="50000"/>
                </a:schemeClr>
              </a:solidFill>
              <a:round/>
            </a:ln>
            <a:effectLst/>
          </c:spPr>
          <c:marker>
            <c:symbol val="none"/>
          </c:marker>
          <c:xVal>
            <c:numRef>
              <c:f>Sheet1!$A$2:$A$8</c:f>
              <c:numCache>
                <c:formatCode>General</c:formatCode>
                <c:ptCount val="7"/>
                <c:pt idx="0">
                  <c:v>6</c:v>
                </c:pt>
                <c:pt idx="1">
                  <c:v>8</c:v>
                </c:pt>
                <c:pt idx="2">
                  <c:v>10</c:v>
                </c:pt>
                <c:pt idx="3">
                  <c:v>12</c:v>
                </c:pt>
                <c:pt idx="4">
                  <c:v>14</c:v>
                </c:pt>
                <c:pt idx="5">
                  <c:v>16</c:v>
                </c:pt>
                <c:pt idx="6">
                  <c:v>18</c:v>
                </c:pt>
              </c:numCache>
            </c:numRef>
          </c:xVal>
          <c:yVal>
            <c:numRef>
              <c:f>Sheet1!$B$2:$B$8</c:f>
              <c:numCache>
                <c:formatCode>General</c:formatCode>
                <c:ptCount val="7"/>
                <c:pt idx="0">
                  <c:v>12</c:v>
                </c:pt>
                <c:pt idx="1">
                  <c:v>20</c:v>
                </c:pt>
                <c:pt idx="2">
                  <c:v>32</c:v>
                </c:pt>
                <c:pt idx="3">
                  <c:v>45</c:v>
                </c:pt>
                <c:pt idx="4">
                  <c:v>58</c:v>
                </c:pt>
                <c:pt idx="5">
                  <c:v>67</c:v>
                </c:pt>
                <c:pt idx="6">
                  <c:v>70</c:v>
                </c:pt>
              </c:numCache>
            </c:numRef>
          </c:yVal>
          <c:smooth val="1"/>
          <c:extLst>
            <c:ext xmlns:c16="http://schemas.microsoft.com/office/drawing/2014/chart" uri="{C3380CC4-5D6E-409C-BE32-E72D297353CC}">
              <c16:uniqueId val="{00000000-A31D-4C97-B64B-CD4D554BBD25}"/>
            </c:ext>
          </c:extLst>
        </c:ser>
        <c:ser>
          <c:idx val="1"/>
          <c:order val="1"/>
          <c:tx>
            <c:strRef>
              <c:f>Sheet1!$C$1</c:f>
              <c:strCache>
                <c:ptCount val="1"/>
                <c:pt idx="0">
                  <c:v>Rice</c:v>
                </c:pt>
              </c:strCache>
            </c:strRef>
          </c:tx>
          <c:spPr>
            <a:ln w="19050" cap="rnd">
              <a:solidFill>
                <a:schemeClr val="accent2"/>
              </a:solidFill>
              <a:round/>
            </a:ln>
            <a:effectLst/>
          </c:spPr>
          <c:marker>
            <c:symbol val="none"/>
          </c:marker>
          <c:xVal>
            <c:numRef>
              <c:f>Sheet1!$A$2:$A$8</c:f>
              <c:numCache>
                <c:formatCode>General</c:formatCode>
                <c:ptCount val="7"/>
                <c:pt idx="0">
                  <c:v>6</c:v>
                </c:pt>
                <c:pt idx="1">
                  <c:v>8</c:v>
                </c:pt>
                <c:pt idx="2">
                  <c:v>10</c:v>
                </c:pt>
                <c:pt idx="3">
                  <c:v>12</c:v>
                </c:pt>
                <c:pt idx="4">
                  <c:v>14</c:v>
                </c:pt>
                <c:pt idx="5">
                  <c:v>16</c:v>
                </c:pt>
                <c:pt idx="6">
                  <c:v>18</c:v>
                </c:pt>
              </c:numCache>
            </c:numRef>
          </c:xVal>
          <c:yVal>
            <c:numRef>
              <c:f>Sheet1!$C$2:$C$8</c:f>
              <c:numCache>
                <c:formatCode>General</c:formatCode>
                <c:ptCount val="7"/>
                <c:pt idx="0">
                  <c:v>9</c:v>
                </c:pt>
                <c:pt idx="1">
                  <c:v>16</c:v>
                </c:pt>
                <c:pt idx="2">
                  <c:v>29</c:v>
                </c:pt>
                <c:pt idx="3">
                  <c:v>43</c:v>
                </c:pt>
                <c:pt idx="4">
                  <c:v>58</c:v>
                </c:pt>
                <c:pt idx="5">
                  <c:v>71</c:v>
                </c:pt>
                <c:pt idx="6">
                  <c:v>80</c:v>
                </c:pt>
              </c:numCache>
            </c:numRef>
          </c:yVal>
          <c:smooth val="1"/>
          <c:extLst>
            <c:ext xmlns:c16="http://schemas.microsoft.com/office/drawing/2014/chart" uri="{C3380CC4-5D6E-409C-BE32-E72D297353CC}">
              <c16:uniqueId val="{00000001-5753-405F-BD27-D69DEC6ECE0D}"/>
            </c:ext>
          </c:extLst>
        </c:ser>
        <c:ser>
          <c:idx val="2"/>
          <c:order val="2"/>
          <c:tx>
            <c:strRef>
              <c:f>Sheet1!$D$1</c:f>
              <c:strCache>
                <c:ptCount val="1"/>
                <c:pt idx="0">
                  <c:v>Maize</c:v>
                </c:pt>
              </c:strCache>
            </c:strRef>
          </c:tx>
          <c:spPr>
            <a:ln w="19050" cap="rnd">
              <a:solidFill>
                <a:schemeClr val="accent3"/>
              </a:solidFill>
              <a:round/>
            </a:ln>
            <a:effectLst/>
          </c:spPr>
          <c:marker>
            <c:symbol val="none"/>
          </c:marker>
          <c:xVal>
            <c:numRef>
              <c:f>Sheet1!$A$2:$A$8</c:f>
              <c:numCache>
                <c:formatCode>General</c:formatCode>
                <c:ptCount val="7"/>
                <c:pt idx="0">
                  <c:v>6</c:v>
                </c:pt>
                <c:pt idx="1">
                  <c:v>8</c:v>
                </c:pt>
                <c:pt idx="2">
                  <c:v>10</c:v>
                </c:pt>
                <c:pt idx="3">
                  <c:v>12</c:v>
                </c:pt>
                <c:pt idx="4">
                  <c:v>14</c:v>
                </c:pt>
                <c:pt idx="5">
                  <c:v>16</c:v>
                </c:pt>
                <c:pt idx="6">
                  <c:v>18</c:v>
                </c:pt>
              </c:numCache>
            </c:numRef>
          </c:xVal>
          <c:yVal>
            <c:numRef>
              <c:f>Sheet1!$D$2:$D$8</c:f>
              <c:numCache>
                <c:formatCode>General</c:formatCode>
                <c:ptCount val="7"/>
                <c:pt idx="0">
                  <c:v>5</c:v>
                </c:pt>
                <c:pt idx="1">
                  <c:v>14</c:v>
                </c:pt>
                <c:pt idx="2">
                  <c:v>28</c:v>
                </c:pt>
                <c:pt idx="3">
                  <c:v>44</c:v>
                </c:pt>
                <c:pt idx="4">
                  <c:v>58</c:v>
                </c:pt>
                <c:pt idx="5">
                  <c:v>68</c:v>
                </c:pt>
                <c:pt idx="6">
                  <c:v>75</c:v>
                </c:pt>
              </c:numCache>
            </c:numRef>
          </c:yVal>
          <c:smooth val="1"/>
          <c:extLst>
            <c:ext xmlns:c16="http://schemas.microsoft.com/office/drawing/2014/chart" uri="{C3380CC4-5D6E-409C-BE32-E72D297353CC}">
              <c16:uniqueId val="{00000002-5753-405F-BD27-D69DEC6ECE0D}"/>
            </c:ext>
          </c:extLst>
        </c:ser>
        <c:dLbls>
          <c:showLegendKey val="0"/>
          <c:showVal val="0"/>
          <c:showCatName val="0"/>
          <c:showSerName val="0"/>
          <c:showPercent val="0"/>
          <c:showBubbleSize val="0"/>
        </c:dLbls>
        <c:axId val="98788096"/>
        <c:axId val="98790016"/>
      </c:scatterChart>
      <c:valAx>
        <c:axId val="9878809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r>
                  <a:rPr lang="en-US" dirty="0"/>
                  <a:t>Moisture Content %</a:t>
                </a:r>
                <a:endParaRPr lang="en-IN" dirty="0"/>
              </a:p>
            </c:rich>
          </c:tx>
          <c:layout>
            <c:manualLayout>
              <c:xMode val="edge"/>
              <c:yMode val="edge"/>
              <c:x val="0.6913036005770915"/>
              <c:y val="0.84966452533904346"/>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98790016"/>
        <c:crosses val="autoZero"/>
        <c:crossBetween val="midCat"/>
      </c:valAx>
      <c:valAx>
        <c:axId val="987900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r>
                  <a:rPr lang="en-IN" dirty="0"/>
                  <a:t>RH% at 298K</a:t>
                </a:r>
              </a:p>
            </c:rich>
          </c:tx>
          <c:layout>
            <c:manualLayout>
              <c:xMode val="edge"/>
              <c:yMode val="edge"/>
              <c:x val="1.1667846671893007E-2"/>
              <c:y val="0.29626803365561388"/>
            </c:manualLayout>
          </c:layout>
          <c:overlay val="0"/>
          <c:spPr>
            <a:noFill/>
            <a:ln>
              <a:noFill/>
            </a:ln>
            <a:effectLst/>
          </c:spPr>
          <c:txPr>
            <a:bodyPr rot="-54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98788096"/>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60" b="1" i="0" u="none" strike="noStrike" kern="1200" spc="0" baseline="0">
                <a:solidFill>
                  <a:schemeClr val="tx1"/>
                </a:solidFill>
                <a:latin typeface="Merriweather" panose="020B0604020202020204" charset="0"/>
                <a:ea typeface="+mn-ea"/>
                <a:cs typeface="+mn-cs"/>
              </a:defRPr>
            </a:pPr>
            <a:r>
              <a:rPr lang="en-US" b="1" dirty="0">
                <a:solidFill>
                  <a:schemeClr val="tx1"/>
                </a:solidFill>
                <a:latin typeface="Merriweather" panose="020B0604020202020204" charset="0"/>
              </a:rPr>
              <a:t>Maximum Humidity Limit </a:t>
            </a:r>
          </a:p>
          <a:p>
            <a:pPr>
              <a:defRPr b="1">
                <a:solidFill>
                  <a:schemeClr val="tx1"/>
                </a:solidFill>
                <a:latin typeface="Merriweather" panose="020B0604020202020204" charset="0"/>
              </a:defRPr>
            </a:pPr>
            <a:r>
              <a:rPr lang="en-US" b="1" dirty="0">
                <a:solidFill>
                  <a:schemeClr val="tx1"/>
                </a:solidFill>
                <a:latin typeface="Merriweather" panose="020B0604020202020204" charset="0"/>
              </a:rPr>
              <a:t>(for different grains)</a:t>
            </a:r>
          </a:p>
        </c:rich>
      </c:tx>
      <c:overlay val="0"/>
      <c:spPr>
        <a:noFill/>
        <a:ln>
          <a:noFill/>
        </a:ln>
        <a:effectLst/>
      </c:spPr>
      <c:txPr>
        <a:bodyPr rot="0" spcFirstLastPara="1" vertOverflow="ellipsis" vert="horz" wrap="square" anchor="ctr" anchorCtr="1"/>
        <a:lstStyle/>
        <a:p>
          <a:pPr>
            <a:defRPr sz="960" b="1" i="0" u="none" strike="noStrike" kern="1200" spc="0" baseline="0">
              <a:solidFill>
                <a:schemeClr val="tx1"/>
              </a:solidFill>
              <a:latin typeface="Merriweather" panose="020B0604020202020204" charset="0"/>
              <a:ea typeface="+mn-ea"/>
              <a:cs typeface="+mn-cs"/>
            </a:defRPr>
          </a:pPr>
          <a:endParaRPr lang="en-US"/>
        </a:p>
      </c:txPr>
    </c:title>
    <c:autoTitleDeleted val="0"/>
    <c:plotArea>
      <c:layout/>
      <c:barChart>
        <c:barDir val="col"/>
        <c:grouping val="clustered"/>
        <c:varyColors val="0"/>
        <c:ser>
          <c:idx val="0"/>
          <c:order val="0"/>
          <c:tx>
            <c:strRef>
              <c:f>Sheet1!$B$1</c:f>
              <c:strCache>
                <c:ptCount val="1"/>
                <c:pt idx="0">
                  <c:v>Temperature (°C)</c:v>
                </c:pt>
              </c:strCache>
            </c:strRef>
          </c:tx>
          <c:spPr>
            <a:solidFill>
              <a:schemeClr val="accent1"/>
            </a:solidFill>
            <a:ln>
              <a:noFill/>
            </a:ln>
            <a:effectLst/>
          </c:spPr>
          <c:invertIfNegative val="0"/>
          <c:cat>
            <c:strRef>
              <c:f>Sheet1!$A$2:$A$5</c:f>
              <c:strCache>
                <c:ptCount val="3"/>
                <c:pt idx="0">
                  <c:v>Rice</c:v>
                </c:pt>
                <c:pt idx="1">
                  <c:v>Maize</c:v>
                </c:pt>
                <c:pt idx="2">
                  <c:v>Wheat</c:v>
                </c:pt>
              </c:strCache>
            </c:strRef>
          </c:cat>
          <c:val>
            <c:numRef>
              <c:f>Sheet1!$B$2:$B$5</c:f>
              <c:numCache>
                <c:formatCode>General</c:formatCode>
                <c:ptCount val="4"/>
                <c:pt idx="0">
                  <c:v>60</c:v>
                </c:pt>
                <c:pt idx="1">
                  <c:v>50</c:v>
                </c:pt>
                <c:pt idx="2">
                  <c:v>50</c:v>
                </c:pt>
                <c:pt idx="3">
                  <c:v>0</c:v>
                </c:pt>
              </c:numCache>
            </c:numRef>
          </c:val>
          <c:extLst>
            <c:ext xmlns:c16="http://schemas.microsoft.com/office/drawing/2014/chart" uri="{C3380CC4-5D6E-409C-BE32-E72D297353CC}">
              <c16:uniqueId val="{00000000-FFFF-4FDB-9C23-93636BF0734A}"/>
            </c:ext>
          </c:extLst>
        </c:ser>
        <c:dLbls>
          <c:showLegendKey val="0"/>
          <c:showVal val="0"/>
          <c:showCatName val="0"/>
          <c:showSerName val="0"/>
          <c:showPercent val="0"/>
          <c:showBubbleSize val="0"/>
        </c:dLbls>
        <c:gapWidth val="219"/>
        <c:overlap val="-27"/>
        <c:axId val="132108672"/>
        <c:axId val="132110208"/>
      </c:barChart>
      <c:catAx>
        <c:axId val="132108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32110208"/>
        <c:crosses val="autoZero"/>
        <c:auto val="1"/>
        <c:lblAlgn val="ctr"/>
        <c:lblOffset val="100"/>
        <c:noMultiLvlLbl val="0"/>
      </c:catAx>
      <c:valAx>
        <c:axId val="1321102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321086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60" b="1" i="0" u="none" strike="noStrike" kern="1200" spc="0" baseline="0">
                <a:solidFill>
                  <a:schemeClr val="tx1"/>
                </a:solidFill>
                <a:latin typeface="Merriweather" panose="020B0604020202020204" charset="0"/>
                <a:ea typeface="+mn-ea"/>
                <a:cs typeface="+mn-cs"/>
              </a:defRPr>
            </a:pPr>
            <a:r>
              <a:rPr lang="en-US" b="1" dirty="0">
                <a:solidFill>
                  <a:schemeClr val="tx1"/>
                </a:solidFill>
                <a:latin typeface="Merriweather" panose="020B0604020202020204" charset="0"/>
              </a:rPr>
              <a:t>Maximum Temperature Limit </a:t>
            </a:r>
          </a:p>
          <a:p>
            <a:pPr>
              <a:defRPr b="1">
                <a:solidFill>
                  <a:schemeClr val="tx1"/>
                </a:solidFill>
                <a:latin typeface="Merriweather" panose="020B0604020202020204" charset="0"/>
              </a:defRPr>
            </a:pPr>
            <a:r>
              <a:rPr lang="en-US" b="1" dirty="0">
                <a:solidFill>
                  <a:schemeClr val="tx1"/>
                </a:solidFill>
                <a:latin typeface="Merriweather" panose="020B0604020202020204" charset="0"/>
              </a:rPr>
              <a:t>(for different grains)</a:t>
            </a:r>
          </a:p>
        </c:rich>
      </c:tx>
      <c:overlay val="0"/>
      <c:spPr>
        <a:noFill/>
        <a:ln>
          <a:noFill/>
        </a:ln>
        <a:effectLst/>
      </c:spPr>
      <c:txPr>
        <a:bodyPr rot="0" spcFirstLastPara="1" vertOverflow="ellipsis" vert="horz" wrap="square" anchor="ctr" anchorCtr="1"/>
        <a:lstStyle/>
        <a:p>
          <a:pPr>
            <a:defRPr sz="960" b="1" i="0" u="none" strike="noStrike" kern="1200" spc="0" baseline="0">
              <a:solidFill>
                <a:schemeClr val="tx1"/>
              </a:solidFill>
              <a:latin typeface="Merriweather" panose="020B0604020202020204" charset="0"/>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3"/>
                <c:pt idx="0">
                  <c:v>Rice</c:v>
                </c:pt>
                <c:pt idx="1">
                  <c:v>Maize</c:v>
                </c:pt>
                <c:pt idx="2">
                  <c:v>Wheat</c:v>
                </c:pt>
              </c:strCache>
            </c:strRef>
          </c:cat>
          <c:val>
            <c:numRef>
              <c:f>Sheet1!$B$2:$B$5</c:f>
              <c:numCache>
                <c:formatCode>General</c:formatCode>
                <c:ptCount val="4"/>
                <c:pt idx="0">
                  <c:v>23</c:v>
                </c:pt>
                <c:pt idx="1">
                  <c:v>20</c:v>
                </c:pt>
                <c:pt idx="2">
                  <c:v>20</c:v>
                </c:pt>
                <c:pt idx="3">
                  <c:v>0</c:v>
                </c:pt>
              </c:numCache>
            </c:numRef>
          </c:val>
          <c:extLst>
            <c:ext xmlns:c16="http://schemas.microsoft.com/office/drawing/2014/chart" uri="{C3380CC4-5D6E-409C-BE32-E72D297353CC}">
              <c16:uniqueId val="{00000000-0BC0-43CA-9B85-FB99CA255E2F}"/>
            </c:ext>
          </c:extLst>
        </c:ser>
        <c:dLbls>
          <c:showLegendKey val="0"/>
          <c:showVal val="0"/>
          <c:showCatName val="0"/>
          <c:showSerName val="0"/>
          <c:showPercent val="0"/>
          <c:showBubbleSize val="0"/>
        </c:dLbls>
        <c:gapWidth val="219"/>
        <c:overlap val="-27"/>
        <c:axId val="132863488"/>
        <c:axId val="132865024"/>
      </c:barChart>
      <c:catAx>
        <c:axId val="1328634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32865024"/>
        <c:crosses val="autoZero"/>
        <c:auto val="1"/>
        <c:lblAlgn val="ctr"/>
        <c:lblOffset val="100"/>
        <c:noMultiLvlLbl val="0"/>
      </c:catAx>
      <c:valAx>
        <c:axId val="1328650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328634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0.1625</cdr:x>
      <cdr:y>0.15665</cdr:y>
    </cdr:from>
    <cdr:to>
      <cdr:x>0.81851</cdr:x>
      <cdr:y>0.62094</cdr:y>
    </cdr:to>
    <cdr:sp macro="" textlink="">
      <cdr:nvSpPr>
        <cdr:cNvPr id="10" name="Freeform: Shape 9">
          <a:extLst xmlns:a="http://schemas.openxmlformats.org/drawingml/2006/main">
            <a:ext uri="{FF2B5EF4-FFF2-40B4-BE49-F238E27FC236}">
              <a16:creationId xmlns:a16="http://schemas.microsoft.com/office/drawing/2014/main" id="{115358AF-4285-42DF-8035-DFEEE8992E7C}"/>
            </a:ext>
          </a:extLst>
        </cdr:cNvPr>
        <cdr:cNvSpPr/>
      </cdr:nvSpPr>
      <cdr:spPr>
        <a:xfrm xmlns:a="http://schemas.openxmlformats.org/drawingml/2006/main">
          <a:off x="990600" y="636626"/>
          <a:ext cx="3999037" cy="1886874"/>
        </a:xfrm>
        <a:custGeom xmlns:a="http://schemas.openxmlformats.org/drawingml/2006/main">
          <a:avLst/>
          <a:gdLst>
            <a:gd name="connsiteX0" fmla="*/ 61444 w 4008237"/>
            <a:gd name="connsiteY0" fmla="*/ 1697445 h 1899679"/>
            <a:gd name="connsiteX1" fmla="*/ 890936 w 4008237"/>
            <a:gd name="connsiteY1" fmla="*/ 1854199 h 1899679"/>
            <a:gd name="connsiteX2" fmla="*/ 1472233 w 4008237"/>
            <a:gd name="connsiteY2" fmla="*/ 1886857 h 1899679"/>
            <a:gd name="connsiteX3" fmla="*/ 3980301 w 4008237"/>
            <a:gd name="connsiteY3" fmla="*/ 1880325 h 1899679"/>
            <a:gd name="connsiteX4" fmla="*/ 2569513 w 4008237"/>
            <a:gd name="connsiteY4" fmla="*/ 1873794 h 1899679"/>
            <a:gd name="connsiteX5" fmla="*/ 3725576 w 4008237"/>
            <a:gd name="connsiteY5" fmla="*/ 1873794 h 1899679"/>
            <a:gd name="connsiteX6" fmla="*/ 3986833 w 4008237"/>
            <a:gd name="connsiteY6" fmla="*/ 1521097 h 1899679"/>
            <a:gd name="connsiteX7" fmla="*/ 3993364 w 4008237"/>
            <a:gd name="connsiteY7" fmla="*/ 528319 h 1899679"/>
            <a:gd name="connsiteX8" fmla="*/ 3993364 w 4008237"/>
            <a:gd name="connsiteY8" fmla="*/ 273594 h 1899679"/>
            <a:gd name="connsiteX9" fmla="*/ 3934581 w 4008237"/>
            <a:gd name="connsiteY9" fmla="*/ 18868 h 1899679"/>
            <a:gd name="connsiteX10" fmla="*/ 3399004 w 4008237"/>
            <a:gd name="connsiteY10" fmla="*/ 18868 h 1899679"/>
            <a:gd name="connsiteX11" fmla="*/ 2465010 w 4008237"/>
            <a:gd name="connsiteY11" fmla="*/ 5805 h 1899679"/>
            <a:gd name="connsiteX12" fmla="*/ 792964 w 4008237"/>
            <a:gd name="connsiteY12" fmla="*/ 12337 h 1899679"/>
            <a:gd name="connsiteX13" fmla="*/ 146353 w 4008237"/>
            <a:gd name="connsiteY13" fmla="*/ 18868 h 1899679"/>
            <a:gd name="connsiteX14" fmla="*/ 67976 w 4008237"/>
            <a:gd name="connsiteY14" fmla="*/ 208279 h 1899679"/>
            <a:gd name="connsiteX15" fmla="*/ 61444 w 4008237"/>
            <a:gd name="connsiteY15" fmla="*/ 1083491 h 1899679"/>
            <a:gd name="connsiteX16" fmla="*/ 61444 w 4008237"/>
            <a:gd name="connsiteY16" fmla="*/ 1697445 h 189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8237" h="1899679">
              <a:moveTo>
                <a:pt x="61444" y="1697445"/>
              </a:moveTo>
              <a:cubicBezTo>
                <a:pt x="199693" y="1825896"/>
                <a:pt x="655805" y="1822630"/>
                <a:pt x="890936" y="1854199"/>
              </a:cubicBezTo>
              <a:cubicBezTo>
                <a:pt x="1126067" y="1885768"/>
                <a:pt x="1472233" y="1886857"/>
                <a:pt x="1472233" y="1886857"/>
              </a:cubicBezTo>
              <a:lnTo>
                <a:pt x="3980301" y="1880325"/>
              </a:lnTo>
              <a:lnTo>
                <a:pt x="2569513" y="1873794"/>
              </a:lnTo>
              <a:cubicBezTo>
                <a:pt x="2527059" y="1872706"/>
                <a:pt x="3489356" y="1932577"/>
                <a:pt x="3725576" y="1873794"/>
              </a:cubicBezTo>
              <a:cubicBezTo>
                <a:pt x="3961796" y="1815011"/>
                <a:pt x="3942202" y="1745343"/>
                <a:pt x="3986833" y="1521097"/>
              </a:cubicBezTo>
              <a:cubicBezTo>
                <a:pt x="4031464" y="1296851"/>
                <a:pt x="3992276" y="736236"/>
                <a:pt x="3993364" y="528319"/>
              </a:cubicBezTo>
              <a:cubicBezTo>
                <a:pt x="3994452" y="320402"/>
                <a:pt x="4003161" y="358502"/>
                <a:pt x="3993364" y="273594"/>
              </a:cubicBezTo>
              <a:cubicBezTo>
                <a:pt x="3983567" y="188686"/>
                <a:pt x="4033641" y="61322"/>
                <a:pt x="3934581" y="18868"/>
              </a:cubicBezTo>
              <a:cubicBezTo>
                <a:pt x="3835521" y="-23586"/>
                <a:pt x="3399004" y="18868"/>
                <a:pt x="3399004" y="18868"/>
              </a:cubicBezTo>
              <a:lnTo>
                <a:pt x="2465010" y="5805"/>
              </a:lnTo>
              <a:lnTo>
                <a:pt x="792964" y="12337"/>
              </a:lnTo>
              <a:cubicBezTo>
                <a:pt x="406521" y="14514"/>
                <a:pt x="267184" y="-13789"/>
                <a:pt x="146353" y="18868"/>
              </a:cubicBezTo>
              <a:cubicBezTo>
                <a:pt x="25522" y="51525"/>
                <a:pt x="82128" y="30842"/>
                <a:pt x="67976" y="208279"/>
              </a:cubicBezTo>
              <a:cubicBezTo>
                <a:pt x="53824" y="385716"/>
                <a:pt x="61444" y="830942"/>
                <a:pt x="61444" y="1083491"/>
              </a:cubicBezTo>
              <a:cubicBezTo>
                <a:pt x="61444" y="1336040"/>
                <a:pt x="-76805" y="1568994"/>
                <a:pt x="61444" y="1697445"/>
              </a:cubicBezTo>
              <a:close/>
            </a:path>
          </a:pathLst>
        </a:custGeom>
        <a:solidFill xmlns:a="http://schemas.openxmlformats.org/drawingml/2006/main">
          <a:srgbClr val="92D050">
            <a:alpha val="12941"/>
          </a:srgb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0.17107</cdr:x>
      <cdr:y>0.15808</cdr:y>
    </cdr:from>
    <cdr:to>
      <cdr:x>0.81665</cdr:x>
      <cdr:y>0.9469</cdr:y>
    </cdr:to>
    <cdr:sp macro="" textlink="">
      <cdr:nvSpPr>
        <cdr:cNvPr id="11" name="Freeform: Shape 10">
          <a:extLst xmlns:a="http://schemas.openxmlformats.org/drawingml/2006/main">
            <a:ext uri="{FF2B5EF4-FFF2-40B4-BE49-F238E27FC236}">
              <a16:creationId xmlns:a16="http://schemas.microsoft.com/office/drawing/2014/main" id="{E2215B44-1E59-4369-A360-0A9D82769864}"/>
            </a:ext>
          </a:extLst>
        </cdr:cNvPr>
        <cdr:cNvSpPr/>
      </cdr:nvSpPr>
      <cdr:spPr>
        <a:xfrm xmlns:a="http://schemas.openxmlformats.org/drawingml/2006/main">
          <a:off x="1042851" y="642438"/>
          <a:ext cx="3935456" cy="3205762"/>
        </a:xfrm>
        <a:custGeom xmlns:a="http://schemas.openxmlformats.org/drawingml/2006/main">
          <a:avLst/>
          <a:gdLst>
            <a:gd name="connsiteX0" fmla="*/ 19728 w 3948652"/>
            <a:gd name="connsiteY0" fmla="*/ 419220 h 3213502"/>
            <a:gd name="connsiteX1" fmla="*/ 202608 w 3948652"/>
            <a:gd name="connsiteY1" fmla="*/ 530254 h 3213502"/>
            <a:gd name="connsiteX2" fmla="*/ 457333 w 3948652"/>
            <a:gd name="connsiteY2" fmla="*/ 582506 h 3213502"/>
            <a:gd name="connsiteX3" fmla="*/ 901470 w 3948652"/>
            <a:gd name="connsiteY3" fmla="*/ 784980 h 3213502"/>
            <a:gd name="connsiteX4" fmla="*/ 1221510 w 3948652"/>
            <a:gd name="connsiteY4" fmla="*/ 1105020 h 3213502"/>
            <a:gd name="connsiteX5" fmla="*/ 1841996 w 3948652"/>
            <a:gd name="connsiteY5" fmla="*/ 2006357 h 3213502"/>
            <a:gd name="connsiteX6" fmla="*/ 2260008 w 3948652"/>
            <a:gd name="connsiteY6" fmla="*/ 2352523 h 3213502"/>
            <a:gd name="connsiteX7" fmla="*/ 2867430 w 3948652"/>
            <a:gd name="connsiteY7" fmla="*/ 2685626 h 3213502"/>
            <a:gd name="connsiteX8" fmla="*/ 3605482 w 3948652"/>
            <a:gd name="connsiteY8" fmla="*/ 2959946 h 3213502"/>
            <a:gd name="connsiteX9" fmla="*/ 3918990 w 3948652"/>
            <a:gd name="connsiteY9" fmla="*/ 3012197 h 3213502"/>
            <a:gd name="connsiteX10" fmla="*/ 3938585 w 3948652"/>
            <a:gd name="connsiteY10" fmla="*/ 223277 h 3213502"/>
            <a:gd name="connsiteX11" fmla="*/ 3945116 w 3948652"/>
            <a:gd name="connsiteY11" fmla="*/ 660883 h 3213502"/>
            <a:gd name="connsiteX12" fmla="*/ 3925522 w 3948652"/>
            <a:gd name="connsiteY12" fmla="*/ 112243 h 3213502"/>
            <a:gd name="connsiteX13" fmla="*/ 3925522 w 3948652"/>
            <a:gd name="connsiteY13" fmla="*/ 112243 h 3213502"/>
            <a:gd name="connsiteX14" fmla="*/ 3886333 w 3948652"/>
            <a:gd name="connsiteY14" fmla="*/ 7740 h 3213502"/>
            <a:gd name="connsiteX15" fmla="*/ 3291973 w 3948652"/>
            <a:gd name="connsiteY15" fmla="*/ 7740 h 3213502"/>
            <a:gd name="connsiteX16" fmla="*/ 287516 w 3948652"/>
            <a:gd name="connsiteY16" fmla="*/ 1209 h 3213502"/>
            <a:gd name="connsiteX17" fmla="*/ 313642 w 3948652"/>
            <a:gd name="connsiteY17" fmla="*/ 7740 h 3213502"/>
            <a:gd name="connsiteX18" fmla="*/ 163419 w 3948652"/>
            <a:gd name="connsiteY18" fmla="*/ 7740 h 3213502"/>
            <a:gd name="connsiteX19" fmla="*/ 19728 w 3948652"/>
            <a:gd name="connsiteY19" fmla="*/ 53460 h 3213502"/>
            <a:gd name="connsiteX20" fmla="*/ 19728 w 3948652"/>
            <a:gd name="connsiteY20" fmla="*/ 419220 h 321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48652" h="3213502">
              <a:moveTo>
                <a:pt x="19728" y="419220"/>
              </a:moveTo>
              <a:cubicBezTo>
                <a:pt x="50208" y="498686"/>
                <a:pt x="129674" y="503040"/>
                <a:pt x="202608" y="530254"/>
              </a:cubicBezTo>
              <a:cubicBezTo>
                <a:pt x="275542" y="557468"/>
                <a:pt x="340856" y="540052"/>
                <a:pt x="457333" y="582506"/>
              </a:cubicBezTo>
              <a:cubicBezTo>
                <a:pt x="573810" y="624960"/>
                <a:pt x="774107" y="697894"/>
                <a:pt x="901470" y="784980"/>
              </a:cubicBezTo>
              <a:cubicBezTo>
                <a:pt x="1028833" y="872066"/>
                <a:pt x="1064756" y="901457"/>
                <a:pt x="1221510" y="1105020"/>
              </a:cubicBezTo>
              <a:cubicBezTo>
                <a:pt x="1378264" y="1308583"/>
                <a:pt x="1668913" y="1798440"/>
                <a:pt x="1841996" y="2006357"/>
              </a:cubicBezTo>
              <a:cubicBezTo>
                <a:pt x="2015079" y="2214274"/>
                <a:pt x="2089102" y="2239312"/>
                <a:pt x="2260008" y="2352523"/>
              </a:cubicBezTo>
              <a:cubicBezTo>
                <a:pt x="2430914" y="2465734"/>
                <a:pt x="2643184" y="2584389"/>
                <a:pt x="2867430" y="2685626"/>
              </a:cubicBezTo>
              <a:cubicBezTo>
                <a:pt x="3091676" y="2786863"/>
                <a:pt x="3430222" y="2905517"/>
                <a:pt x="3605482" y="2959946"/>
              </a:cubicBezTo>
              <a:cubicBezTo>
                <a:pt x="3780742" y="3014375"/>
                <a:pt x="3863473" y="3468309"/>
                <a:pt x="3918990" y="3012197"/>
              </a:cubicBezTo>
              <a:cubicBezTo>
                <a:pt x="3974507" y="2556086"/>
                <a:pt x="3934231" y="615163"/>
                <a:pt x="3938585" y="223277"/>
              </a:cubicBezTo>
              <a:cubicBezTo>
                <a:pt x="3942939" y="-168609"/>
                <a:pt x="3947293" y="679389"/>
                <a:pt x="3945116" y="660883"/>
              </a:cubicBezTo>
              <a:cubicBezTo>
                <a:pt x="3942939" y="642377"/>
                <a:pt x="3925522" y="112243"/>
                <a:pt x="3925522" y="112243"/>
              </a:cubicBezTo>
              <a:lnTo>
                <a:pt x="3925522" y="112243"/>
              </a:lnTo>
              <a:cubicBezTo>
                <a:pt x="3918991" y="94826"/>
                <a:pt x="3991924" y="25157"/>
                <a:pt x="3886333" y="7740"/>
              </a:cubicBezTo>
              <a:cubicBezTo>
                <a:pt x="3780742" y="-9677"/>
                <a:pt x="3291973" y="7740"/>
                <a:pt x="3291973" y="7740"/>
              </a:cubicBezTo>
              <a:lnTo>
                <a:pt x="287516" y="1209"/>
              </a:lnTo>
              <a:cubicBezTo>
                <a:pt x="-208872" y="1209"/>
                <a:pt x="334325" y="6651"/>
                <a:pt x="313642" y="7740"/>
              </a:cubicBezTo>
              <a:cubicBezTo>
                <a:pt x="292959" y="8828"/>
                <a:pt x="212405" y="120"/>
                <a:pt x="163419" y="7740"/>
              </a:cubicBezTo>
              <a:cubicBezTo>
                <a:pt x="114433" y="15360"/>
                <a:pt x="41500" y="-7500"/>
                <a:pt x="19728" y="53460"/>
              </a:cubicBezTo>
              <a:cubicBezTo>
                <a:pt x="-2044" y="114420"/>
                <a:pt x="-10752" y="339754"/>
                <a:pt x="19728" y="419220"/>
              </a:cubicBezTo>
              <a:close/>
            </a:path>
          </a:pathLst>
        </a:custGeom>
        <a:solidFill xmlns:a="http://schemas.openxmlformats.org/drawingml/2006/main">
          <a:srgbClr val="E64126">
            <a:alpha val="18824"/>
          </a:srgb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0.30482</cdr:x>
      <cdr:y>0.15257</cdr:y>
    </cdr:from>
    <cdr:to>
      <cdr:x>0.815</cdr:x>
      <cdr:y>0.7379</cdr:y>
    </cdr:to>
    <cdr:sp macro="" textlink="">
      <cdr:nvSpPr>
        <cdr:cNvPr id="12" name="Freeform: Shape 11">
          <a:extLst xmlns:a="http://schemas.openxmlformats.org/drawingml/2006/main">
            <a:ext uri="{FF2B5EF4-FFF2-40B4-BE49-F238E27FC236}">
              <a16:creationId xmlns:a16="http://schemas.microsoft.com/office/drawing/2014/main" id="{A38329A4-4C5E-480A-9C26-C13B180DE058}"/>
            </a:ext>
          </a:extLst>
        </cdr:cNvPr>
        <cdr:cNvSpPr/>
      </cdr:nvSpPr>
      <cdr:spPr>
        <a:xfrm xmlns:a="http://schemas.openxmlformats.org/drawingml/2006/main">
          <a:off x="1858193" y="620028"/>
          <a:ext cx="3110048" cy="2378796"/>
        </a:xfrm>
        <a:custGeom xmlns:a="http://schemas.openxmlformats.org/drawingml/2006/main">
          <a:avLst/>
          <a:gdLst>
            <a:gd name="connsiteX0" fmla="*/ 149135 w 3110048"/>
            <a:gd name="connsiteY0" fmla="*/ 21655 h 2378796"/>
            <a:gd name="connsiteX1" fmla="*/ 410392 w 3110048"/>
            <a:gd name="connsiteY1" fmla="*/ 465792 h 2378796"/>
            <a:gd name="connsiteX2" fmla="*/ 410392 w 3110048"/>
            <a:gd name="connsiteY2" fmla="*/ 465792 h 2378796"/>
            <a:gd name="connsiteX3" fmla="*/ 802277 w 3110048"/>
            <a:gd name="connsiteY3" fmla="*/ 1223438 h 2378796"/>
            <a:gd name="connsiteX4" fmla="*/ 1181100 w 3110048"/>
            <a:gd name="connsiteY4" fmla="*/ 1752484 h 2378796"/>
            <a:gd name="connsiteX5" fmla="*/ 1363980 w 3110048"/>
            <a:gd name="connsiteY5" fmla="*/ 1928832 h 2378796"/>
            <a:gd name="connsiteX6" fmla="*/ 1644832 w 3110048"/>
            <a:gd name="connsiteY6" fmla="*/ 2118244 h 2378796"/>
            <a:gd name="connsiteX7" fmla="*/ 2193472 w 3110048"/>
            <a:gd name="connsiteY7" fmla="*/ 2314186 h 2378796"/>
            <a:gd name="connsiteX8" fmla="*/ 2840083 w 3110048"/>
            <a:gd name="connsiteY8" fmla="*/ 2372969 h 2378796"/>
            <a:gd name="connsiteX9" fmla="*/ 3016432 w 3110048"/>
            <a:gd name="connsiteY9" fmla="*/ 2372969 h 2378796"/>
            <a:gd name="connsiteX10" fmla="*/ 3081746 w 3110048"/>
            <a:gd name="connsiteY10" fmla="*/ 2340312 h 2378796"/>
            <a:gd name="connsiteX11" fmla="*/ 3081746 w 3110048"/>
            <a:gd name="connsiteY11" fmla="*/ 2222746 h 2378796"/>
            <a:gd name="connsiteX12" fmla="*/ 3088277 w 3110048"/>
            <a:gd name="connsiteY12" fmla="*/ 2105181 h 2378796"/>
            <a:gd name="connsiteX13" fmla="*/ 3101340 w 3110048"/>
            <a:gd name="connsiteY13" fmla="*/ 439666 h 2378796"/>
            <a:gd name="connsiteX14" fmla="*/ 3101340 w 3110048"/>
            <a:gd name="connsiteY14" fmla="*/ 322101 h 2378796"/>
            <a:gd name="connsiteX15" fmla="*/ 3101340 w 3110048"/>
            <a:gd name="connsiteY15" fmla="*/ 165346 h 2378796"/>
            <a:gd name="connsiteX16" fmla="*/ 3101340 w 3110048"/>
            <a:gd name="connsiteY16" fmla="*/ 100032 h 2378796"/>
            <a:gd name="connsiteX17" fmla="*/ 3101340 w 3110048"/>
            <a:gd name="connsiteY17" fmla="*/ 21655 h 2378796"/>
            <a:gd name="connsiteX18" fmla="*/ 2983775 w 3110048"/>
            <a:gd name="connsiteY18" fmla="*/ 2061 h 2378796"/>
            <a:gd name="connsiteX19" fmla="*/ 2885803 w 3110048"/>
            <a:gd name="connsiteY19" fmla="*/ 2061 h 2378796"/>
            <a:gd name="connsiteX20" fmla="*/ 2676797 w 3110048"/>
            <a:gd name="connsiteY20" fmla="*/ 15124 h 2378796"/>
            <a:gd name="connsiteX21" fmla="*/ 266700 w 3110048"/>
            <a:gd name="connsiteY21" fmla="*/ 2061 h 2378796"/>
            <a:gd name="connsiteX22" fmla="*/ 149135 w 3110048"/>
            <a:gd name="connsiteY22" fmla="*/ 21655 h 2378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0048" h="2378796">
              <a:moveTo>
                <a:pt x="149135" y="21655"/>
              </a:moveTo>
              <a:lnTo>
                <a:pt x="410392" y="465792"/>
              </a:lnTo>
              <a:lnTo>
                <a:pt x="410392" y="465792"/>
              </a:lnTo>
              <a:cubicBezTo>
                <a:pt x="475706" y="592066"/>
                <a:pt x="673826" y="1008989"/>
                <a:pt x="802277" y="1223438"/>
              </a:cubicBezTo>
              <a:cubicBezTo>
                <a:pt x="930728" y="1437887"/>
                <a:pt x="1087483" y="1634918"/>
                <a:pt x="1181100" y="1752484"/>
              </a:cubicBezTo>
              <a:cubicBezTo>
                <a:pt x="1274717" y="1870050"/>
                <a:pt x="1286691" y="1867872"/>
                <a:pt x="1363980" y="1928832"/>
              </a:cubicBezTo>
              <a:cubicBezTo>
                <a:pt x="1441269" y="1989792"/>
                <a:pt x="1506583" y="2054018"/>
                <a:pt x="1644832" y="2118244"/>
              </a:cubicBezTo>
              <a:cubicBezTo>
                <a:pt x="1783081" y="2182470"/>
                <a:pt x="1994264" y="2271732"/>
                <a:pt x="2193472" y="2314186"/>
              </a:cubicBezTo>
              <a:cubicBezTo>
                <a:pt x="2392681" y="2356640"/>
                <a:pt x="2702923" y="2363172"/>
                <a:pt x="2840083" y="2372969"/>
              </a:cubicBezTo>
              <a:cubicBezTo>
                <a:pt x="2977243" y="2382766"/>
                <a:pt x="2976155" y="2378412"/>
                <a:pt x="3016432" y="2372969"/>
              </a:cubicBezTo>
              <a:cubicBezTo>
                <a:pt x="3056709" y="2367526"/>
                <a:pt x="3070860" y="2365349"/>
                <a:pt x="3081746" y="2340312"/>
              </a:cubicBezTo>
              <a:cubicBezTo>
                <a:pt x="3092632" y="2315275"/>
                <a:pt x="3080658" y="2261934"/>
                <a:pt x="3081746" y="2222746"/>
              </a:cubicBezTo>
              <a:cubicBezTo>
                <a:pt x="3082834" y="2183558"/>
                <a:pt x="3085011" y="2402361"/>
                <a:pt x="3088277" y="2105181"/>
              </a:cubicBezTo>
              <a:cubicBezTo>
                <a:pt x="3091543" y="1808001"/>
                <a:pt x="3099163" y="736846"/>
                <a:pt x="3101340" y="439666"/>
              </a:cubicBezTo>
              <a:cubicBezTo>
                <a:pt x="3103517" y="142486"/>
                <a:pt x="3101340" y="322101"/>
                <a:pt x="3101340" y="322101"/>
              </a:cubicBezTo>
              <a:lnTo>
                <a:pt x="3101340" y="165346"/>
              </a:lnTo>
              <a:lnTo>
                <a:pt x="3101340" y="100032"/>
              </a:lnTo>
              <a:cubicBezTo>
                <a:pt x="3101340" y="76084"/>
                <a:pt x="3120934" y="37983"/>
                <a:pt x="3101340" y="21655"/>
              </a:cubicBezTo>
              <a:cubicBezTo>
                <a:pt x="3081746" y="5327"/>
                <a:pt x="3019698" y="5327"/>
                <a:pt x="2983775" y="2061"/>
              </a:cubicBezTo>
              <a:cubicBezTo>
                <a:pt x="2947852" y="-1205"/>
                <a:pt x="2936966" y="-116"/>
                <a:pt x="2885803" y="2061"/>
              </a:cubicBezTo>
              <a:cubicBezTo>
                <a:pt x="2834640" y="4238"/>
                <a:pt x="2676797" y="15124"/>
                <a:pt x="2676797" y="15124"/>
              </a:cubicBezTo>
              <a:lnTo>
                <a:pt x="266700" y="2061"/>
              </a:lnTo>
              <a:cubicBezTo>
                <a:pt x="-150223" y="2061"/>
                <a:pt x="12518" y="8592"/>
                <a:pt x="149135" y="21655"/>
              </a:cubicBezTo>
              <a:close/>
            </a:path>
          </a:pathLst>
        </a:custGeom>
        <a:solidFill xmlns:a="http://schemas.openxmlformats.org/drawingml/2006/main">
          <a:srgbClr val="4F81BD">
            <a:alpha val="20000"/>
          </a:srgbClr>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userShapes>
</file>

<file path=ppt/media/image1.png>
</file>

<file path=ppt/media/image10.png>
</file>

<file path=ppt/media/image11.jpg>
</file>

<file path=ppt/media/image12.jpeg>
</file>

<file path=ppt/media/image13.jpeg>
</file>

<file path=ppt/media/image14.jpeg>
</file>

<file path=ppt/media/image15.jpe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a707aa6983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a707aa6983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5" name="Google Shape;95;ga707aa6983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a:t>
            </a:fld>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Copyright </a:t>
            </a:r>
            <a:r>
              <a:rPr lang="en-US" b="1" dirty="0"/>
              <a:t>PresentationGO.com</a:t>
            </a:r>
            <a:r>
              <a:rPr lang="en-US" dirty="0"/>
              <a:t> – The free PowerPoint and Google Slides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pPr/>
              <a:t>9</a:t>
            </a:fld>
            <a:endParaRPr lang="en-US" dirty="0"/>
          </a:p>
        </p:txBody>
      </p:sp>
    </p:spTree>
    <p:extLst>
      <p:ext uri="{BB962C8B-B14F-4D97-AF65-F5344CB8AC3E}">
        <p14:creationId xmlns:p14="http://schemas.microsoft.com/office/powerpoint/2010/main" val="1407001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Copyright </a:t>
            </a:r>
            <a:r>
              <a:rPr lang="en-US" b="1" dirty="0"/>
              <a:t>PresentationGO.com</a:t>
            </a:r>
            <a:r>
              <a:rPr lang="en-US" dirty="0"/>
              <a:t> – The free PowerPoint and Google Slides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11</a:t>
            </a:fld>
            <a:endParaRPr lang="en-US" dirty="0"/>
          </a:p>
        </p:txBody>
      </p:sp>
    </p:spTree>
    <p:extLst>
      <p:ext uri="{BB962C8B-B14F-4D97-AF65-F5344CB8AC3E}">
        <p14:creationId xmlns:p14="http://schemas.microsoft.com/office/powerpoint/2010/main" val="1407001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Copyright </a:t>
            </a:r>
            <a:r>
              <a:rPr lang="en-US" b="1" dirty="0"/>
              <a:t>PresentationGO.com</a:t>
            </a:r>
            <a:r>
              <a:rPr lang="en-US" dirty="0"/>
              <a:t> – The free PowerPoint and Google Slides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12</a:t>
            </a:fld>
            <a:endParaRPr lang="en-US" dirty="0"/>
          </a:p>
        </p:txBody>
      </p:sp>
    </p:spTree>
    <p:extLst>
      <p:ext uri="{BB962C8B-B14F-4D97-AF65-F5344CB8AC3E}">
        <p14:creationId xmlns:p14="http://schemas.microsoft.com/office/powerpoint/2010/main" val="181504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Copyright </a:t>
            </a:r>
            <a:r>
              <a:rPr lang="en-US" b="1" dirty="0"/>
              <a:t>PresentationGO.com</a:t>
            </a:r>
            <a:r>
              <a:rPr lang="en-US" dirty="0"/>
              <a:t> – The free PowerPoint and Google Slides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pPr/>
              <a:t>14</a:t>
            </a:fld>
            <a:endParaRPr lang="en-US" dirty="0"/>
          </a:p>
        </p:txBody>
      </p:sp>
    </p:spTree>
    <p:extLst>
      <p:ext uri="{BB962C8B-B14F-4D97-AF65-F5344CB8AC3E}">
        <p14:creationId xmlns:p14="http://schemas.microsoft.com/office/powerpoint/2010/main" val="2698187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Copyright </a:t>
            </a:r>
            <a:r>
              <a:rPr lang="en-US" b="1" dirty="0"/>
              <a:t>PresentationGO.com</a:t>
            </a:r>
            <a:r>
              <a:rPr lang="en-US" dirty="0"/>
              <a:t> – The free PowerPoint and Google Slides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pPr/>
              <a:t>19</a:t>
            </a:fld>
            <a:endParaRPr lang="en-US" dirty="0"/>
          </a:p>
        </p:txBody>
      </p:sp>
    </p:spTree>
    <p:extLst>
      <p:ext uri="{BB962C8B-B14F-4D97-AF65-F5344CB8AC3E}">
        <p14:creationId xmlns:p14="http://schemas.microsoft.com/office/powerpoint/2010/main" val="3355390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Copyright </a:t>
            </a:r>
            <a:r>
              <a:rPr lang="en-US" b="1" dirty="0"/>
              <a:t>PresentationGO.com</a:t>
            </a:r>
            <a:r>
              <a:rPr lang="en-US" dirty="0"/>
              <a:t> – The free PowerPoint and Google Slides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pPr/>
              <a:t>20</a:t>
            </a:fld>
            <a:endParaRPr lang="en-US" dirty="0"/>
          </a:p>
        </p:txBody>
      </p:sp>
    </p:spTree>
    <p:extLst>
      <p:ext uri="{BB962C8B-B14F-4D97-AF65-F5344CB8AC3E}">
        <p14:creationId xmlns:p14="http://schemas.microsoft.com/office/powerpoint/2010/main" val="2814458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6"/>
        <p:cNvGrpSpPr/>
        <p:nvPr/>
      </p:nvGrpSpPr>
      <p:grpSpPr>
        <a:xfrm>
          <a:off x="0" y="0"/>
          <a:ext cx="0" cy="0"/>
          <a:chOff x="0" y="0"/>
          <a:chExt cx="0" cy="0"/>
        </a:xfrm>
      </p:grpSpPr>
      <p:sp>
        <p:nvSpPr>
          <p:cNvPr id="17" name="Google Shape;17;p2"/>
          <p:cNvSpPr txBox="1">
            <a:spLocks noGrp="1"/>
          </p:cNvSpPr>
          <p:nvPr>
            <p:ph type="ctrTitle"/>
          </p:nvPr>
        </p:nvSpPr>
        <p:spPr>
          <a:xfrm>
            <a:off x="2892245" y="3335275"/>
            <a:ext cx="5650200" cy="7635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lvl1pPr lvl="0" algn="l" rtl="0">
              <a:spcBef>
                <a:spcPts val="0"/>
              </a:spcBef>
              <a:spcAft>
                <a:spcPts val="0"/>
              </a:spcAft>
              <a:buClr>
                <a:schemeClr val="lt1"/>
              </a:buClr>
              <a:buSzPts val="3600"/>
              <a:buFont typeface="Calibri"/>
              <a:buNone/>
              <a:defRPr sz="3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 name="Google Shape;18;p2"/>
          <p:cNvSpPr txBox="1">
            <a:spLocks noGrp="1"/>
          </p:cNvSpPr>
          <p:nvPr>
            <p:ph type="subTitle" idx="1"/>
          </p:nvPr>
        </p:nvSpPr>
        <p:spPr>
          <a:xfrm>
            <a:off x="2892245" y="4098800"/>
            <a:ext cx="5650200" cy="610800"/>
          </a:xfrm>
          <a:prstGeom prst="rect">
            <a:avLst/>
          </a:prstGeom>
          <a:noFill/>
          <a:ln>
            <a:noFill/>
          </a:ln>
        </p:spPr>
        <p:txBody>
          <a:bodyPr spcFirstLastPara="1" wrap="square" lIns="91425" tIns="45700" rIns="91425" bIns="45700" anchor="t" anchorCtr="0">
            <a:noAutofit/>
          </a:bodyPr>
          <a:lstStyle>
            <a:lvl1pPr lvl="0" algn="l" rtl="0">
              <a:spcBef>
                <a:spcPts val="560"/>
              </a:spcBef>
              <a:spcAft>
                <a:spcPts val="0"/>
              </a:spcAft>
              <a:buClr>
                <a:srgbClr val="FFFF00"/>
              </a:buClr>
              <a:buSzPts val="2800"/>
              <a:buNone/>
              <a:defRPr sz="2800" b="0" i="0">
                <a:solidFill>
                  <a:srgbClr val="FFFF00"/>
                </a:solidFill>
              </a:defRPr>
            </a:lvl1pPr>
            <a:lvl2pPr lvl="1" algn="ctr" rtl="0">
              <a:spcBef>
                <a:spcPts val="560"/>
              </a:spcBef>
              <a:spcAft>
                <a:spcPts val="0"/>
              </a:spcAft>
              <a:buClr>
                <a:srgbClr val="888888"/>
              </a:buClr>
              <a:buSzPts val="2800"/>
              <a:buNone/>
              <a:defRPr>
                <a:solidFill>
                  <a:srgbClr val="888888"/>
                </a:solidFill>
              </a:defRPr>
            </a:lvl2pPr>
            <a:lvl3pPr lvl="2" algn="ctr" rtl="0">
              <a:spcBef>
                <a:spcPts val="480"/>
              </a:spcBef>
              <a:spcAft>
                <a:spcPts val="0"/>
              </a:spcAft>
              <a:buClr>
                <a:srgbClr val="888888"/>
              </a:buClr>
              <a:buSzPts val="2400"/>
              <a:buNone/>
              <a:defRPr>
                <a:solidFill>
                  <a:srgbClr val="888888"/>
                </a:solidFill>
              </a:defRPr>
            </a:lvl3pPr>
            <a:lvl4pPr lvl="3" algn="ctr" rtl="0">
              <a:spcBef>
                <a:spcPts val="400"/>
              </a:spcBef>
              <a:spcAft>
                <a:spcPts val="0"/>
              </a:spcAft>
              <a:buClr>
                <a:srgbClr val="888888"/>
              </a:buClr>
              <a:buSzPts val="2000"/>
              <a:buNone/>
              <a:defRPr>
                <a:solidFill>
                  <a:srgbClr val="888888"/>
                </a:solidFill>
              </a:defRPr>
            </a:lvl4pPr>
            <a:lvl5pPr lvl="4" algn="ctr" rtl="0">
              <a:spcBef>
                <a:spcPts val="400"/>
              </a:spcBef>
              <a:spcAft>
                <a:spcPts val="0"/>
              </a:spcAft>
              <a:buClr>
                <a:srgbClr val="888888"/>
              </a:buClr>
              <a:buSzPts val="20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a:endParaRPr/>
          </a:p>
        </p:txBody>
      </p:sp>
      <p:sp>
        <p:nvSpPr>
          <p:cNvPr id="19" name="Google Shape;19;p2"/>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20" name="Google Shape;20;p2"/>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21" name="Google Shape;21;p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9"/>
        <p:cNvGrpSpPr/>
        <p:nvPr/>
      </p:nvGrpSpPr>
      <p:grpSpPr>
        <a:xfrm>
          <a:off x="0" y="0"/>
          <a:ext cx="0" cy="0"/>
          <a:chOff x="0" y="0"/>
          <a:chExt cx="0" cy="0"/>
        </a:xfrm>
      </p:grpSpPr>
      <p:sp>
        <p:nvSpPr>
          <p:cNvPr id="80" name="Google Shape;80;p12"/>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1" name="Google Shape;81;p12"/>
          <p:cNvSpPr txBox="1">
            <a:spLocks noGrp="1"/>
          </p:cNvSpPr>
          <p:nvPr>
            <p:ph type="body" idx="1"/>
          </p:nvPr>
        </p:nvSpPr>
        <p:spPr>
          <a:xfrm rot="5400000">
            <a:off x="2874750" y="-1217399"/>
            <a:ext cx="3394500" cy="8229600"/>
          </a:xfrm>
          <a:prstGeom prst="rect">
            <a:avLst/>
          </a:prstGeom>
          <a:noFill/>
          <a:ln>
            <a:noFill/>
          </a:ln>
        </p:spPr>
        <p:txBody>
          <a:bodyPr spcFirstLastPara="1" wrap="square" lIns="91425" tIns="45700" rIns="91425" bIns="45700" anchor="t" anchorCtr="0">
            <a:no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2" name="Google Shape;82;p12"/>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83" name="Google Shape;83;p12"/>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84" name="Google Shape;84;p1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5"/>
        <p:cNvGrpSpPr/>
        <p:nvPr/>
      </p:nvGrpSpPr>
      <p:grpSpPr>
        <a:xfrm>
          <a:off x="0" y="0"/>
          <a:ext cx="0" cy="0"/>
          <a:chOff x="0" y="0"/>
          <a:chExt cx="0" cy="0"/>
        </a:xfrm>
      </p:grpSpPr>
      <p:sp>
        <p:nvSpPr>
          <p:cNvPr id="86" name="Google Shape;86;p13"/>
          <p:cNvSpPr txBox="1">
            <a:spLocks noGrp="1"/>
          </p:cNvSpPr>
          <p:nvPr>
            <p:ph type="title"/>
          </p:nvPr>
        </p:nvSpPr>
        <p:spPr>
          <a:xfrm rot="5400000">
            <a:off x="5463750" y="1371629"/>
            <a:ext cx="4388700" cy="20574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7" name="Google Shape;87;p13"/>
          <p:cNvSpPr txBox="1">
            <a:spLocks noGrp="1"/>
          </p:cNvSpPr>
          <p:nvPr>
            <p:ph type="body" idx="1"/>
          </p:nvPr>
        </p:nvSpPr>
        <p:spPr>
          <a:xfrm rot="5400000">
            <a:off x="1272750" y="-609571"/>
            <a:ext cx="4388700" cy="6019800"/>
          </a:xfrm>
          <a:prstGeom prst="rect">
            <a:avLst/>
          </a:prstGeom>
          <a:noFill/>
          <a:ln>
            <a:noFill/>
          </a:ln>
        </p:spPr>
        <p:txBody>
          <a:bodyPr spcFirstLastPara="1" wrap="square" lIns="91425" tIns="45700" rIns="91425" bIns="45700" anchor="t" anchorCtr="0">
            <a:no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8" name="Google Shape;88;p13"/>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89" name="Google Shape;89;p13"/>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90" name="Google Shape;90;p1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pic>
        <p:nvPicPr>
          <p:cNvPr id="91" name="Google Shape;91;p13" descr="E:\websites\free-power-point-templates\2012\logos.png"/>
          <p:cNvPicPr preferRelativeResize="0"/>
          <p:nvPr/>
        </p:nvPicPr>
        <p:blipFill rotWithShape="1">
          <a:blip r:embed="rId2">
            <a:alphaModFix/>
          </a:blip>
          <a:srcRect/>
          <a:stretch/>
        </p:blipFill>
        <p:spPr>
          <a:xfrm>
            <a:off x="3918306" y="2326213"/>
            <a:ext cx="1463784" cy="52696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448965" y="739290"/>
            <a:ext cx="8246100" cy="6108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Clr>
                <a:srgbClr val="FFFF00"/>
              </a:buClr>
              <a:buSzPts val="3600"/>
              <a:buFont typeface="Calibri"/>
              <a:buNone/>
              <a:defRPr sz="3600">
                <a:solidFill>
                  <a:srgbClr val="FFFF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 name="Google Shape;24;p3"/>
          <p:cNvSpPr txBox="1">
            <a:spLocks noGrp="1"/>
          </p:cNvSpPr>
          <p:nvPr>
            <p:ph type="body" idx="1"/>
          </p:nvPr>
        </p:nvSpPr>
        <p:spPr>
          <a:xfrm>
            <a:off x="448966" y="1350110"/>
            <a:ext cx="8246100" cy="3512100"/>
          </a:xfrm>
          <a:prstGeom prst="rect">
            <a:avLst/>
          </a:prstGeom>
          <a:noFill/>
          <a:ln>
            <a:noFill/>
          </a:ln>
        </p:spPr>
        <p:txBody>
          <a:bodyPr spcFirstLastPara="1" wrap="square" lIns="91425" tIns="45700" rIns="91425" bIns="45700" anchor="t" anchorCtr="0">
            <a:noAutofit/>
          </a:bodyPr>
          <a:lstStyle>
            <a:lvl1pPr marL="457200" lvl="0" indent="-406400" algn="l" rtl="0">
              <a:spcBef>
                <a:spcPts val="560"/>
              </a:spcBef>
              <a:spcAft>
                <a:spcPts val="0"/>
              </a:spcAft>
              <a:buClr>
                <a:schemeClr val="lt1"/>
              </a:buClr>
              <a:buSzPts val="2800"/>
              <a:buChar char="•"/>
              <a:defRPr sz="2800">
                <a:solidFill>
                  <a:schemeClr val="lt1"/>
                </a:solidFill>
              </a:defRPr>
            </a:lvl1pPr>
            <a:lvl2pPr marL="914400" lvl="1" indent="-406400" algn="l" rtl="0">
              <a:spcBef>
                <a:spcPts val="560"/>
              </a:spcBef>
              <a:spcAft>
                <a:spcPts val="0"/>
              </a:spcAft>
              <a:buClr>
                <a:schemeClr val="lt1"/>
              </a:buClr>
              <a:buSzPts val="2800"/>
              <a:buChar char="–"/>
              <a:defRPr>
                <a:solidFill>
                  <a:schemeClr val="lt1"/>
                </a:solidFill>
              </a:defRPr>
            </a:lvl2pPr>
            <a:lvl3pPr marL="1371600" lvl="2" indent="-381000" algn="l" rtl="0">
              <a:spcBef>
                <a:spcPts val="480"/>
              </a:spcBef>
              <a:spcAft>
                <a:spcPts val="0"/>
              </a:spcAft>
              <a:buClr>
                <a:schemeClr val="lt1"/>
              </a:buClr>
              <a:buSzPts val="2400"/>
              <a:buChar char="•"/>
              <a:defRPr>
                <a:solidFill>
                  <a:schemeClr val="lt1"/>
                </a:solidFill>
              </a:defRPr>
            </a:lvl3pPr>
            <a:lvl4pPr marL="1828800" lvl="3" indent="-355600" algn="l" rtl="0">
              <a:spcBef>
                <a:spcPts val="400"/>
              </a:spcBef>
              <a:spcAft>
                <a:spcPts val="0"/>
              </a:spcAft>
              <a:buClr>
                <a:schemeClr val="lt1"/>
              </a:buClr>
              <a:buSzPts val="2000"/>
              <a:buChar char="–"/>
              <a:defRPr>
                <a:solidFill>
                  <a:schemeClr val="lt1"/>
                </a:solidFill>
              </a:defRPr>
            </a:lvl4pPr>
            <a:lvl5pPr marL="2286000" lvl="4" indent="-355600" algn="l" rtl="0">
              <a:spcBef>
                <a:spcPts val="400"/>
              </a:spcBef>
              <a:spcAft>
                <a:spcPts val="0"/>
              </a:spcAft>
              <a:buClr>
                <a:schemeClr val="lt1"/>
              </a:buClr>
              <a:buSzPts val="2000"/>
              <a:buChar char="»"/>
              <a:defRPr>
                <a:solidFill>
                  <a:schemeClr val="lt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5" name="Google Shape;25;p3"/>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26" name="Google Shape;26;p3"/>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27" name="Google Shape;27;p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2281425" y="281175"/>
            <a:ext cx="6108300" cy="5727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FF00"/>
              </a:buClr>
              <a:buSzPts val="3600"/>
              <a:buFont typeface="Calibri"/>
              <a:buNone/>
              <a:defRPr sz="3600">
                <a:solidFill>
                  <a:srgbClr val="FFFF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0" name="Google Shape;30;p4"/>
          <p:cNvSpPr txBox="1">
            <a:spLocks noGrp="1"/>
          </p:cNvSpPr>
          <p:nvPr>
            <p:ph type="body" idx="1"/>
          </p:nvPr>
        </p:nvSpPr>
        <p:spPr>
          <a:xfrm>
            <a:off x="2281425" y="1044701"/>
            <a:ext cx="6108300" cy="3663900"/>
          </a:xfrm>
          <a:prstGeom prst="rect">
            <a:avLst/>
          </a:prstGeom>
          <a:noFill/>
          <a:ln>
            <a:noFill/>
          </a:ln>
        </p:spPr>
        <p:txBody>
          <a:bodyPr spcFirstLastPara="1" wrap="square" lIns="91425" tIns="45700" rIns="91425" bIns="45700" anchor="t" anchorCtr="0">
            <a:noAutofit/>
          </a:bodyPr>
          <a:lstStyle>
            <a:lvl1pPr marL="457200" lvl="0" indent="-406400" algn="l" rtl="0">
              <a:spcBef>
                <a:spcPts val="560"/>
              </a:spcBef>
              <a:spcAft>
                <a:spcPts val="0"/>
              </a:spcAft>
              <a:buClr>
                <a:schemeClr val="lt1"/>
              </a:buClr>
              <a:buSzPts val="2800"/>
              <a:buChar char="•"/>
              <a:defRPr sz="2800">
                <a:solidFill>
                  <a:schemeClr val="lt1"/>
                </a:solidFill>
              </a:defRPr>
            </a:lvl1pPr>
            <a:lvl2pPr marL="914400" lvl="1" indent="-406400" algn="l" rtl="0">
              <a:spcBef>
                <a:spcPts val="560"/>
              </a:spcBef>
              <a:spcAft>
                <a:spcPts val="0"/>
              </a:spcAft>
              <a:buClr>
                <a:schemeClr val="lt1"/>
              </a:buClr>
              <a:buSzPts val="2800"/>
              <a:buChar char="–"/>
              <a:defRPr>
                <a:solidFill>
                  <a:schemeClr val="lt1"/>
                </a:solidFill>
              </a:defRPr>
            </a:lvl2pPr>
            <a:lvl3pPr marL="1371600" lvl="2" indent="-381000" algn="l" rtl="0">
              <a:spcBef>
                <a:spcPts val="480"/>
              </a:spcBef>
              <a:spcAft>
                <a:spcPts val="0"/>
              </a:spcAft>
              <a:buClr>
                <a:schemeClr val="lt1"/>
              </a:buClr>
              <a:buSzPts val="2400"/>
              <a:buChar char="•"/>
              <a:defRPr>
                <a:solidFill>
                  <a:schemeClr val="lt1"/>
                </a:solidFill>
              </a:defRPr>
            </a:lvl3pPr>
            <a:lvl4pPr marL="1828800" lvl="3" indent="-355600" algn="l" rtl="0">
              <a:spcBef>
                <a:spcPts val="400"/>
              </a:spcBef>
              <a:spcAft>
                <a:spcPts val="0"/>
              </a:spcAft>
              <a:buClr>
                <a:schemeClr val="lt1"/>
              </a:buClr>
              <a:buSzPts val="2000"/>
              <a:buChar char="–"/>
              <a:defRPr>
                <a:solidFill>
                  <a:schemeClr val="lt1"/>
                </a:solidFill>
              </a:defRPr>
            </a:lvl4pPr>
            <a:lvl5pPr marL="2286000" lvl="4" indent="-355600" algn="l" rtl="0">
              <a:spcBef>
                <a:spcPts val="400"/>
              </a:spcBef>
              <a:spcAft>
                <a:spcPts val="0"/>
              </a:spcAft>
              <a:buClr>
                <a:schemeClr val="lt1"/>
              </a:buClr>
              <a:buSzPts val="2000"/>
              <a:buChar char="»"/>
              <a:defRPr>
                <a:solidFill>
                  <a:schemeClr val="lt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31" name="Google Shape;31;p4"/>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32" name="Google Shape;32;p4"/>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33" name="Google Shape;33;p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601670" y="739290"/>
            <a:ext cx="8093400" cy="6108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Clr>
                <a:srgbClr val="FFFF00"/>
              </a:buClr>
              <a:buSzPts val="3600"/>
              <a:buFont typeface="Calibri"/>
              <a:buNone/>
              <a:defRPr sz="3600">
                <a:solidFill>
                  <a:srgbClr val="FFFF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6" name="Google Shape;36;p5"/>
          <p:cNvSpPr txBox="1">
            <a:spLocks noGrp="1"/>
          </p:cNvSpPr>
          <p:nvPr>
            <p:ph type="body" idx="1"/>
          </p:nvPr>
        </p:nvSpPr>
        <p:spPr>
          <a:xfrm>
            <a:off x="536880" y="1946648"/>
            <a:ext cx="4040100" cy="479700"/>
          </a:xfrm>
          <a:prstGeom prst="rect">
            <a:avLst/>
          </a:prstGeom>
          <a:noFill/>
          <a:ln>
            <a:noFill/>
          </a:ln>
        </p:spPr>
        <p:txBody>
          <a:bodyPr spcFirstLastPara="1" wrap="square" lIns="91425" tIns="45700" rIns="91425" bIns="45700" anchor="b" anchorCtr="0">
            <a:noAutofit/>
          </a:bodyPr>
          <a:lstStyle>
            <a:lvl1pPr marL="457200" lvl="0" indent="-228600" algn="ctr" rtl="0">
              <a:spcBef>
                <a:spcPts val="480"/>
              </a:spcBef>
              <a:spcAft>
                <a:spcPts val="0"/>
              </a:spcAft>
              <a:buClr>
                <a:schemeClr val="lt1"/>
              </a:buClr>
              <a:buSzPts val="2400"/>
              <a:buNone/>
              <a:defRPr sz="2400" b="1">
                <a:solidFill>
                  <a:schemeClr val="lt1"/>
                </a:solidFill>
              </a:defRPr>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37" name="Google Shape;37;p5"/>
          <p:cNvSpPr txBox="1">
            <a:spLocks noGrp="1"/>
          </p:cNvSpPr>
          <p:nvPr>
            <p:ph type="body" idx="2"/>
          </p:nvPr>
        </p:nvSpPr>
        <p:spPr>
          <a:xfrm>
            <a:off x="536880" y="2419045"/>
            <a:ext cx="4040100" cy="2276400"/>
          </a:xfrm>
          <a:prstGeom prst="rect">
            <a:avLst/>
          </a:prstGeom>
          <a:noFill/>
          <a:ln>
            <a:noFill/>
          </a:ln>
        </p:spPr>
        <p:txBody>
          <a:bodyPr spcFirstLastPara="1" wrap="square" lIns="91425" tIns="45700" rIns="91425" bIns="45700" anchor="t" anchorCtr="0">
            <a:noAutofit/>
          </a:bodyPr>
          <a:lstStyle>
            <a:lvl1pPr marL="457200" lvl="0" indent="-381000" algn="ctr" rtl="0">
              <a:spcBef>
                <a:spcPts val="480"/>
              </a:spcBef>
              <a:spcAft>
                <a:spcPts val="0"/>
              </a:spcAft>
              <a:buClr>
                <a:schemeClr val="lt1"/>
              </a:buClr>
              <a:buSzPts val="2400"/>
              <a:buChar char="•"/>
              <a:defRPr sz="2400">
                <a:solidFill>
                  <a:schemeClr val="lt1"/>
                </a:solidFill>
              </a:defRPr>
            </a:lvl1pPr>
            <a:lvl2pPr marL="914400" lvl="1" indent="-355600" algn="ctr" rtl="0">
              <a:spcBef>
                <a:spcPts val="400"/>
              </a:spcBef>
              <a:spcAft>
                <a:spcPts val="0"/>
              </a:spcAft>
              <a:buClr>
                <a:schemeClr val="lt1"/>
              </a:buClr>
              <a:buSzPts val="2000"/>
              <a:buChar char="–"/>
              <a:defRPr sz="2000">
                <a:solidFill>
                  <a:schemeClr val="lt1"/>
                </a:solidFill>
              </a:defRPr>
            </a:lvl2pPr>
            <a:lvl3pPr marL="1371600" lvl="2" indent="-342900" algn="ctr" rtl="0">
              <a:spcBef>
                <a:spcPts val="360"/>
              </a:spcBef>
              <a:spcAft>
                <a:spcPts val="0"/>
              </a:spcAft>
              <a:buClr>
                <a:schemeClr val="lt1"/>
              </a:buClr>
              <a:buSzPts val="1800"/>
              <a:buChar char="•"/>
              <a:defRPr sz="1800">
                <a:solidFill>
                  <a:schemeClr val="lt1"/>
                </a:solidFill>
              </a:defRPr>
            </a:lvl3pPr>
            <a:lvl4pPr marL="1828800" lvl="3" indent="-330200" algn="ctr" rtl="0">
              <a:spcBef>
                <a:spcPts val="320"/>
              </a:spcBef>
              <a:spcAft>
                <a:spcPts val="0"/>
              </a:spcAft>
              <a:buClr>
                <a:schemeClr val="lt1"/>
              </a:buClr>
              <a:buSzPts val="1600"/>
              <a:buChar char="–"/>
              <a:defRPr sz="1600">
                <a:solidFill>
                  <a:schemeClr val="lt1"/>
                </a:solidFill>
              </a:defRPr>
            </a:lvl4pPr>
            <a:lvl5pPr marL="2286000" lvl="4" indent="-330200" algn="ctr" rtl="0">
              <a:spcBef>
                <a:spcPts val="320"/>
              </a:spcBef>
              <a:spcAft>
                <a:spcPts val="0"/>
              </a:spcAft>
              <a:buClr>
                <a:schemeClr val="lt1"/>
              </a:buClr>
              <a:buSzPts val="1600"/>
              <a:buChar char="»"/>
              <a:defRPr sz="1600">
                <a:solidFill>
                  <a:schemeClr val="lt1"/>
                </a:solidFill>
              </a:defRPr>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38" name="Google Shape;38;p5"/>
          <p:cNvSpPr txBox="1">
            <a:spLocks noGrp="1"/>
          </p:cNvSpPr>
          <p:nvPr>
            <p:ph type="body" idx="3"/>
          </p:nvPr>
        </p:nvSpPr>
        <p:spPr>
          <a:xfrm>
            <a:off x="4572001" y="1946648"/>
            <a:ext cx="4041900" cy="479700"/>
          </a:xfrm>
          <a:prstGeom prst="rect">
            <a:avLst/>
          </a:prstGeom>
          <a:noFill/>
          <a:ln>
            <a:noFill/>
          </a:ln>
        </p:spPr>
        <p:txBody>
          <a:bodyPr spcFirstLastPara="1" wrap="square" lIns="91425" tIns="45700" rIns="91425" bIns="45700" anchor="b" anchorCtr="0">
            <a:noAutofit/>
          </a:bodyPr>
          <a:lstStyle>
            <a:lvl1pPr marL="457200" lvl="0" indent="-228600" algn="ctr" rtl="0">
              <a:spcBef>
                <a:spcPts val="480"/>
              </a:spcBef>
              <a:spcAft>
                <a:spcPts val="0"/>
              </a:spcAft>
              <a:buClr>
                <a:schemeClr val="lt1"/>
              </a:buClr>
              <a:buSzPts val="2400"/>
              <a:buNone/>
              <a:defRPr sz="2400" b="1">
                <a:solidFill>
                  <a:schemeClr val="lt1"/>
                </a:solidFill>
              </a:defRPr>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39" name="Google Shape;39;p5"/>
          <p:cNvSpPr txBox="1">
            <a:spLocks noGrp="1"/>
          </p:cNvSpPr>
          <p:nvPr>
            <p:ph type="body" idx="4"/>
          </p:nvPr>
        </p:nvSpPr>
        <p:spPr>
          <a:xfrm>
            <a:off x="4572001" y="2419045"/>
            <a:ext cx="4041900" cy="2276400"/>
          </a:xfrm>
          <a:prstGeom prst="rect">
            <a:avLst/>
          </a:prstGeom>
          <a:noFill/>
          <a:ln>
            <a:noFill/>
          </a:ln>
        </p:spPr>
        <p:txBody>
          <a:bodyPr spcFirstLastPara="1" wrap="square" lIns="91425" tIns="45700" rIns="91425" bIns="45700" anchor="t" anchorCtr="0">
            <a:noAutofit/>
          </a:bodyPr>
          <a:lstStyle>
            <a:lvl1pPr marL="457200" lvl="0" indent="-381000" algn="ctr" rtl="0">
              <a:spcBef>
                <a:spcPts val="480"/>
              </a:spcBef>
              <a:spcAft>
                <a:spcPts val="0"/>
              </a:spcAft>
              <a:buClr>
                <a:schemeClr val="lt1"/>
              </a:buClr>
              <a:buSzPts val="2400"/>
              <a:buChar char="•"/>
              <a:defRPr sz="2400">
                <a:solidFill>
                  <a:schemeClr val="lt1"/>
                </a:solidFill>
              </a:defRPr>
            </a:lvl1pPr>
            <a:lvl2pPr marL="914400" lvl="1" indent="-355600" algn="ctr" rtl="0">
              <a:spcBef>
                <a:spcPts val="400"/>
              </a:spcBef>
              <a:spcAft>
                <a:spcPts val="0"/>
              </a:spcAft>
              <a:buClr>
                <a:schemeClr val="lt1"/>
              </a:buClr>
              <a:buSzPts val="2000"/>
              <a:buChar char="–"/>
              <a:defRPr sz="2000">
                <a:solidFill>
                  <a:schemeClr val="lt1"/>
                </a:solidFill>
              </a:defRPr>
            </a:lvl2pPr>
            <a:lvl3pPr marL="1371600" lvl="2" indent="-342900" algn="ctr" rtl="0">
              <a:spcBef>
                <a:spcPts val="360"/>
              </a:spcBef>
              <a:spcAft>
                <a:spcPts val="0"/>
              </a:spcAft>
              <a:buClr>
                <a:schemeClr val="lt1"/>
              </a:buClr>
              <a:buSzPts val="1800"/>
              <a:buChar char="•"/>
              <a:defRPr sz="1800">
                <a:solidFill>
                  <a:schemeClr val="lt1"/>
                </a:solidFill>
              </a:defRPr>
            </a:lvl3pPr>
            <a:lvl4pPr marL="1828800" lvl="3" indent="-330200" algn="ctr" rtl="0">
              <a:spcBef>
                <a:spcPts val="320"/>
              </a:spcBef>
              <a:spcAft>
                <a:spcPts val="0"/>
              </a:spcAft>
              <a:buClr>
                <a:schemeClr val="lt1"/>
              </a:buClr>
              <a:buSzPts val="1600"/>
              <a:buChar char="–"/>
              <a:defRPr sz="1600">
                <a:solidFill>
                  <a:schemeClr val="lt1"/>
                </a:solidFill>
              </a:defRPr>
            </a:lvl4pPr>
            <a:lvl5pPr marL="2286000" lvl="4" indent="-330200" algn="ctr" rtl="0">
              <a:spcBef>
                <a:spcPts val="320"/>
              </a:spcBef>
              <a:spcAft>
                <a:spcPts val="0"/>
              </a:spcAft>
              <a:buClr>
                <a:schemeClr val="lt1"/>
              </a:buClr>
              <a:buSzPts val="1600"/>
              <a:buChar char="»"/>
              <a:defRPr sz="1600">
                <a:solidFill>
                  <a:schemeClr val="lt1"/>
                </a:solidFill>
              </a:defRPr>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0" name="Google Shape;40;p5"/>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41" name="Google Shape;41;p5"/>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42" name="Google Shape;42;p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
        <p:cNvGrpSpPr/>
        <p:nvPr/>
      </p:nvGrpSpPr>
      <p:grpSpPr>
        <a:xfrm>
          <a:off x="0" y="0"/>
          <a:ext cx="0" cy="0"/>
          <a:chOff x="0" y="0"/>
          <a:chExt cx="0" cy="0"/>
        </a:xfrm>
      </p:grpSpPr>
      <p:sp>
        <p:nvSpPr>
          <p:cNvPr id="44" name="Google Shape;44;p6"/>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45" name="Google Shape;45;p6"/>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46" name="Google Shape;46;p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722313" y="3305176"/>
            <a:ext cx="7772400" cy="10215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Clr>
                <a:schemeClr val="dk1"/>
              </a:buClr>
              <a:buSzPts val="4000"/>
              <a:buFont typeface="Calibri"/>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722313" y="2180035"/>
            <a:ext cx="7772400" cy="1125000"/>
          </a:xfrm>
          <a:prstGeom prst="rect">
            <a:avLst/>
          </a:prstGeom>
          <a:noFill/>
          <a:ln>
            <a:noFill/>
          </a:ln>
        </p:spPr>
        <p:txBody>
          <a:bodyPr spcFirstLastPara="1" wrap="square" lIns="91425" tIns="45700" rIns="91425" bIns="45700" anchor="b" anchorCtr="0">
            <a:no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a:endParaRPr/>
          </a:p>
        </p:txBody>
      </p:sp>
      <p:sp>
        <p:nvSpPr>
          <p:cNvPr id="50" name="Google Shape;50;p7"/>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51" name="Google Shape;51;p7"/>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52" name="Google Shape;52;p7"/>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 name="Google Shape;62;p9"/>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63" name="Google Shape;63;p9"/>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64" name="Google Shape;64;p9"/>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457201" y="204787"/>
            <a:ext cx="3008400" cy="8715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chemeClr val="dk1"/>
              </a:buClr>
              <a:buSzPts val="2000"/>
              <a:buFont typeface="Calibri"/>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7" name="Google Shape;67;p10"/>
          <p:cNvSpPr txBox="1">
            <a:spLocks noGrp="1"/>
          </p:cNvSpPr>
          <p:nvPr>
            <p:ph type="body" idx="1"/>
          </p:nvPr>
        </p:nvSpPr>
        <p:spPr>
          <a:xfrm>
            <a:off x="3575050" y="204788"/>
            <a:ext cx="5111700" cy="4389900"/>
          </a:xfrm>
          <a:prstGeom prst="rect">
            <a:avLst/>
          </a:prstGeom>
          <a:noFill/>
          <a:ln>
            <a:noFill/>
          </a:ln>
        </p:spPr>
        <p:txBody>
          <a:bodyPr spcFirstLastPara="1" wrap="square" lIns="91425" tIns="45700" rIns="91425" bIns="45700" anchor="t" anchorCtr="0">
            <a:no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a:endParaRPr/>
          </a:p>
        </p:txBody>
      </p:sp>
      <p:sp>
        <p:nvSpPr>
          <p:cNvPr id="68" name="Google Shape;68;p10"/>
          <p:cNvSpPr txBox="1">
            <a:spLocks noGrp="1"/>
          </p:cNvSpPr>
          <p:nvPr>
            <p:ph type="body" idx="2"/>
          </p:nvPr>
        </p:nvSpPr>
        <p:spPr>
          <a:xfrm>
            <a:off x="457201" y="1076326"/>
            <a:ext cx="3008400" cy="3518400"/>
          </a:xfrm>
          <a:prstGeom prst="rect">
            <a:avLst/>
          </a:prstGeom>
          <a:noFill/>
          <a:ln>
            <a:noFill/>
          </a:ln>
        </p:spPr>
        <p:txBody>
          <a:bodyPr spcFirstLastPara="1" wrap="square" lIns="91425" tIns="45700" rIns="91425" bIns="45700" anchor="t" anchorCtr="0">
            <a:no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9" name="Google Shape;69;p10"/>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70" name="Google Shape;70;p10"/>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71" name="Google Shape;71;p10"/>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1792288" y="3600450"/>
            <a:ext cx="5486400" cy="425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chemeClr val="dk1"/>
              </a:buClr>
              <a:buSzPts val="2000"/>
              <a:buFont typeface="Calibri"/>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 name="Google Shape;74;p11"/>
          <p:cNvSpPr>
            <a:spLocks noGrp="1"/>
          </p:cNvSpPr>
          <p:nvPr>
            <p:ph type="pic" idx="2"/>
          </p:nvPr>
        </p:nvSpPr>
        <p:spPr>
          <a:xfrm>
            <a:off x="1792288" y="459581"/>
            <a:ext cx="5486400" cy="30861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dirty="0"/>
          </a:p>
        </p:txBody>
      </p:sp>
      <p:sp>
        <p:nvSpPr>
          <p:cNvPr id="75" name="Google Shape;75;p11"/>
          <p:cNvSpPr txBox="1">
            <a:spLocks noGrp="1"/>
          </p:cNvSpPr>
          <p:nvPr>
            <p:ph type="body" idx="1"/>
          </p:nvPr>
        </p:nvSpPr>
        <p:spPr>
          <a:xfrm>
            <a:off x="1792288" y="4025503"/>
            <a:ext cx="5486400" cy="603600"/>
          </a:xfrm>
          <a:prstGeom prst="rect">
            <a:avLst/>
          </a:prstGeom>
          <a:noFill/>
          <a:ln>
            <a:noFill/>
          </a:ln>
        </p:spPr>
        <p:txBody>
          <a:bodyPr spcFirstLastPara="1" wrap="square" lIns="91425" tIns="45700" rIns="91425" bIns="45700" anchor="t" anchorCtr="0">
            <a:no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76" name="Google Shape;76;p11"/>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77" name="Google Shape;77;p11"/>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dirty="0"/>
          </a:p>
        </p:txBody>
      </p:sp>
      <p:sp>
        <p:nvSpPr>
          <p:cNvPr id="78" name="Google Shape;78;p1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200151"/>
            <a:ext cx="8229600" cy="3394500"/>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3" name="Google Shape;13;p1"/>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4" name="Google Shape;14;p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
        <p:nvSpPr>
          <p:cNvPr id="15" name="Google Shape;15;p1"/>
          <p:cNvSpPr txBox="1"/>
          <p:nvPr/>
        </p:nvSpPr>
        <p:spPr>
          <a:xfrm>
            <a:off x="-9150" y="5213747"/>
            <a:ext cx="8389500" cy="523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400" b="0" i="0" u="none" strike="noStrike" cap="none" dirty="0">
                <a:solidFill>
                  <a:srgbClr val="A5A5A5"/>
                </a:solidFill>
                <a:latin typeface="Calibri"/>
                <a:ea typeface="Calibri"/>
                <a:cs typeface="Calibri"/>
                <a:sym typeface="Calibri"/>
              </a:rPr>
              <a:t>This presentation uses a free template provided by FPPT.com</a:t>
            </a:r>
            <a:endParaRPr dirty="0"/>
          </a:p>
          <a:p>
            <a:pPr marL="0" marR="0" lvl="0" indent="0" algn="l" rtl="0">
              <a:spcBef>
                <a:spcPts val="0"/>
              </a:spcBef>
              <a:spcAft>
                <a:spcPts val="0"/>
              </a:spcAft>
              <a:buNone/>
            </a:pPr>
            <a:r>
              <a:rPr lang="en-US" sz="1400" dirty="0">
                <a:solidFill>
                  <a:srgbClr val="A5A5A5"/>
                </a:solidFill>
                <a:latin typeface="Calibri"/>
                <a:ea typeface="Calibri"/>
                <a:cs typeface="Calibri"/>
                <a:sym typeface="Calibri"/>
              </a:rPr>
              <a:t>www.free-power-point-templates.com</a:t>
            </a:r>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6"/>
        <p:cNvGrpSpPr/>
        <p:nvPr/>
      </p:nvGrpSpPr>
      <p:grpSpPr>
        <a:xfrm>
          <a:off x="0" y="0"/>
          <a:ext cx="0" cy="0"/>
          <a:chOff x="0" y="0"/>
          <a:chExt cx="0" cy="0"/>
        </a:xfrm>
      </p:grpSpPr>
      <p:sp>
        <p:nvSpPr>
          <p:cNvPr id="97" name="Google Shape;97;p14"/>
          <p:cNvSpPr txBox="1"/>
          <p:nvPr/>
        </p:nvSpPr>
        <p:spPr>
          <a:xfrm>
            <a:off x="4405350" y="534450"/>
            <a:ext cx="4662600" cy="2142000"/>
          </a:xfrm>
          <a:prstGeom prst="rect">
            <a:avLst/>
          </a:prstGeom>
          <a:solidFill>
            <a:srgbClr val="274E13"/>
          </a:solid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3000" b="1" i="0" u="none" strike="noStrike" kern="0" cap="none" spc="0" normalizeH="0" baseline="0" noProof="0" dirty="0">
                <a:ln>
                  <a:noFill/>
                </a:ln>
                <a:solidFill>
                  <a:srgbClr val="FFFFFF"/>
                </a:solidFill>
                <a:effectLst/>
                <a:uLnTx/>
                <a:uFillTx/>
                <a:latin typeface="Merriweather"/>
                <a:ea typeface="Merriweather"/>
                <a:cs typeface="Merriweather"/>
                <a:sym typeface="Merriweather"/>
              </a:rPr>
              <a:t>UDDHARAK:</a:t>
            </a:r>
            <a:endParaRPr kumimoji="0" sz="3000" b="1" i="0" u="none" strike="noStrike" kern="0" cap="none" spc="0" normalizeH="0" baseline="0" noProof="0" dirty="0">
              <a:ln>
                <a:noFill/>
              </a:ln>
              <a:solidFill>
                <a:srgbClr val="FFFFFF"/>
              </a:solidFill>
              <a:effectLst/>
              <a:uLnTx/>
              <a:uFillTx/>
              <a:latin typeface="Merriweather"/>
              <a:ea typeface="Merriweather"/>
              <a:cs typeface="Merriweather"/>
              <a:sym typeface="Merriweather"/>
            </a:endParaRP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3000" b="1" i="0" u="none" strike="noStrike" kern="0" cap="none" spc="0" normalizeH="0" baseline="0" noProof="0" dirty="0">
                <a:ln>
                  <a:noFill/>
                </a:ln>
                <a:solidFill>
                  <a:srgbClr val="FFFFFF"/>
                </a:solidFill>
                <a:effectLst/>
                <a:uLnTx/>
                <a:uFillTx/>
                <a:latin typeface="Merriweather"/>
                <a:ea typeface="Merriweather"/>
                <a:cs typeface="Merriweather"/>
                <a:sym typeface="Merriweather"/>
              </a:rPr>
              <a:t>Temperature and Humidity </a:t>
            </a:r>
            <a:endParaRPr kumimoji="0" sz="3000" b="1" i="0" u="none" strike="noStrike" kern="0" cap="none" spc="0" normalizeH="0" baseline="0" noProof="0" dirty="0">
              <a:ln>
                <a:noFill/>
              </a:ln>
              <a:solidFill>
                <a:srgbClr val="FFFFFF"/>
              </a:solidFill>
              <a:effectLst/>
              <a:uLnTx/>
              <a:uFillTx/>
              <a:latin typeface="Merriweather"/>
              <a:ea typeface="Merriweather"/>
              <a:cs typeface="Merriweather"/>
              <a:sym typeface="Merriweather"/>
            </a:endParaRP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3000" b="1" i="0" u="none" strike="noStrike" kern="0" cap="none" spc="0" normalizeH="0" baseline="0" noProof="0" dirty="0">
                <a:ln>
                  <a:noFill/>
                </a:ln>
                <a:solidFill>
                  <a:srgbClr val="FFFFFF"/>
                </a:solidFill>
                <a:effectLst/>
                <a:uLnTx/>
                <a:uFillTx/>
                <a:latin typeface="Merriweather"/>
                <a:ea typeface="Merriweather"/>
                <a:cs typeface="Merriweather"/>
                <a:sym typeface="Merriweather"/>
              </a:rPr>
              <a:t>Monitoring System</a:t>
            </a:r>
            <a:endParaRPr kumimoji="0" sz="3000" b="1" i="0" u="none" strike="noStrike" kern="0" cap="none" spc="0" normalizeH="0" baseline="0" noProof="0" dirty="0">
              <a:ln>
                <a:noFill/>
              </a:ln>
              <a:solidFill>
                <a:srgbClr val="FFFFFF"/>
              </a:solidFill>
              <a:effectLst/>
              <a:uLnTx/>
              <a:uFillTx/>
              <a:latin typeface="Merriweather"/>
              <a:ea typeface="Merriweather"/>
              <a:cs typeface="Merriweather"/>
              <a:sym typeface="Merriweather"/>
            </a:endParaRPr>
          </a:p>
        </p:txBody>
      </p:sp>
      <p:sp>
        <p:nvSpPr>
          <p:cNvPr id="99" name="Google Shape;99;p14"/>
          <p:cNvSpPr txBox="1"/>
          <p:nvPr/>
        </p:nvSpPr>
        <p:spPr>
          <a:xfrm>
            <a:off x="5367319" y="2934056"/>
            <a:ext cx="2736300" cy="609244"/>
          </a:xfrm>
          <a:prstGeom prst="rect">
            <a:avLst/>
          </a:prstGeom>
          <a:solidFill>
            <a:srgbClr val="0C343D"/>
          </a:solid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FFFFFF"/>
                </a:solidFill>
                <a:effectLst/>
                <a:uLnTx/>
                <a:uFillTx/>
                <a:latin typeface="Merriweather"/>
                <a:ea typeface="Merriweather"/>
                <a:cs typeface="Merriweather"/>
                <a:sym typeface="Merriweather"/>
              </a:rPr>
              <a:t>Team: Rookie Impostors</a:t>
            </a:r>
            <a:endParaRPr kumimoji="0" sz="1400" b="0" i="0" u="none" strike="noStrike" kern="0" cap="none" spc="0" normalizeH="0" baseline="0" noProof="0" dirty="0">
              <a:ln>
                <a:noFill/>
              </a:ln>
              <a:solidFill>
                <a:srgbClr val="FFFFFF"/>
              </a:solidFill>
              <a:effectLst/>
              <a:uLnTx/>
              <a:uFillTx/>
              <a:latin typeface="Merriweather"/>
              <a:ea typeface="Merriweather"/>
              <a:cs typeface="Merriweather"/>
              <a:sym typeface="Merriweather"/>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FFFFFF"/>
                </a:solidFill>
                <a:effectLst/>
                <a:uLnTx/>
                <a:uFillTx/>
                <a:latin typeface="Merriweather"/>
                <a:ea typeface="Merriweather"/>
                <a:cs typeface="Merriweather"/>
                <a:sym typeface="Merriweather"/>
              </a:rPr>
              <a:t>Member: Vaibhav Sharma</a:t>
            </a:r>
            <a:endParaRPr kumimoji="0" sz="1400" b="0" i="0" u="none" strike="noStrike" kern="0" cap="none" spc="0" normalizeH="0" baseline="0" noProof="0" dirty="0">
              <a:ln>
                <a:noFill/>
              </a:ln>
              <a:solidFill>
                <a:srgbClr val="FFFFFF"/>
              </a:solidFill>
              <a:effectLst/>
              <a:uLnTx/>
              <a:uFillTx/>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Google Shape;137;p18">
            <a:extLst>
              <a:ext uri="{FF2B5EF4-FFF2-40B4-BE49-F238E27FC236}">
                <a16:creationId xmlns:a16="http://schemas.microsoft.com/office/drawing/2014/main" id="{3C8EC147-3030-42DE-A95D-B984DB77E983}"/>
              </a:ext>
            </a:extLst>
          </p:cNvPr>
          <p:cNvSpPr txBox="1">
            <a:spLocks noGrp="1"/>
          </p:cNvSpPr>
          <p:nvPr>
            <p:ph type="title"/>
          </p:nvPr>
        </p:nvSpPr>
        <p:spPr>
          <a:xfrm>
            <a:off x="2145050" y="50025"/>
            <a:ext cx="6779100" cy="63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3700" b="1" dirty="0">
                <a:solidFill>
                  <a:srgbClr val="000000"/>
                </a:solidFill>
                <a:latin typeface="Merriweather" panose="020B0604020202020204" charset="0"/>
                <a:ea typeface="Merriweather"/>
                <a:cs typeface="Merriweather"/>
                <a:sym typeface="Merriweather"/>
              </a:rPr>
              <a:t>Sales / Revenue Model</a:t>
            </a:r>
            <a:endParaRPr sz="3700" dirty="0">
              <a:solidFill>
                <a:srgbClr val="000000"/>
              </a:solidFill>
              <a:latin typeface="Merriweather" panose="020B0604020202020204" charset="0"/>
              <a:ea typeface="Merriweather"/>
              <a:cs typeface="Merriweather"/>
              <a:sym typeface="Merriweather"/>
            </a:endParaRPr>
          </a:p>
        </p:txBody>
      </p:sp>
      <p:grpSp>
        <p:nvGrpSpPr>
          <p:cNvPr id="26" name="Group 25">
            <a:extLst>
              <a:ext uri="{FF2B5EF4-FFF2-40B4-BE49-F238E27FC236}">
                <a16:creationId xmlns:a16="http://schemas.microsoft.com/office/drawing/2014/main" id="{B7496313-23A5-4898-B7AB-49A03FBB470A}"/>
              </a:ext>
            </a:extLst>
          </p:cNvPr>
          <p:cNvGrpSpPr/>
          <p:nvPr/>
        </p:nvGrpSpPr>
        <p:grpSpPr>
          <a:xfrm>
            <a:off x="2314575" y="955653"/>
            <a:ext cx="6829425" cy="3527349"/>
            <a:chOff x="2822109" y="1160791"/>
            <a:chExt cx="5867222" cy="2875995"/>
          </a:xfrm>
        </p:grpSpPr>
        <p:pic>
          <p:nvPicPr>
            <p:cNvPr id="20" name="Picture 19">
              <a:extLst>
                <a:ext uri="{FF2B5EF4-FFF2-40B4-BE49-F238E27FC236}">
                  <a16:creationId xmlns:a16="http://schemas.microsoft.com/office/drawing/2014/main" id="{2FCE39BF-9630-4F4A-BAE4-AEC4584D758E}"/>
                </a:ext>
              </a:extLst>
            </p:cNvPr>
            <p:cNvPicPr>
              <a:picLocks noChangeAspect="1"/>
            </p:cNvPicPr>
            <p:nvPr/>
          </p:nvPicPr>
          <p:blipFill rotWithShape="1">
            <a:blip r:embed="rId2"/>
            <a:srcRect l="12042" t="17287" r="10628" b="16704"/>
            <a:stretch/>
          </p:blipFill>
          <p:spPr>
            <a:xfrm>
              <a:off x="4152098" y="1383581"/>
              <a:ext cx="2878053" cy="2653205"/>
            </a:xfrm>
            <a:prstGeom prst="rect">
              <a:avLst/>
            </a:prstGeom>
          </p:spPr>
        </p:pic>
        <p:sp>
          <p:nvSpPr>
            <p:cNvPr id="21" name="TextBox 20">
              <a:extLst>
                <a:ext uri="{FF2B5EF4-FFF2-40B4-BE49-F238E27FC236}">
                  <a16:creationId xmlns:a16="http://schemas.microsoft.com/office/drawing/2014/main" id="{542E2C3B-A49D-4217-87EE-C8985A504637}"/>
                </a:ext>
              </a:extLst>
            </p:cNvPr>
            <p:cNvSpPr txBox="1"/>
            <p:nvPr/>
          </p:nvSpPr>
          <p:spPr>
            <a:xfrm>
              <a:off x="6879252" y="1160791"/>
              <a:ext cx="1810079" cy="777923"/>
            </a:xfrm>
            <a:prstGeom prst="rect">
              <a:avLst/>
            </a:prstGeom>
            <a:noFill/>
          </p:spPr>
          <p:txBody>
            <a:bodyPr wrap="square" rtlCol="0">
              <a:spAutoFit/>
            </a:bodyPr>
            <a:lstStyle/>
            <a:p>
              <a:r>
                <a:rPr lang="en-US" dirty="0">
                  <a:solidFill>
                    <a:srgbClr val="C00000"/>
                  </a:solidFill>
                  <a:latin typeface="Merriweather" panose="020B0604020202020204" charset="0"/>
                </a:rPr>
                <a:t>Who Pays?</a:t>
              </a:r>
            </a:p>
            <a:p>
              <a:pPr marL="171450" indent="-171450">
                <a:buFont typeface="Arial" panose="020B0604020202020204" pitchFamily="34" charset="0"/>
                <a:buChar char="•"/>
              </a:pPr>
              <a:r>
                <a:rPr lang="en-US" dirty="0">
                  <a:latin typeface="Merriweather" panose="020B0604020202020204" charset="0"/>
                </a:rPr>
                <a:t>Small Size Farmers</a:t>
              </a:r>
            </a:p>
            <a:p>
              <a:pPr marL="171450" indent="-171450">
                <a:buFont typeface="Arial" panose="020B0604020202020204" pitchFamily="34" charset="0"/>
                <a:buChar char="•"/>
              </a:pPr>
              <a:r>
                <a:rPr lang="en-US" dirty="0">
                  <a:latin typeface="Merriweather" panose="020B0604020202020204" charset="0"/>
                </a:rPr>
                <a:t>Medium Size Farmers</a:t>
              </a:r>
            </a:p>
          </p:txBody>
        </p:sp>
        <p:sp>
          <p:nvSpPr>
            <p:cNvPr id="22" name="TextBox 21">
              <a:extLst>
                <a:ext uri="{FF2B5EF4-FFF2-40B4-BE49-F238E27FC236}">
                  <a16:creationId xmlns:a16="http://schemas.microsoft.com/office/drawing/2014/main" id="{F407B524-07A4-4E1D-B37F-04A0420E0500}"/>
                </a:ext>
              </a:extLst>
            </p:cNvPr>
            <p:cNvSpPr txBox="1"/>
            <p:nvPr/>
          </p:nvSpPr>
          <p:spPr>
            <a:xfrm>
              <a:off x="2822109" y="2307790"/>
              <a:ext cx="1427560" cy="777923"/>
            </a:xfrm>
            <a:prstGeom prst="rect">
              <a:avLst/>
            </a:prstGeom>
            <a:noFill/>
          </p:spPr>
          <p:txBody>
            <a:bodyPr wrap="square" rtlCol="0">
              <a:spAutoFit/>
            </a:bodyPr>
            <a:lstStyle/>
            <a:p>
              <a:r>
                <a:rPr lang="en-US" dirty="0">
                  <a:solidFill>
                    <a:srgbClr val="FDB812"/>
                  </a:solidFill>
                  <a:latin typeface="Merriweather" panose="020B0604020202020204" charset="0"/>
                </a:rPr>
                <a:t>What services are provided?</a:t>
              </a:r>
            </a:p>
            <a:p>
              <a:pPr marL="171450" indent="-171450">
                <a:buFont typeface="Arial" panose="020B0604020202020204" pitchFamily="34" charset="0"/>
                <a:buChar char="•"/>
              </a:pPr>
              <a:r>
                <a:rPr lang="en-IN" dirty="0">
                  <a:solidFill>
                    <a:schemeClr val="tx1"/>
                  </a:solidFill>
                  <a:latin typeface="Merriweather" panose="020B0604020202020204" charset="0"/>
                </a:rPr>
                <a:t>Product</a:t>
              </a:r>
            </a:p>
            <a:p>
              <a:pPr marL="171450" indent="-171450">
                <a:buFont typeface="Arial" panose="020B0604020202020204" pitchFamily="34" charset="0"/>
                <a:buChar char="•"/>
              </a:pPr>
              <a:r>
                <a:rPr lang="en-IN" dirty="0">
                  <a:solidFill>
                    <a:schemeClr val="tx1"/>
                  </a:solidFill>
                  <a:latin typeface="Merriweather" panose="020B0604020202020204" charset="0"/>
                </a:rPr>
                <a:t>Maintenance</a:t>
              </a:r>
            </a:p>
          </p:txBody>
        </p:sp>
        <p:sp>
          <p:nvSpPr>
            <p:cNvPr id="24" name="TextBox 23">
              <a:extLst>
                <a:ext uri="{FF2B5EF4-FFF2-40B4-BE49-F238E27FC236}">
                  <a16:creationId xmlns:a16="http://schemas.microsoft.com/office/drawing/2014/main" id="{A40FA1A4-71A8-4EFC-AE39-E0226B72967A}"/>
                </a:ext>
              </a:extLst>
            </p:cNvPr>
            <p:cNvSpPr txBox="1"/>
            <p:nvPr/>
          </p:nvSpPr>
          <p:spPr>
            <a:xfrm>
              <a:off x="6567722" y="2926574"/>
              <a:ext cx="1582534" cy="602264"/>
            </a:xfrm>
            <a:prstGeom prst="rect">
              <a:avLst/>
            </a:prstGeom>
            <a:noFill/>
          </p:spPr>
          <p:txBody>
            <a:bodyPr wrap="square" rtlCol="0">
              <a:spAutoFit/>
            </a:bodyPr>
            <a:lstStyle/>
            <a:p>
              <a:r>
                <a:rPr lang="en-US" dirty="0">
                  <a:solidFill>
                    <a:srgbClr val="81BE57"/>
                  </a:solidFill>
                  <a:latin typeface="Merriweather" panose="020B0604020202020204" charset="0"/>
                </a:rPr>
                <a:t>How is it paid?</a:t>
              </a:r>
            </a:p>
            <a:p>
              <a:pPr marL="171450" indent="-171450">
                <a:buFont typeface="Arial" panose="020B0604020202020204" pitchFamily="34" charset="0"/>
                <a:buChar char="•"/>
              </a:pPr>
              <a:r>
                <a:rPr lang="en-IN" dirty="0">
                  <a:solidFill>
                    <a:schemeClr val="tx1"/>
                  </a:solidFill>
                  <a:latin typeface="Merriweather" panose="020B0604020202020204" charset="0"/>
                </a:rPr>
                <a:t>Credit</a:t>
              </a:r>
            </a:p>
            <a:p>
              <a:pPr marL="171450" indent="-171450">
                <a:buFont typeface="Arial" panose="020B0604020202020204" pitchFamily="34" charset="0"/>
                <a:buChar char="•"/>
              </a:pPr>
              <a:r>
                <a:rPr lang="en-IN" dirty="0">
                  <a:solidFill>
                    <a:schemeClr val="tx1"/>
                  </a:solidFill>
                  <a:latin typeface="Merriweather" panose="020B0604020202020204" charset="0"/>
                </a:rPr>
                <a:t>Subscription</a:t>
              </a:r>
            </a:p>
          </p:txBody>
        </p:sp>
        <p:sp>
          <p:nvSpPr>
            <p:cNvPr id="25" name="TextBox 24">
              <a:extLst>
                <a:ext uri="{FF2B5EF4-FFF2-40B4-BE49-F238E27FC236}">
                  <a16:creationId xmlns:a16="http://schemas.microsoft.com/office/drawing/2014/main" id="{AB052BA7-7166-4A67-9097-69BCF549FE2E}"/>
                </a:ext>
              </a:extLst>
            </p:cNvPr>
            <p:cNvSpPr txBox="1"/>
            <p:nvPr/>
          </p:nvSpPr>
          <p:spPr>
            <a:xfrm>
              <a:off x="3022932" y="3573344"/>
              <a:ext cx="1582534" cy="426603"/>
            </a:xfrm>
            <a:prstGeom prst="rect">
              <a:avLst/>
            </a:prstGeom>
            <a:noFill/>
          </p:spPr>
          <p:txBody>
            <a:bodyPr wrap="square" rtlCol="0">
              <a:spAutoFit/>
            </a:bodyPr>
            <a:lstStyle/>
            <a:p>
              <a:r>
                <a:rPr lang="en-US" dirty="0">
                  <a:solidFill>
                    <a:srgbClr val="0094DA"/>
                  </a:solidFill>
                  <a:latin typeface="Merriweather" panose="020B0604020202020204" charset="0"/>
                </a:rPr>
                <a:t>How much is paid?</a:t>
              </a:r>
            </a:p>
            <a:p>
              <a:pPr marL="171450" indent="-171450">
                <a:buFont typeface="Arial" panose="020B0604020202020204" pitchFamily="34" charset="0"/>
                <a:buChar char="•"/>
              </a:pPr>
              <a:r>
                <a:rPr lang="en-US" sz="1400" dirty="0">
                  <a:latin typeface="Merriweather" panose="020B0604020202020204" charset="0"/>
                </a:rPr>
                <a:t>₹ </a:t>
              </a:r>
              <a:r>
                <a:rPr lang="en-US" dirty="0">
                  <a:latin typeface="Merriweather" panose="020B0604020202020204" charset="0"/>
                </a:rPr>
                <a:t>2000</a:t>
              </a:r>
              <a:endParaRPr lang="en-IN" dirty="0">
                <a:latin typeface="Merriweather" panose="020B0604020202020204" charset="0"/>
              </a:endParaRPr>
            </a:p>
          </p:txBody>
        </p:sp>
      </p:grpSp>
      <p:sp>
        <p:nvSpPr>
          <p:cNvPr id="9" name="TextBox 1">
            <a:extLst>
              <a:ext uri="{FF2B5EF4-FFF2-40B4-BE49-F238E27FC236}">
                <a16:creationId xmlns:a16="http://schemas.microsoft.com/office/drawing/2014/main" id="{25CBDCB7-FF87-4B21-98E8-8ED66DA81989}"/>
              </a:ext>
            </a:extLst>
          </p:cNvPr>
          <p:cNvSpPr txBox="1"/>
          <p:nvPr/>
        </p:nvSpPr>
        <p:spPr>
          <a:xfrm>
            <a:off x="6971760" y="1881282"/>
            <a:ext cx="2106925" cy="649828"/>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b="1" dirty="0">
                <a:latin typeface="Merriweather" panose="020B0604020202020204" charset="0"/>
              </a:rPr>
              <a:t>Target Market Segment</a:t>
            </a:r>
          </a:p>
          <a:p>
            <a:pPr algn="ctr"/>
            <a:r>
              <a:rPr lang="en-US" sz="1200" b="1" dirty="0">
                <a:latin typeface="Merriweather" panose="020B0604020202020204" charset="0"/>
              </a:rPr>
              <a:t>(for WHOM we are trying to solve the problem)</a:t>
            </a:r>
            <a:endParaRPr lang="en-IN" sz="1200" b="1" dirty="0">
              <a:latin typeface="Merriweather" panose="020B0604020202020204" charset="0"/>
            </a:endParaRPr>
          </a:p>
        </p:txBody>
      </p:sp>
      <p:sp>
        <p:nvSpPr>
          <p:cNvPr id="11" name="TextBox 1">
            <a:extLst>
              <a:ext uri="{FF2B5EF4-FFF2-40B4-BE49-F238E27FC236}">
                <a16:creationId xmlns:a16="http://schemas.microsoft.com/office/drawing/2014/main" id="{33AC0843-A41A-4149-97B3-12126DB0682E}"/>
              </a:ext>
            </a:extLst>
          </p:cNvPr>
          <p:cNvSpPr txBox="1"/>
          <p:nvPr/>
        </p:nvSpPr>
        <p:spPr>
          <a:xfrm>
            <a:off x="3388379" y="598894"/>
            <a:ext cx="4292441" cy="388865"/>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(WHAT it would take to solve the problem)</a:t>
            </a:r>
            <a:endParaRPr lang="en-IN" sz="1400" b="1" dirty="0">
              <a:latin typeface="Merriweather" panose="020B0604020202020204" charset="0"/>
            </a:endParaRPr>
          </a:p>
        </p:txBody>
      </p:sp>
    </p:spTree>
    <p:extLst>
      <p:ext uri="{BB962C8B-B14F-4D97-AF65-F5344CB8AC3E}">
        <p14:creationId xmlns:p14="http://schemas.microsoft.com/office/powerpoint/2010/main" val="1090799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4" name="Group 263">
            <a:extLst>
              <a:ext uri="{FF2B5EF4-FFF2-40B4-BE49-F238E27FC236}">
                <a16:creationId xmlns:a16="http://schemas.microsoft.com/office/drawing/2014/main" id="{8E7DED15-D12A-4721-9EEF-5396F1C7022B}"/>
              </a:ext>
            </a:extLst>
          </p:cNvPr>
          <p:cNvGrpSpPr/>
          <p:nvPr/>
        </p:nvGrpSpPr>
        <p:grpSpPr>
          <a:xfrm>
            <a:off x="3079576" y="1071121"/>
            <a:ext cx="1570558" cy="686818"/>
            <a:chOff x="2913401" y="1265137"/>
            <a:chExt cx="2754664" cy="1204637"/>
          </a:xfrm>
        </p:grpSpPr>
        <p:sp>
          <p:nvSpPr>
            <p:cNvPr id="4" name="Oval">
              <a:extLst>
                <a:ext uri="{FF2B5EF4-FFF2-40B4-BE49-F238E27FC236}">
                  <a16:creationId xmlns:a16="http://schemas.microsoft.com/office/drawing/2014/main" id="{1274254C-38EE-432B-9F10-142A8A810049}"/>
                </a:ext>
              </a:extLst>
            </p:cNvPr>
            <p:cNvSpPr/>
            <p:nvPr/>
          </p:nvSpPr>
          <p:spPr>
            <a:xfrm>
              <a:off x="3161569" y="2301604"/>
              <a:ext cx="2245191" cy="168170"/>
            </a:xfrm>
            <a:prstGeom prst="ellipse">
              <a:avLst/>
            </a:prstGeom>
            <a:solidFill>
              <a:schemeClr val="bg1">
                <a:lumMod val="85000"/>
                <a:alpha val="48000"/>
              </a:schemeClr>
            </a:solidFill>
            <a:ln w="12700">
              <a:miter lim="400000"/>
            </a:ln>
          </p:spPr>
          <p:txBody>
            <a:bodyPr lIns="28575" tIns="28575" rIns="28575" bIns="28575" anchor="ctr"/>
            <a:lstStyle/>
            <a:p>
              <a:endParaRPr sz="2250" dirty="0">
                <a:solidFill>
                  <a:schemeClr val="bg1">
                    <a:lumMod val="85000"/>
                  </a:schemeClr>
                </a:solidFill>
                <a:effectLst>
                  <a:outerShdw blurRad="38100" dist="12700" dir="5400000" rotWithShape="0">
                    <a:srgbClr val="000000">
                      <a:alpha val="50000"/>
                    </a:srgbClr>
                  </a:outerShdw>
                </a:effectLst>
                <a:latin typeface="Merriweather" panose="020B0604020202020204" charset="0"/>
              </a:endParaRPr>
            </a:p>
          </p:txBody>
        </p:sp>
        <p:sp>
          <p:nvSpPr>
            <p:cNvPr id="86" name="Shape">
              <a:extLst>
                <a:ext uri="{FF2B5EF4-FFF2-40B4-BE49-F238E27FC236}">
                  <a16:creationId xmlns:a16="http://schemas.microsoft.com/office/drawing/2014/main" id="{8D28F28C-89C9-4AFF-BF4A-C0F8B49531B9}"/>
                </a:ext>
              </a:extLst>
            </p:cNvPr>
            <p:cNvSpPr/>
            <p:nvPr/>
          </p:nvSpPr>
          <p:spPr>
            <a:xfrm>
              <a:off x="3687101" y="1265137"/>
              <a:ext cx="1238504" cy="864647"/>
            </a:xfrm>
            <a:custGeom>
              <a:avLst/>
              <a:gdLst/>
              <a:ahLst/>
              <a:cxnLst>
                <a:cxn ang="0">
                  <a:pos x="wd2" y="hd2"/>
                </a:cxn>
                <a:cxn ang="5400000">
                  <a:pos x="wd2" y="hd2"/>
                </a:cxn>
                <a:cxn ang="10800000">
                  <a:pos x="wd2" y="hd2"/>
                </a:cxn>
                <a:cxn ang="16200000">
                  <a:pos x="wd2" y="hd2"/>
                </a:cxn>
              </a:cxnLst>
              <a:rect l="0" t="0" r="r" b="b"/>
              <a:pathLst>
                <a:path w="21600" h="21600" extrusionOk="0">
                  <a:moveTo>
                    <a:pt x="20717" y="21600"/>
                  </a:moveTo>
                  <a:cubicBezTo>
                    <a:pt x="21284" y="19718"/>
                    <a:pt x="21600" y="17647"/>
                    <a:pt x="21600" y="15470"/>
                  </a:cubicBezTo>
                  <a:cubicBezTo>
                    <a:pt x="21600" y="6925"/>
                    <a:pt x="16765" y="0"/>
                    <a:pt x="10800" y="0"/>
                  </a:cubicBezTo>
                  <a:cubicBezTo>
                    <a:pt x="4835" y="0"/>
                    <a:pt x="0" y="6925"/>
                    <a:pt x="0" y="15470"/>
                  </a:cubicBezTo>
                  <a:cubicBezTo>
                    <a:pt x="0" y="16079"/>
                    <a:pt x="28" y="16677"/>
                    <a:pt x="74" y="17268"/>
                  </a:cubicBezTo>
                  <a:lnTo>
                    <a:pt x="20717" y="21600"/>
                  </a:lnTo>
                  <a:close/>
                </a:path>
              </a:pathLst>
            </a:custGeom>
            <a:solidFill>
              <a:srgbClr val="FFC000"/>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solidFill>
                  <a:schemeClr val="bg1">
                    <a:lumMod val="85000"/>
                  </a:schemeClr>
                </a:solidFill>
                <a:latin typeface="Merriweather" panose="020B0604020202020204" charset="0"/>
              </a:endParaRPr>
            </a:p>
          </p:txBody>
        </p:sp>
        <p:sp>
          <p:nvSpPr>
            <p:cNvPr id="88" name="Shape">
              <a:extLst>
                <a:ext uri="{FF2B5EF4-FFF2-40B4-BE49-F238E27FC236}">
                  <a16:creationId xmlns:a16="http://schemas.microsoft.com/office/drawing/2014/main" id="{9655632A-8A98-49D4-B60D-5594A4D06508}"/>
                </a:ext>
              </a:extLst>
            </p:cNvPr>
            <p:cNvSpPr/>
            <p:nvPr/>
          </p:nvSpPr>
          <p:spPr>
            <a:xfrm>
              <a:off x="2913401" y="1849062"/>
              <a:ext cx="2754664" cy="57545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5"/>
                    <a:pt x="5153" y="21600"/>
                    <a:pt x="10800" y="21600"/>
                  </a:cubicBezTo>
                  <a:cubicBezTo>
                    <a:pt x="16447" y="21600"/>
                    <a:pt x="21085" y="12115"/>
                    <a:pt x="21600" y="0"/>
                  </a:cubicBezTo>
                  <a:cubicBezTo>
                    <a:pt x="21600" y="0"/>
                    <a:pt x="18007" y="1721"/>
                    <a:pt x="10800" y="1721"/>
                  </a:cubicBezTo>
                  <a:cubicBezTo>
                    <a:pt x="2478" y="1721"/>
                    <a:pt x="0" y="0"/>
                    <a:pt x="0" y="0"/>
                  </a:cubicBezTo>
                  <a:close/>
                </a:path>
              </a:pathLst>
            </a:custGeom>
            <a:solidFill>
              <a:schemeClr val="bg1">
                <a:lumMod val="75000"/>
              </a:schemeClr>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solidFill>
                  <a:schemeClr val="bg1">
                    <a:lumMod val="85000"/>
                  </a:schemeClr>
                </a:solidFill>
                <a:latin typeface="Merriweather" panose="020B0604020202020204" charset="0"/>
              </a:endParaRPr>
            </a:p>
          </p:txBody>
        </p:sp>
        <p:sp>
          <p:nvSpPr>
            <p:cNvPr id="90" name="Shape">
              <a:extLst>
                <a:ext uri="{FF2B5EF4-FFF2-40B4-BE49-F238E27FC236}">
                  <a16:creationId xmlns:a16="http://schemas.microsoft.com/office/drawing/2014/main" id="{9C67AD7E-7E76-480A-BE1B-527BBC91DC11}"/>
                </a:ext>
              </a:extLst>
            </p:cNvPr>
            <p:cNvSpPr/>
            <p:nvPr/>
          </p:nvSpPr>
          <p:spPr>
            <a:xfrm>
              <a:off x="3161569" y="1921370"/>
              <a:ext cx="2288986" cy="44495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9"/>
                    <a:pt x="5153" y="21600"/>
                    <a:pt x="10800" y="21600"/>
                  </a:cubicBezTo>
                  <a:cubicBezTo>
                    <a:pt x="16447" y="21600"/>
                    <a:pt x="21085" y="12113"/>
                    <a:pt x="21600" y="0"/>
                  </a:cubicBezTo>
                  <a:cubicBezTo>
                    <a:pt x="21600" y="0"/>
                    <a:pt x="18006" y="1721"/>
                    <a:pt x="10800" y="1721"/>
                  </a:cubicBezTo>
                  <a:cubicBezTo>
                    <a:pt x="2477" y="1721"/>
                    <a:pt x="0" y="0"/>
                    <a:pt x="0" y="0"/>
                  </a:cubicBezTo>
                  <a:close/>
                </a:path>
              </a:pathLst>
            </a:custGeom>
            <a:solidFill>
              <a:schemeClr val="bg1">
                <a:lumMod val="85000"/>
              </a:schemeClr>
            </a:solidFill>
            <a:ln w="12700">
              <a:miter lim="400000"/>
            </a:ln>
          </p:spPr>
          <p:txBody>
            <a:bodyPr lIns="28575" tIns="28575" rIns="28575" bIns="28575" anchor="ctr"/>
            <a:lstStyle/>
            <a:p>
              <a:pPr algn="ctr"/>
              <a:endParaRPr sz="2250" b="1" dirty="0">
                <a:solidFill>
                  <a:schemeClr val="bg1">
                    <a:lumMod val="85000"/>
                  </a:schemeClr>
                </a:solidFill>
                <a:latin typeface="Merriweather" panose="020B0604020202020204" charset="0"/>
              </a:endParaRPr>
            </a:p>
          </p:txBody>
        </p:sp>
        <p:sp>
          <p:nvSpPr>
            <p:cNvPr id="250" name="Freeform: Shape 249">
              <a:extLst>
                <a:ext uri="{FF2B5EF4-FFF2-40B4-BE49-F238E27FC236}">
                  <a16:creationId xmlns:a16="http://schemas.microsoft.com/office/drawing/2014/main" id="{68FD4061-C43E-4EAF-B592-849076F57055}"/>
                </a:ext>
              </a:extLst>
            </p:cNvPr>
            <p:cNvSpPr/>
            <p:nvPr/>
          </p:nvSpPr>
          <p:spPr>
            <a:xfrm>
              <a:off x="3862280" y="1323528"/>
              <a:ext cx="962056" cy="430364"/>
            </a:xfrm>
            <a:custGeom>
              <a:avLst/>
              <a:gdLst>
                <a:gd name="connsiteX0" fmla="*/ 102389 w 836965"/>
                <a:gd name="connsiteY0" fmla="*/ 317719 h 374406"/>
                <a:gd name="connsiteX1" fmla="*/ 108231 w 836965"/>
                <a:gd name="connsiteY1" fmla="*/ 318862 h 374406"/>
                <a:gd name="connsiteX2" fmla="*/ 142270 w 836965"/>
                <a:gd name="connsiteY2" fmla="*/ 365470 h 374406"/>
                <a:gd name="connsiteX3" fmla="*/ 89945 w 836965"/>
                <a:gd name="connsiteY3" fmla="*/ 334863 h 374406"/>
                <a:gd name="connsiteX4" fmla="*/ 102389 w 836965"/>
                <a:gd name="connsiteY4" fmla="*/ 317719 h 374406"/>
                <a:gd name="connsiteX5" fmla="*/ 313761 w 836965"/>
                <a:gd name="connsiteY5" fmla="*/ 292533 h 374406"/>
                <a:gd name="connsiteX6" fmla="*/ 328239 w 836965"/>
                <a:gd name="connsiteY6" fmla="*/ 307898 h 374406"/>
                <a:gd name="connsiteX7" fmla="*/ 325953 w 836965"/>
                <a:gd name="connsiteY7" fmla="*/ 313361 h 374406"/>
                <a:gd name="connsiteX8" fmla="*/ 273754 w 836965"/>
                <a:gd name="connsiteY8" fmla="*/ 338123 h 374406"/>
                <a:gd name="connsiteX9" fmla="*/ 313761 w 836965"/>
                <a:gd name="connsiteY9" fmla="*/ 292533 h 374406"/>
                <a:gd name="connsiteX10" fmla="*/ 590498 w 836965"/>
                <a:gd name="connsiteY10" fmla="*/ 266700 h 374406"/>
                <a:gd name="connsiteX11" fmla="*/ 668477 w 836965"/>
                <a:gd name="connsiteY11" fmla="*/ 297942 h 374406"/>
                <a:gd name="connsiteX12" fmla="*/ 672286 w 836965"/>
                <a:gd name="connsiteY12" fmla="*/ 302896 h 374406"/>
                <a:gd name="connsiteX13" fmla="*/ 671524 w 836965"/>
                <a:gd name="connsiteY13" fmla="*/ 310515 h 374406"/>
                <a:gd name="connsiteX14" fmla="*/ 659843 w 836965"/>
                <a:gd name="connsiteY14" fmla="*/ 316613 h 374406"/>
                <a:gd name="connsiteX15" fmla="*/ 653366 w 836965"/>
                <a:gd name="connsiteY15" fmla="*/ 314962 h 374406"/>
                <a:gd name="connsiteX16" fmla="*/ 593674 w 836965"/>
                <a:gd name="connsiteY16" fmla="*/ 288925 h 374406"/>
                <a:gd name="connsiteX17" fmla="*/ 588591 w 836965"/>
                <a:gd name="connsiteY17" fmla="*/ 285115 h 374406"/>
                <a:gd name="connsiteX18" fmla="*/ 585290 w 836965"/>
                <a:gd name="connsiteY18" fmla="*/ 272415 h 374406"/>
                <a:gd name="connsiteX19" fmla="*/ 590498 w 836965"/>
                <a:gd name="connsiteY19" fmla="*/ 266700 h 374406"/>
                <a:gd name="connsiteX20" fmla="*/ 786750 w 836965"/>
                <a:gd name="connsiteY20" fmla="*/ 254598 h 374406"/>
                <a:gd name="connsiteX21" fmla="*/ 835648 w 836965"/>
                <a:gd name="connsiteY21" fmla="*/ 312730 h 374406"/>
                <a:gd name="connsiteX22" fmla="*/ 822566 w 836965"/>
                <a:gd name="connsiteY22" fmla="*/ 329748 h 374406"/>
                <a:gd name="connsiteX23" fmla="*/ 815964 w 836965"/>
                <a:gd name="connsiteY23" fmla="*/ 326827 h 374406"/>
                <a:gd name="connsiteX24" fmla="*/ 775198 w 836965"/>
                <a:gd name="connsiteY24" fmla="*/ 262311 h 374406"/>
                <a:gd name="connsiteX25" fmla="*/ 786750 w 836965"/>
                <a:gd name="connsiteY25" fmla="*/ 254598 h 374406"/>
                <a:gd name="connsiteX26" fmla="*/ 516961 w 836965"/>
                <a:gd name="connsiteY26" fmla="*/ 229030 h 374406"/>
                <a:gd name="connsiteX27" fmla="*/ 531439 w 836965"/>
                <a:gd name="connsiteY27" fmla="*/ 244397 h 374406"/>
                <a:gd name="connsiteX28" fmla="*/ 529153 w 836965"/>
                <a:gd name="connsiteY28" fmla="*/ 249860 h 374406"/>
                <a:gd name="connsiteX29" fmla="*/ 476954 w 836965"/>
                <a:gd name="connsiteY29" fmla="*/ 274623 h 374406"/>
                <a:gd name="connsiteX30" fmla="*/ 516961 w 836965"/>
                <a:gd name="connsiteY30" fmla="*/ 229030 h 374406"/>
                <a:gd name="connsiteX31" fmla="*/ 10277 w 836965"/>
                <a:gd name="connsiteY31" fmla="*/ 203201 h 374406"/>
                <a:gd name="connsiteX32" fmla="*/ 17643 w 836965"/>
                <a:gd name="connsiteY32" fmla="*/ 205997 h 374406"/>
                <a:gd name="connsiteX33" fmla="*/ 21071 w 836965"/>
                <a:gd name="connsiteY33" fmla="*/ 212852 h 374406"/>
                <a:gd name="connsiteX34" fmla="*/ 25136 w 836965"/>
                <a:gd name="connsiteY34" fmla="*/ 311915 h 374406"/>
                <a:gd name="connsiteX35" fmla="*/ 22342 w 836965"/>
                <a:gd name="connsiteY35" fmla="*/ 319024 h 374406"/>
                <a:gd name="connsiteX36" fmla="*/ 15230 w 836965"/>
                <a:gd name="connsiteY36" fmla="*/ 322328 h 374406"/>
                <a:gd name="connsiteX37" fmla="*/ 7864 w 836965"/>
                <a:gd name="connsiteY37" fmla="*/ 319532 h 374406"/>
                <a:gd name="connsiteX38" fmla="*/ 4434 w 836965"/>
                <a:gd name="connsiteY38" fmla="*/ 312677 h 374406"/>
                <a:gd name="connsiteX39" fmla="*/ 371 w 836965"/>
                <a:gd name="connsiteY39" fmla="*/ 213614 h 374406"/>
                <a:gd name="connsiteX40" fmla="*/ 3165 w 836965"/>
                <a:gd name="connsiteY40" fmla="*/ 206505 h 374406"/>
                <a:gd name="connsiteX41" fmla="*/ 10277 w 836965"/>
                <a:gd name="connsiteY41" fmla="*/ 203201 h 374406"/>
                <a:gd name="connsiteX42" fmla="*/ 205781 w 836965"/>
                <a:gd name="connsiteY42" fmla="*/ 180261 h 374406"/>
                <a:gd name="connsiteX43" fmla="*/ 220387 w 836965"/>
                <a:gd name="connsiteY43" fmla="*/ 181402 h 374406"/>
                <a:gd name="connsiteX44" fmla="*/ 219117 w 836965"/>
                <a:gd name="connsiteY44" fmla="*/ 196009 h 374406"/>
                <a:gd name="connsiteX45" fmla="*/ 212388 w 836965"/>
                <a:gd name="connsiteY45" fmla="*/ 201725 h 374406"/>
                <a:gd name="connsiteX46" fmla="*/ 136312 w 836965"/>
                <a:gd name="connsiteY46" fmla="*/ 262431 h 374406"/>
                <a:gd name="connsiteX47" fmla="*/ 129453 w 836965"/>
                <a:gd name="connsiteY47" fmla="*/ 258746 h 374406"/>
                <a:gd name="connsiteX48" fmla="*/ 127038 w 836965"/>
                <a:gd name="connsiteY48" fmla="*/ 251254 h 374406"/>
                <a:gd name="connsiteX49" fmla="*/ 130214 w 836965"/>
                <a:gd name="connsiteY49" fmla="*/ 244270 h 374406"/>
                <a:gd name="connsiteX50" fmla="*/ 190161 w 836965"/>
                <a:gd name="connsiteY50" fmla="*/ 191816 h 374406"/>
                <a:gd name="connsiteX51" fmla="*/ 197908 w 836965"/>
                <a:gd name="connsiteY51" fmla="*/ 186863 h 374406"/>
                <a:gd name="connsiteX52" fmla="*/ 205781 w 836965"/>
                <a:gd name="connsiteY52" fmla="*/ 180261 h 374406"/>
                <a:gd name="connsiteX53" fmla="*/ 415313 w 836965"/>
                <a:gd name="connsiteY53" fmla="*/ 139715 h 374406"/>
                <a:gd name="connsiteX54" fmla="*/ 418614 w 836965"/>
                <a:gd name="connsiteY54" fmla="*/ 142000 h 374406"/>
                <a:gd name="connsiteX55" fmla="*/ 421662 w 836965"/>
                <a:gd name="connsiteY55" fmla="*/ 148732 h 374406"/>
                <a:gd name="connsiteX56" fmla="*/ 422806 w 836965"/>
                <a:gd name="connsiteY56" fmla="*/ 155971 h 374406"/>
                <a:gd name="connsiteX57" fmla="*/ 421409 w 836965"/>
                <a:gd name="connsiteY57" fmla="*/ 159653 h 374406"/>
                <a:gd name="connsiteX58" fmla="*/ 388514 w 836965"/>
                <a:gd name="connsiteY58" fmla="*/ 169814 h 374406"/>
                <a:gd name="connsiteX59" fmla="*/ 385340 w 836965"/>
                <a:gd name="connsiteY59" fmla="*/ 167527 h 374406"/>
                <a:gd name="connsiteX60" fmla="*/ 382165 w 836965"/>
                <a:gd name="connsiteY60" fmla="*/ 160797 h 374406"/>
                <a:gd name="connsiteX61" fmla="*/ 381021 w 836965"/>
                <a:gd name="connsiteY61" fmla="*/ 153558 h 374406"/>
                <a:gd name="connsiteX62" fmla="*/ 382418 w 836965"/>
                <a:gd name="connsiteY62" fmla="*/ 149875 h 374406"/>
                <a:gd name="connsiteX63" fmla="*/ 415313 w 836965"/>
                <a:gd name="connsiteY63" fmla="*/ 139715 h 374406"/>
                <a:gd name="connsiteX64" fmla="*/ 671446 w 836965"/>
                <a:gd name="connsiteY64" fmla="*/ 114423 h 374406"/>
                <a:gd name="connsiteX65" fmla="*/ 678812 w 836965"/>
                <a:gd name="connsiteY65" fmla="*/ 114932 h 374406"/>
                <a:gd name="connsiteX66" fmla="*/ 685670 w 836965"/>
                <a:gd name="connsiteY66" fmla="*/ 117472 h 374406"/>
                <a:gd name="connsiteX67" fmla="*/ 688211 w 836965"/>
                <a:gd name="connsiteY67" fmla="*/ 120647 h 374406"/>
                <a:gd name="connsiteX68" fmla="*/ 680844 w 836965"/>
                <a:gd name="connsiteY68" fmla="*/ 154303 h 374406"/>
                <a:gd name="connsiteX69" fmla="*/ 677288 w 836965"/>
                <a:gd name="connsiteY69" fmla="*/ 155955 h 374406"/>
                <a:gd name="connsiteX70" fmla="*/ 669922 w 836965"/>
                <a:gd name="connsiteY70" fmla="*/ 155445 h 374406"/>
                <a:gd name="connsiteX71" fmla="*/ 663064 w 836965"/>
                <a:gd name="connsiteY71" fmla="*/ 152906 h 374406"/>
                <a:gd name="connsiteX72" fmla="*/ 660523 w 836965"/>
                <a:gd name="connsiteY72" fmla="*/ 149858 h 374406"/>
                <a:gd name="connsiteX73" fmla="*/ 667890 w 836965"/>
                <a:gd name="connsiteY73" fmla="*/ 116201 h 374406"/>
                <a:gd name="connsiteX74" fmla="*/ 671446 w 836965"/>
                <a:gd name="connsiteY74" fmla="*/ 114423 h 374406"/>
                <a:gd name="connsiteX75" fmla="*/ 180952 w 836965"/>
                <a:gd name="connsiteY75" fmla="*/ 64808 h 374406"/>
                <a:gd name="connsiteX76" fmla="*/ 193420 w 836965"/>
                <a:gd name="connsiteY76" fmla="*/ 64971 h 374406"/>
                <a:gd name="connsiteX77" fmla="*/ 154684 w 836965"/>
                <a:gd name="connsiteY77" fmla="*/ 111710 h 374406"/>
                <a:gd name="connsiteX78" fmla="*/ 139698 w 836965"/>
                <a:gd name="connsiteY78" fmla="*/ 96594 h 374406"/>
                <a:gd name="connsiteX79" fmla="*/ 141859 w 836965"/>
                <a:gd name="connsiteY79" fmla="*/ 91134 h 374406"/>
                <a:gd name="connsiteX80" fmla="*/ 180952 w 836965"/>
                <a:gd name="connsiteY80" fmla="*/ 64808 h 374406"/>
                <a:gd name="connsiteX81" fmla="*/ 272219 w 836965"/>
                <a:gd name="connsiteY81" fmla="*/ 63845 h 374406"/>
                <a:gd name="connsiteX82" fmla="*/ 327815 w 836965"/>
                <a:gd name="connsiteY82" fmla="*/ 129949 h 374406"/>
                <a:gd name="connsiteX83" fmla="*/ 313843 w 836965"/>
                <a:gd name="connsiteY83" fmla="*/ 137697 h 374406"/>
                <a:gd name="connsiteX84" fmla="*/ 306732 w 836965"/>
                <a:gd name="connsiteY84" fmla="*/ 134775 h 374406"/>
                <a:gd name="connsiteX85" fmla="*/ 267360 w 836965"/>
                <a:gd name="connsiteY85" fmla="*/ 69499 h 374406"/>
                <a:gd name="connsiteX86" fmla="*/ 272219 w 836965"/>
                <a:gd name="connsiteY86" fmla="*/ 63845 h 374406"/>
                <a:gd name="connsiteX87" fmla="*/ 520106 w 836965"/>
                <a:gd name="connsiteY87" fmla="*/ 50971 h 374406"/>
                <a:gd name="connsiteX88" fmla="*/ 526712 w 836965"/>
                <a:gd name="connsiteY88" fmla="*/ 55037 h 374406"/>
                <a:gd name="connsiteX89" fmla="*/ 583734 w 836965"/>
                <a:gd name="connsiteY89" fmla="*/ 136065 h 374406"/>
                <a:gd name="connsiteX90" fmla="*/ 585258 w 836965"/>
                <a:gd name="connsiteY90" fmla="*/ 143686 h 374406"/>
                <a:gd name="connsiteX91" fmla="*/ 581066 w 836965"/>
                <a:gd name="connsiteY91" fmla="*/ 150417 h 374406"/>
                <a:gd name="connsiteX92" fmla="*/ 573322 w 836965"/>
                <a:gd name="connsiteY92" fmla="*/ 152196 h 374406"/>
                <a:gd name="connsiteX93" fmla="*/ 566716 w 836965"/>
                <a:gd name="connsiteY93" fmla="*/ 148130 h 374406"/>
                <a:gd name="connsiteX94" fmla="*/ 509694 w 836965"/>
                <a:gd name="connsiteY94" fmla="*/ 67102 h 374406"/>
                <a:gd name="connsiteX95" fmla="*/ 508171 w 836965"/>
                <a:gd name="connsiteY95" fmla="*/ 59482 h 374406"/>
                <a:gd name="connsiteX96" fmla="*/ 512362 w 836965"/>
                <a:gd name="connsiteY96" fmla="*/ 52751 h 374406"/>
                <a:gd name="connsiteX97" fmla="*/ 520106 w 836965"/>
                <a:gd name="connsiteY97" fmla="*/ 50971 h 374406"/>
                <a:gd name="connsiteX98" fmla="*/ 445597 w 836965"/>
                <a:gd name="connsiteY98" fmla="*/ 0 h 374406"/>
                <a:gd name="connsiteX99" fmla="*/ 449915 w 836965"/>
                <a:gd name="connsiteY99" fmla="*/ 15368 h 374406"/>
                <a:gd name="connsiteX100" fmla="*/ 445469 w 836965"/>
                <a:gd name="connsiteY100" fmla="*/ 21590 h 374406"/>
                <a:gd name="connsiteX101" fmla="*/ 372696 w 836965"/>
                <a:gd name="connsiteY101" fmla="*/ 44706 h 374406"/>
                <a:gd name="connsiteX102" fmla="*/ 445597 w 836965"/>
                <a:gd name="connsiteY102" fmla="*/ 0 h 37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836965" h="374406">
                  <a:moveTo>
                    <a:pt x="102389" y="317719"/>
                  </a:moveTo>
                  <a:cubicBezTo>
                    <a:pt x="104803" y="317209"/>
                    <a:pt x="106837" y="317589"/>
                    <a:pt x="108231" y="318862"/>
                  </a:cubicBezTo>
                  <a:cubicBezTo>
                    <a:pt x="116868" y="337275"/>
                    <a:pt x="147730" y="347310"/>
                    <a:pt x="142270" y="365470"/>
                  </a:cubicBezTo>
                  <a:cubicBezTo>
                    <a:pt x="131981" y="393156"/>
                    <a:pt x="102771" y="348959"/>
                    <a:pt x="89945" y="334863"/>
                  </a:cubicBezTo>
                  <a:cubicBezTo>
                    <a:pt x="85753" y="327244"/>
                    <a:pt x="95024" y="321021"/>
                    <a:pt x="102389" y="317719"/>
                  </a:cubicBezTo>
                  <a:close/>
                  <a:moveTo>
                    <a:pt x="313761" y="292533"/>
                  </a:moveTo>
                  <a:cubicBezTo>
                    <a:pt x="321890" y="289865"/>
                    <a:pt x="326333" y="300151"/>
                    <a:pt x="328239" y="307898"/>
                  </a:cubicBezTo>
                  <a:cubicBezTo>
                    <a:pt x="328239" y="310313"/>
                    <a:pt x="327476" y="312217"/>
                    <a:pt x="325953" y="313361"/>
                  </a:cubicBezTo>
                  <a:cubicBezTo>
                    <a:pt x="306267" y="318313"/>
                    <a:pt x="290517" y="346761"/>
                    <a:pt x="273754" y="338123"/>
                  </a:cubicBezTo>
                  <a:cubicBezTo>
                    <a:pt x="248608" y="322885"/>
                    <a:pt x="297503" y="302437"/>
                    <a:pt x="313761" y="292533"/>
                  </a:cubicBezTo>
                  <a:close/>
                  <a:moveTo>
                    <a:pt x="590498" y="266700"/>
                  </a:moveTo>
                  <a:cubicBezTo>
                    <a:pt x="618947" y="270637"/>
                    <a:pt x="641805" y="292608"/>
                    <a:pt x="668477" y="297942"/>
                  </a:cubicBezTo>
                  <a:cubicBezTo>
                    <a:pt x="670130" y="298705"/>
                    <a:pt x="671524" y="300483"/>
                    <a:pt x="672286" y="302896"/>
                  </a:cubicBezTo>
                  <a:cubicBezTo>
                    <a:pt x="672923" y="305181"/>
                    <a:pt x="672669" y="307976"/>
                    <a:pt x="671524" y="310515"/>
                  </a:cubicBezTo>
                  <a:cubicBezTo>
                    <a:pt x="669239" y="315596"/>
                    <a:pt x="663906" y="318391"/>
                    <a:pt x="659843" y="316613"/>
                  </a:cubicBezTo>
                  <a:cubicBezTo>
                    <a:pt x="659843" y="316613"/>
                    <a:pt x="657175" y="315596"/>
                    <a:pt x="653366" y="314962"/>
                  </a:cubicBezTo>
                  <a:cubicBezTo>
                    <a:pt x="627456" y="318011"/>
                    <a:pt x="607899" y="305437"/>
                    <a:pt x="593674" y="288925"/>
                  </a:cubicBezTo>
                  <a:cubicBezTo>
                    <a:pt x="590752" y="286513"/>
                    <a:pt x="588591" y="285115"/>
                    <a:pt x="588591" y="285115"/>
                  </a:cubicBezTo>
                  <a:cubicBezTo>
                    <a:pt x="584403" y="283337"/>
                    <a:pt x="583004" y="277622"/>
                    <a:pt x="585290" y="272415"/>
                  </a:cubicBezTo>
                  <a:cubicBezTo>
                    <a:pt x="586560" y="269749"/>
                    <a:pt x="588337" y="267844"/>
                    <a:pt x="590498" y="266700"/>
                  </a:cubicBezTo>
                  <a:close/>
                  <a:moveTo>
                    <a:pt x="786750" y="254598"/>
                  </a:moveTo>
                  <a:cubicBezTo>
                    <a:pt x="801620" y="259795"/>
                    <a:pt x="824314" y="297585"/>
                    <a:pt x="835648" y="312730"/>
                  </a:cubicBezTo>
                  <a:cubicBezTo>
                    <a:pt x="840601" y="322889"/>
                    <a:pt x="830567" y="327845"/>
                    <a:pt x="822566" y="329748"/>
                  </a:cubicBezTo>
                  <a:cubicBezTo>
                    <a:pt x="819900" y="329621"/>
                    <a:pt x="817488" y="328604"/>
                    <a:pt x="815964" y="326827"/>
                  </a:cubicBezTo>
                  <a:cubicBezTo>
                    <a:pt x="805421" y="302570"/>
                    <a:pt x="770117" y="282504"/>
                    <a:pt x="775198" y="262311"/>
                  </a:cubicBezTo>
                  <a:cubicBezTo>
                    <a:pt x="777705" y="254755"/>
                    <a:pt x="781793" y="252866"/>
                    <a:pt x="786750" y="254598"/>
                  </a:cubicBezTo>
                  <a:close/>
                  <a:moveTo>
                    <a:pt x="516961" y="229030"/>
                  </a:moveTo>
                  <a:cubicBezTo>
                    <a:pt x="525090" y="226365"/>
                    <a:pt x="529533" y="236651"/>
                    <a:pt x="531439" y="244397"/>
                  </a:cubicBezTo>
                  <a:cubicBezTo>
                    <a:pt x="531439" y="246810"/>
                    <a:pt x="530676" y="248717"/>
                    <a:pt x="529153" y="249860"/>
                  </a:cubicBezTo>
                  <a:cubicBezTo>
                    <a:pt x="509466" y="254813"/>
                    <a:pt x="493721" y="283261"/>
                    <a:pt x="476954" y="274623"/>
                  </a:cubicBezTo>
                  <a:cubicBezTo>
                    <a:pt x="451807" y="259385"/>
                    <a:pt x="500703" y="238937"/>
                    <a:pt x="516961" y="229030"/>
                  </a:cubicBezTo>
                  <a:close/>
                  <a:moveTo>
                    <a:pt x="10277" y="203201"/>
                  </a:moveTo>
                  <a:cubicBezTo>
                    <a:pt x="13071" y="203201"/>
                    <a:pt x="15738" y="204216"/>
                    <a:pt x="17643" y="205997"/>
                  </a:cubicBezTo>
                  <a:cubicBezTo>
                    <a:pt x="19548" y="207773"/>
                    <a:pt x="20818" y="210315"/>
                    <a:pt x="21071" y="212852"/>
                  </a:cubicBezTo>
                  <a:cubicBezTo>
                    <a:pt x="29708" y="248541"/>
                    <a:pt x="24756" y="278769"/>
                    <a:pt x="25136" y="311915"/>
                  </a:cubicBezTo>
                  <a:cubicBezTo>
                    <a:pt x="25263" y="314452"/>
                    <a:pt x="24120" y="317122"/>
                    <a:pt x="22342" y="319024"/>
                  </a:cubicBezTo>
                  <a:cubicBezTo>
                    <a:pt x="20564" y="320933"/>
                    <a:pt x="18024" y="322201"/>
                    <a:pt x="15230" y="322328"/>
                  </a:cubicBezTo>
                  <a:cubicBezTo>
                    <a:pt x="12436" y="322328"/>
                    <a:pt x="9769" y="321313"/>
                    <a:pt x="7864" y="319532"/>
                  </a:cubicBezTo>
                  <a:cubicBezTo>
                    <a:pt x="5832" y="317756"/>
                    <a:pt x="4561" y="315340"/>
                    <a:pt x="4434" y="312677"/>
                  </a:cubicBezTo>
                  <a:cubicBezTo>
                    <a:pt x="-391" y="278637"/>
                    <a:pt x="-391" y="248414"/>
                    <a:pt x="371" y="213614"/>
                  </a:cubicBezTo>
                  <a:cubicBezTo>
                    <a:pt x="244" y="211077"/>
                    <a:pt x="1387" y="208407"/>
                    <a:pt x="3165" y="206505"/>
                  </a:cubicBezTo>
                  <a:cubicBezTo>
                    <a:pt x="4943" y="204596"/>
                    <a:pt x="7483" y="203201"/>
                    <a:pt x="10277" y="203201"/>
                  </a:cubicBezTo>
                  <a:close/>
                  <a:moveTo>
                    <a:pt x="205781" y="180261"/>
                  </a:moveTo>
                  <a:cubicBezTo>
                    <a:pt x="210100" y="176577"/>
                    <a:pt x="216703" y="177085"/>
                    <a:pt x="220387" y="181402"/>
                  </a:cubicBezTo>
                  <a:cubicBezTo>
                    <a:pt x="224071" y="185723"/>
                    <a:pt x="223562" y="192197"/>
                    <a:pt x="219117" y="196009"/>
                  </a:cubicBezTo>
                  <a:cubicBezTo>
                    <a:pt x="219117" y="196009"/>
                    <a:pt x="216324" y="198422"/>
                    <a:pt x="212388" y="201725"/>
                  </a:cubicBezTo>
                  <a:cubicBezTo>
                    <a:pt x="186098" y="218359"/>
                    <a:pt x="163745" y="246174"/>
                    <a:pt x="136312" y="262431"/>
                  </a:cubicBezTo>
                  <a:cubicBezTo>
                    <a:pt x="133898" y="262177"/>
                    <a:pt x="131232" y="260905"/>
                    <a:pt x="129453" y="258746"/>
                  </a:cubicBezTo>
                  <a:cubicBezTo>
                    <a:pt x="127673" y="256588"/>
                    <a:pt x="126786" y="253921"/>
                    <a:pt x="127038" y="251254"/>
                  </a:cubicBezTo>
                  <a:cubicBezTo>
                    <a:pt x="127295" y="248587"/>
                    <a:pt x="128309" y="246047"/>
                    <a:pt x="130214" y="244270"/>
                  </a:cubicBezTo>
                  <a:cubicBezTo>
                    <a:pt x="147234" y="224711"/>
                    <a:pt x="164380" y="205533"/>
                    <a:pt x="190161" y="191816"/>
                  </a:cubicBezTo>
                  <a:cubicBezTo>
                    <a:pt x="193210" y="189912"/>
                    <a:pt x="195494" y="188894"/>
                    <a:pt x="197908" y="186863"/>
                  </a:cubicBezTo>
                  <a:cubicBezTo>
                    <a:pt x="202736" y="182801"/>
                    <a:pt x="205781" y="180261"/>
                    <a:pt x="205781" y="180261"/>
                  </a:cubicBezTo>
                  <a:close/>
                  <a:moveTo>
                    <a:pt x="415313" y="139715"/>
                  </a:moveTo>
                  <a:cubicBezTo>
                    <a:pt x="416201" y="139588"/>
                    <a:pt x="417472" y="140350"/>
                    <a:pt x="418614" y="142000"/>
                  </a:cubicBezTo>
                  <a:cubicBezTo>
                    <a:pt x="419759" y="143651"/>
                    <a:pt x="420901" y="145938"/>
                    <a:pt x="421662" y="148732"/>
                  </a:cubicBezTo>
                  <a:cubicBezTo>
                    <a:pt x="422551" y="151399"/>
                    <a:pt x="422933" y="153939"/>
                    <a:pt x="422806" y="155971"/>
                  </a:cubicBezTo>
                  <a:cubicBezTo>
                    <a:pt x="422806" y="158002"/>
                    <a:pt x="422298" y="159400"/>
                    <a:pt x="421409" y="159653"/>
                  </a:cubicBezTo>
                  <a:cubicBezTo>
                    <a:pt x="414169" y="177815"/>
                    <a:pt x="399436" y="164735"/>
                    <a:pt x="388514" y="169814"/>
                  </a:cubicBezTo>
                  <a:cubicBezTo>
                    <a:pt x="387753" y="169941"/>
                    <a:pt x="386482" y="169178"/>
                    <a:pt x="385340" y="167527"/>
                  </a:cubicBezTo>
                  <a:cubicBezTo>
                    <a:pt x="384197" y="165876"/>
                    <a:pt x="383053" y="163464"/>
                    <a:pt x="382165" y="160797"/>
                  </a:cubicBezTo>
                  <a:cubicBezTo>
                    <a:pt x="381276" y="158130"/>
                    <a:pt x="380895" y="155590"/>
                    <a:pt x="381021" y="153558"/>
                  </a:cubicBezTo>
                  <a:cubicBezTo>
                    <a:pt x="381021" y="151527"/>
                    <a:pt x="381529" y="150256"/>
                    <a:pt x="382418" y="149875"/>
                  </a:cubicBezTo>
                  <a:cubicBezTo>
                    <a:pt x="391943" y="143525"/>
                    <a:pt x="404010" y="139968"/>
                    <a:pt x="415313" y="139715"/>
                  </a:cubicBezTo>
                  <a:close/>
                  <a:moveTo>
                    <a:pt x="671446" y="114423"/>
                  </a:moveTo>
                  <a:cubicBezTo>
                    <a:pt x="673478" y="114170"/>
                    <a:pt x="676018" y="114296"/>
                    <a:pt x="678812" y="114932"/>
                  </a:cubicBezTo>
                  <a:cubicBezTo>
                    <a:pt x="681478" y="115440"/>
                    <a:pt x="684018" y="116456"/>
                    <a:pt x="685670" y="117472"/>
                  </a:cubicBezTo>
                  <a:cubicBezTo>
                    <a:pt x="687449" y="118488"/>
                    <a:pt x="688337" y="119631"/>
                    <a:pt x="688211" y="120647"/>
                  </a:cubicBezTo>
                  <a:cubicBezTo>
                    <a:pt x="700403" y="135888"/>
                    <a:pt x="681860" y="142238"/>
                    <a:pt x="680844" y="154303"/>
                  </a:cubicBezTo>
                  <a:cubicBezTo>
                    <a:pt x="680590" y="155066"/>
                    <a:pt x="679320" y="155700"/>
                    <a:pt x="677288" y="155955"/>
                  </a:cubicBezTo>
                  <a:cubicBezTo>
                    <a:pt x="675256" y="156208"/>
                    <a:pt x="672716" y="156082"/>
                    <a:pt x="669922" y="155445"/>
                  </a:cubicBezTo>
                  <a:cubicBezTo>
                    <a:pt x="667256" y="154937"/>
                    <a:pt x="664716" y="153921"/>
                    <a:pt x="663064" y="152906"/>
                  </a:cubicBezTo>
                  <a:cubicBezTo>
                    <a:pt x="661285" y="151890"/>
                    <a:pt x="660397" y="150747"/>
                    <a:pt x="660523" y="149858"/>
                  </a:cubicBezTo>
                  <a:cubicBezTo>
                    <a:pt x="659761" y="138427"/>
                    <a:pt x="662556" y="126108"/>
                    <a:pt x="667890" y="116201"/>
                  </a:cubicBezTo>
                  <a:cubicBezTo>
                    <a:pt x="668144" y="115312"/>
                    <a:pt x="669414" y="114678"/>
                    <a:pt x="671446" y="114423"/>
                  </a:cubicBezTo>
                  <a:close/>
                  <a:moveTo>
                    <a:pt x="180952" y="64808"/>
                  </a:moveTo>
                  <a:cubicBezTo>
                    <a:pt x="185046" y="63169"/>
                    <a:pt x="189166" y="62907"/>
                    <a:pt x="193420" y="64971"/>
                  </a:cubicBezTo>
                  <a:cubicBezTo>
                    <a:pt x="219074" y="79705"/>
                    <a:pt x="170688" y="101421"/>
                    <a:pt x="154684" y="111710"/>
                  </a:cubicBezTo>
                  <a:cubicBezTo>
                    <a:pt x="146555" y="114503"/>
                    <a:pt x="141859" y="104342"/>
                    <a:pt x="139698" y="96594"/>
                  </a:cubicBezTo>
                  <a:cubicBezTo>
                    <a:pt x="139698" y="94309"/>
                    <a:pt x="140459" y="92276"/>
                    <a:pt x="141859" y="91134"/>
                  </a:cubicBezTo>
                  <a:cubicBezTo>
                    <a:pt x="156621" y="87039"/>
                    <a:pt x="168670" y="69726"/>
                    <a:pt x="180952" y="64808"/>
                  </a:cubicBezTo>
                  <a:close/>
                  <a:moveTo>
                    <a:pt x="272219" y="63845"/>
                  </a:moveTo>
                  <a:cubicBezTo>
                    <a:pt x="285905" y="58913"/>
                    <a:pt x="314592" y="107946"/>
                    <a:pt x="327815" y="129949"/>
                  </a:cubicBezTo>
                  <a:cubicBezTo>
                    <a:pt x="327815" y="134904"/>
                    <a:pt x="317781" y="139982"/>
                    <a:pt x="313843" y="137697"/>
                  </a:cubicBezTo>
                  <a:cubicBezTo>
                    <a:pt x="311049" y="137440"/>
                    <a:pt x="308510" y="136555"/>
                    <a:pt x="306732" y="134775"/>
                  </a:cubicBezTo>
                  <a:cubicBezTo>
                    <a:pt x="287427" y="119789"/>
                    <a:pt x="262281" y="89564"/>
                    <a:pt x="267360" y="69499"/>
                  </a:cubicBezTo>
                  <a:cubicBezTo>
                    <a:pt x="268615" y="66356"/>
                    <a:pt x="270264" y="64550"/>
                    <a:pt x="272219" y="63845"/>
                  </a:cubicBezTo>
                  <a:close/>
                  <a:moveTo>
                    <a:pt x="520106" y="50971"/>
                  </a:moveTo>
                  <a:cubicBezTo>
                    <a:pt x="522774" y="51483"/>
                    <a:pt x="525189" y="52879"/>
                    <a:pt x="526712" y="55037"/>
                  </a:cubicBezTo>
                  <a:cubicBezTo>
                    <a:pt x="548684" y="78405"/>
                    <a:pt x="568875" y="103553"/>
                    <a:pt x="583734" y="136065"/>
                  </a:cubicBezTo>
                  <a:cubicBezTo>
                    <a:pt x="585132" y="138352"/>
                    <a:pt x="585641" y="141016"/>
                    <a:pt x="585258" y="143686"/>
                  </a:cubicBezTo>
                  <a:cubicBezTo>
                    <a:pt x="584879" y="146351"/>
                    <a:pt x="583355" y="148765"/>
                    <a:pt x="581066" y="150417"/>
                  </a:cubicBezTo>
                  <a:cubicBezTo>
                    <a:pt x="578655" y="152068"/>
                    <a:pt x="575987" y="152703"/>
                    <a:pt x="573322" y="152196"/>
                  </a:cubicBezTo>
                  <a:cubicBezTo>
                    <a:pt x="570655" y="151685"/>
                    <a:pt x="568239" y="150289"/>
                    <a:pt x="566716" y="148130"/>
                  </a:cubicBezTo>
                  <a:cubicBezTo>
                    <a:pt x="548684" y="123873"/>
                    <a:pt x="528489" y="98725"/>
                    <a:pt x="509694" y="67102"/>
                  </a:cubicBezTo>
                  <a:cubicBezTo>
                    <a:pt x="508297" y="64816"/>
                    <a:pt x="507662" y="62151"/>
                    <a:pt x="508171" y="59482"/>
                  </a:cubicBezTo>
                  <a:cubicBezTo>
                    <a:pt x="508550" y="56817"/>
                    <a:pt x="510074" y="54403"/>
                    <a:pt x="512362" y="52751"/>
                  </a:cubicBezTo>
                  <a:cubicBezTo>
                    <a:pt x="514774" y="51099"/>
                    <a:pt x="517442" y="50465"/>
                    <a:pt x="520106" y="50971"/>
                  </a:cubicBezTo>
                  <a:close/>
                  <a:moveTo>
                    <a:pt x="445597" y="0"/>
                  </a:moveTo>
                  <a:cubicBezTo>
                    <a:pt x="450422" y="1270"/>
                    <a:pt x="452962" y="12192"/>
                    <a:pt x="449915" y="15368"/>
                  </a:cubicBezTo>
                  <a:cubicBezTo>
                    <a:pt x="449152" y="18035"/>
                    <a:pt x="447630" y="20322"/>
                    <a:pt x="445469" y="21590"/>
                  </a:cubicBezTo>
                  <a:cubicBezTo>
                    <a:pt x="426418" y="36833"/>
                    <a:pt x="391112" y="54232"/>
                    <a:pt x="372696" y="44706"/>
                  </a:cubicBezTo>
                  <a:cubicBezTo>
                    <a:pt x="350597" y="29084"/>
                    <a:pt x="417528" y="8890"/>
                    <a:pt x="445597" y="0"/>
                  </a:cubicBezTo>
                  <a:close/>
                </a:path>
              </a:pathLst>
            </a:custGeom>
            <a:solidFill>
              <a:srgbClr val="FFFFFF"/>
            </a:solidFill>
            <a:ln w="12700">
              <a:miter lim="400000"/>
            </a:ln>
          </p:spPr>
          <p:txBody>
            <a:bodyPr wrap="square" lIns="28575" tIns="28575" rIns="28575" bIns="28575" anchor="ctr">
              <a:noAutofit/>
            </a:bodyPr>
            <a:lstStyle/>
            <a:p>
              <a:pPr>
                <a:defRPr sz="3000">
                  <a:solidFill>
                    <a:srgbClr val="FFFFFF"/>
                  </a:solidFill>
                  <a:effectLst>
                    <a:outerShdw blurRad="38100" dist="12700" dir="5400000" rotWithShape="0">
                      <a:srgbClr val="000000">
                        <a:alpha val="50000"/>
                      </a:srgbClr>
                    </a:outerShdw>
                  </a:effectLst>
                </a:defRPr>
              </a:pPr>
              <a:endParaRPr sz="2250" dirty="0">
                <a:solidFill>
                  <a:schemeClr val="bg1">
                    <a:lumMod val="85000"/>
                  </a:schemeClr>
                </a:solidFill>
                <a:latin typeface="Merriweather" panose="020B0604020202020204" charset="0"/>
              </a:endParaRPr>
            </a:p>
          </p:txBody>
        </p:sp>
      </p:grpSp>
      <p:sp>
        <p:nvSpPr>
          <p:cNvPr id="267" name="TextBox 266">
            <a:extLst>
              <a:ext uri="{FF2B5EF4-FFF2-40B4-BE49-F238E27FC236}">
                <a16:creationId xmlns:a16="http://schemas.microsoft.com/office/drawing/2014/main" id="{5CFF5A21-F744-49C9-B1E3-84A7BE2A1DD5}"/>
              </a:ext>
            </a:extLst>
          </p:cNvPr>
          <p:cNvSpPr txBox="1"/>
          <p:nvPr/>
        </p:nvSpPr>
        <p:spPr>
          <a:xfrm>
            <a:off x="2562598" y="1761796"/>
            <a:ext cx="2698582" cy="1061829"/>
          </a:xfrm>
          <a:prstGeom prst="rect">
            <a:avLst/>
          </a:prstGeom>
          <a:noFill/>
        </p:spPr>
        <p:txBody>
          <a:bodyPr wrap="square" lIns="0" rIns="0" rtlCol="0" anchor="t">
            <a:spAutoFit/>
          </a:bodyPr>
          <a:lstStyle/>
          <a:p>
            <a:pPr marL="171450" indent="-171450">
              <a:buFont typeface="Arial" panose="020B0604020202020204" pitchFamily="34" charset="0"/>
              <a:buChar char="•"/>
            </a:pPr>
            <a:r>
              <a:rPr lang="en-US" sz="900" b="0" i="0" u="none" strike="noStrike" dirty="0">
                <a:solidFill>
                  <a:schemeClr val="tx1">
                    <a:lumMod val="85000"/>
                    <a:lumOff val="15000"/>
                  </a:schemeClr>
                </a:solidFill>
                <a:effectLst/>
                <a:latin typeface="Merriweather" panose="020B0604020202020204" charset="0"/>
              </a:rPr>
              <a:t>We plan to initially create the testing units and related components domestically using In House manufacturing with the help of the Prize Money.</a:t>
            </a:r>
          </a:p>
          <a:p>
            <a:pPr marL="171450" indent="-171450">
              <a:buFont typeface="Arial" panose="020B0604020202020204" pitchFamily="34" charset="0"/>
              <a:buChar char="•"/>
            </a:pPr>
            <a:r>
              <a:rPr lang="en-US" sz="900" b="0" i="0" u="none" strike="noStrike" dirty="0">
                <a:solidFill>
                  <a:schemeClr val="tx1">
                    <a:lumMod val="85000"/>
                    <a:lumOff val="15000"/>
                  </a:schemeClr>
                </a:solidFill>
                <a:effectLst/>
                <a:latin typeface="Merriweather" panose="020B0604020202020204" charset="0"/>
              </a:rPr>
              <a:t>We also plan to approach the government for funds in order to expand our product’s reach.</a:t>
            </a:r>
            <a:endParaRPr lang="en-US" sz="700" noProof="1">
              <a:solidFill>
                <a:schemeClr val="tx1">
                  <a:lumMod val="85000"/>
                  <a:lumOff val="15000"/>
                </a:schemeClr>
              </a:solidFill>
              <a:latin typeface="Merriweather" panose="020B0604020202020204" charset="0"/>
            </a:endParaRPr>
          </a:p>
        </p:txBody>
      </p:sp>
      <p:grpSp>
        <p:nvGrpSpPr>
          <p:cNvPr id="263" name="Group 262">
            <a:extLst>
              <a:ext uri="{FF2B5EF4-FFF2-40B4-BE49-F238E27FC236}">
                <a16:creationId xmlns:a16="http://schemas.microsoft.com/office/drawing/2014/main" id="{4EF89978-3CF2-427C-BD1F-F8AFC5AB5AC6}"/>
              </a:ext>
            </a:extLst>
          </p:cNvPr>
          <p:cNvGrpSpPr/>
          <p:nvPr/>
        </p:nvGrpSpPr>
        <p:grpSpPr>
          <a:xfrm>
            <a:off x="6171406" y="1134576"/>
            <a:ext cx="1278916" cy="621386"/>
            <a:chOff x="6669919" y="1265137"/>
            <a:chExt cx="2479344" cy="1204637"/>
          </a:xfrm>
        </p:grpSpPr>
        <p:sp>
          <p:nvSpPr>
            <p:cNvPr id="12" name="Oval">
              <a:extLst>
                <a:ext uri="{FF2B5EF4-FFF2-40B4-BE49-F238E27FC236}">
                  <a16:creationId xmlns:a16="http://schemas.microsoft.com/office/drawing/2014/main" id="{F0D974D1-6697-4078-80F5-D5ACE7C45B7E}"/>
                </a:ext>
              </a:extLst>
            </p:cNvPr>
            <p:cNvSpPr/>
            <p:nvPr/>
          </p:nvSpPr>
          <p:spPr>
            <a:xfrm>
              <a:off x="6786704" y="2301604"/>
              <a:ext cx="2245191" cy="168170"/>
            </a:xfrm>
            <a:prstGeom prst="ellipse">
              <a:avLst/>
            </a:prstGeom>
            <a:solidFill>
              <a:schemeClr val="bg1">
                <a:lumMod val="85000"/>
                <a:alpha val="48000"/>
              </a:schemeClr>
            </a:solidFill>
            <a:ln w="12700">
              <a:miter lim="400000"/>
            </a:ln>
          </p:spPr>
          <p:txBody>
            <a:bodyPr lIns="28575" tIns="28575" rIns="28575" bIns="28575" anchor="ctr"/>
            <a:lstStyle/>
            <a:p>
              <a:endParaRPr sz="2250" dirty="0">
                <a:solidFill>
                  <a:srgbClr val="FFFFFF"/>
                </a:solidFill>
                <a:effectLst>
                  <a:outerShdw blurRad="38100" dist="12700" dir="5400000" rotWithShape="0">
                    <a:srgbClr val="000000">
                      <a:alpha val="50000"/>
                    </a:srgbClr>
                  </a:outerShdw>
                </a:effectLst>
                <a:latin typeface="Merriweather" panose="020B0604020202020204" charset="0"/>
              </a:endParaRPr>
            </a:p>
          </p:txBody>
        </p:sp>
        <p:sp>
          <p:nvSpPr>
            <p:cNvPr id="78" name="Shape">
              <a:extLst>
                <a:ext uri="{FF2B5EF4-FFF2-40B4-BE49-F238E27FC236}">
                  <a16:creationId xmlns:a16="http://schemas.microsoft.com/office/drawing/2014/main" id="{186035EA-879F-4E06-91F9-BF506AE7012A}"/>
                </a:ext>
              </a:extLst>
            </p:cNvPr>
            <p:cNvSpPr/>
            <p:nvPr/>
          </p:nvSpPr>
          <p:spPr>
            <a:xfrm>
              <a:off x="7910759" y="1265138"/>
              <a:ext cx="1238504" cy="857056"/>
            </a:xfrm>
            <a:custGeom>
              <a:avLst/>
              <a:gdLst/>
              <a:ahLst/>
              <a:cxnLst>
                <a:cxn ang="0">
                  <a:pos x="wd2" y="hd2"/>
                </a:cxn>
                <a:cxn ang="5400000">
                  <a:pos x="wd2" y="hd2"/>
                </a:cxn>
                <a:cxn ang="10800000">
                  <a:pos x="wd2" y="hd2"/>
                </a:cxn>
                <a:cxn ang="16200000">
                  <a:pos x="wd2" y="hd2"/>
                </a:cxn>
              </a:cxnLst>
              <a:rect l="0" t="0" r="r" b="b"/>
              <a:pathLst>
                <a:path w="21600" h="21600" extrusionOk="0">
                  <a:moveTo>
                    <a:pt x="21536" y="17292"/>
                  </a:moveTo>
                  <a:cubicBezTo>
                    <a:pt x="21577" y="16740"/>
                    <a:pt x="21600" y="16177"/>
                    <a:pt x="21600" y="15607"/>
                  </a:cubicBezTo>
                  <a:cubicBezTo>
                    <a:pt x="21600" y="6987"/>
                    <a:pt x="16765" y="0"/>
                    <a:pt x="10800" y="0"/>
                  </a:cubicBezTo>
                  <a:cubicBezTo>
                    <a:pt x="4835" y="0"/>
                    <a:pt x="0" y="6987"/>
                    <a:pt x="0" y="15607"/>
                  </a:cubicBezTo>
                  <a:cubicBezTo>
                    <a:pt x="0" y="17730"/>
                    <a:pt x="295" y="19753"/>
                    <a:pt x="827" y="21600"/>
                  </a:cubicBezTo>
                  <a:lnTo>
                    <a:pt x="21536" y="17292"/>
                  </a:lnTo>
                  <a:close/>
                </a:path>
              </a:pathLst>
            </a:custGeom>
            <a:solidFill>
              <a:srgbClr val="00B0F0"/>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80" name="Shape">
              <a:extLst>
                <a:ext uri="{FF2B5EF4-FFF2-40B4-BE49-F238E27FC236}">
                  <a16:creationId xmlns:a16="http://schemas.microsoft.com/office/drawing/2014/main" id="{9A1CFB48-5162-488B-9356-BA6D4404D765}"/>
                </a:ext>
              </a:extLst>
            </p:cNvPr>
            <p:cNvSpPr/>
            <p:nvPr/>
          </p:nvSpPr>
          <p:spPr>
            <a:xfrm>
              <a:off x="6669919" y="1265137"/>
              <a:ext cx="1238504" cy="864647"/>
            </a:xfrm>
            <a:custGeom>
              <a:avLst/>
              <a:gdLst/>
              <a:ahLst/>
              <a:cxnLst>
                <a:cxn ang="0">
                  <a:pos x="wd2" y="hd2"/>
                </a:cxn>
                <a:cxn ang="5400000">
                  <a:pos x="wd2" y="hd2"/>
                </a:cxn>
                <a:cxn ang="10800000">
                  <a:pos x="wd2" y="hd2"/>
                </a:cxn>
                <a:cxn ang="16200000">
                  <a:pos x="wd2" y="hd2"/>
                </a:cxn>
              </a:cxnLst>
              <a:rect l="0" t="0" r="r" b="b"/>
              <a:pathLst>
                <a:path w="21600" h="21600" extrusionOk="0">
                  <a:moveTo>
                    <a:pt x="20717" y="21600"/>
                  </a:moveTo>
                  <a:cubicBezTo>
                    <a:pt x="21284" y="19718"/>
                    <a:pt x="21600" y="17647"/>
                    <a:pt x="21600" y="15470"/>
                  </a:cubicBezTo>
                  <a:cubicBezTo>
                    <a:pt x="21600" y="6925"/>
                    <a:pt x="16765" y="0"/>
                    <a:pt x="10800" y="0"/>
                  </a:cubicBezTo>
                  <a:cubicBezTo>
                    <a:pt x="4835" y="0"/>
                    <a:pt x="0" y="6925"/>
                    <a:pt x="0" y="15470"/>
                  </a:cubicBezTo>
                  <a:cubicBezTo>
                    <a:pt x="0" y="16079"/>
                    <a:pt x="28" y="16677"/>
                    <a:pt x="74" y="17268"/>
                  </a:cubicBezTo>
                  <a:lnTo>
                    <a:pt x="20717" y="21600"/>
                  </a:lnTo>
                  <a:close/>
                </a:path>
              </a:pathLst>
            </a:custGeom>
            <a:solidFill>
              <a:srgbClr val="FFC000"/>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249" name="Freeform: Shape 248">
              <a:extLst>
                <a:ext uri="{FF2B5EF4-FFF2-40B4-BE49-F238E27FC236}">
                  <a16:creationId xmlns:a16="http://schemas.microsoft.com/office/drawing/2014/main" id="{3BBAEB63-25E0-4897-9F0C-D7D0C59B65A4}"/>
                </a:ext>
              </a:extLst>
            </p:cNvPr>
            <p:cNvSpPr/>
            <p:nvPr/>
          </p:nvSpPr>
          <p:spPr>
            <a:xfrm>
              <a:off x="6845098" y="1352724"/>
              <a:ext cx="962056" cy="430364"/>
            </a:xfrm>
            <a:custGeom>
              <a:avLst/>
              <a:gdLst>
                <a:gd name="connsiteX0" fmla="*/ 102390 w 836965"/>
                <a:gd name="connsiteY0" fmla="*/ 317719 h 374406"/>
                <a:gd name="connsiteX1" fmla="*/ 108232 w 836965"/>
                <a:gd name="connsiteY1" fmla="*/ 318862 h 374406"/>
                <a:gd name="connsiteX2" fmla="*/ 142270 w 836965"/>
                <a:gd name="connsiteY2" fmla="*/ 365470 h 374406"/>
                <a:gd name="connsiteX3" fmla="*/ 89946 w 836965"/>
                <a:gd name="connsiteY3" fmla="*/ 334863 h 374406"/>
                <a:gd name="connsiteX4" fmla="*/ 102390 w 836965"/>
                <a:gd name="connsiteY4" fmla="*/ 317719 h 374406"/>
                <a:gd name="connsiteX5" fmla="*/ 313761 w 836965"/>
                <a:gd name="connsiteY5" fmla="*/ 292533 h 374406"/>
                <a:gd name="connsiteX6" fmla="*/ 328239 w 836965"/>
                <a:gd name="connsiteY6" fmla="*/ 307898 h 374406"/>
                <a:gd name="connsiteX7" fmla="*/ 325953 w 836965"/>
                <a:gd name="connsiteY7" fmla="*/ 313361 h 374406"/>
                <a:gd name="connsiteX8" fmla="*/ 273754 w 836965"/>
                <a:gd name="connsiteY8" fmla="*/ 338123 h 374406"/>
                <a:gd name="connsiteX9" fmla="*/ 313761 w 836965"/>
                <a:gd name="connsiteY9" fmla="*/ 292533 h 374406"/>
                <a:gd name="connsiteX10" fmla="*/ 590498 w 836965"/>
                <a:gd name="connsiteY10" fmla="*/ 266700 h 374406"/>
                <a:gd name="connsiteX11" fmla="*/ 668477 w 836965"/>
                <a:gd name="connsiteY11" fmla="*/ 297942 h 374406"/>
                <a:gd name="connsiteX12" fmla="*/ 672286 w 836965"/>
                <a:gd name="connsiteY12" fmla="*/ 302896 h 374406"/>
                <a:gd name="connsiteX13" fmla="*/ 671524 w 836965"/>
                <a:gd name="connsiteY13" fmla="*/ 310515 h 374406"/>
                <a:gd name="connsiteX14" fmla="*/ 659843 w 836965"/>
                <a:gd name="connsiteY14" fmla="*/ 316613 h 374406"/>
                <a:gd name="connsiteX15" fmla="*/ 653366 w 836965"/>
                <a:gd name="connsiteY15" fmla="*/ 314962 h 374406"/>
                <a:gd name="connsiteX16" fmla="*/ 593674 w 836965"/>
                <a:gd name="connsiteY16" fmla="*/ 288925 h 374406"/>
                <a:gd name="connsiteX17" fmla="*/ 588591 w 836965"/>
                <a:gd name="connsiteY17" fmla="*/ 285115 h 374406"/>
                <a:gd name="connsiteX18" fmla="*/ 585290 w 836965"/>
                <a:gd name="connsiteY18" fmla="*/ 272415 h 374406"/>
                <a:gd name="connsiteX19" fmla="*/ 590498 w 836965"/>
                <a:gd name="connsiteY19" fmla="*/ 266700 h 374406"/>
                <a:gd name="connsiteX20" fmla="*/ 786750 w 836965"/>
                <a:gd name="connsiteY20" fmla="*/ 254598 h 374406"/>
                <a:gd name="connsiteX21" fmla="*/ 835648 w 836965"/>
                <a:gd name="connsiteY21" fmla="*/ 312730 h 374406"/>
                <a:gd name="connsiteX22" fmla="*/ 822566 w 836965"/>
                <a:gd name="connsiteY22" fmla="*/ 329748 h 374406"/>
                <a:gd name="connsiteX23" fmla="*/ 815964 w 836965"/>
                <a:gd name="connsiteY23" fmla="*/ 326827 h 374406"/>
                <a:gd name="connsiteX24" fmla="*/ 775198 w 836965"/>
                <a:gd name="connsiteY24" fmla="*/ 262311 h 374406"/>
                <a:gd name="connsiteX25" fmla="*/ 786750 w 836965"/>
                <a:gd name="connsiteY25" fmla="*/ 254598 h 374406"/>
                <a:gd name="connsiteX26" fmla="*/ 516961 w 836965"/>
                <a:gd name="connsiteY26" fmla="*/ 229030 h 374406"/>
                <a:gd name="connsiteX27" fmla="*/ 531439 w 836965"/>
                <a:gd name="connsiteY27" fmla="*/ 244397 h 374406"/>
                <a:gd name="connsiteX28" fmla="*/ 529153 w 836965"/>
                <a:gd name="connsiteY28" fmla="*/ 249860 h 374406"/>
                <a:gd name="connsiteX29" fmla="*/ 476954 w 836965"/>
                <a:gd name="connsiteY29" fmla="*/ 274623 h 374406"/>
                <a:gd name="connsiteX30" fmla="*/ 516961 w 836965"/>
                <a:gd name="connsiteY30" fmla="*/ 229030 h 374406"/>
                <a:gd name="connsiteX31" fmla="*/ 10277 w 836965"/>
                <a:gd name="connsiteY31" fmla="*/ 203201 h 374406"/>
                <a:gd name="connsiteX32" fmla="*/ 17643 w 836965"/>
                <a:gd name="connsiteY32" fmla="*/ 205997 h 374406"/>
                <a:gd name="connsiteX33" fmla="*/ 21073 w 836965"/>
                <a:gd name="connsiteY33" fmla="*/ 212852 h 374406"/>
                <a:gd name="connsiteX34" fmla="*/ 25136 w 836965"/>
                <a:gd name="connsiteY34" fmla="*/ 311915 h 374406"/>
                <a:gd name="connsiteX35" fmla="*/ 22342 w 836965"/>
                <a:gd name="connsiteY35" fmla="*/ 319024 h 374406"/>
                <a:gd name="connsiteX36" fmla="*/ 15230 w 836965"/>
                <a:gd name="connsiteY36" fmla="*/ 322328 h 374406"/>
                <a:gd name="connsiteX37" fmla="*/ 7864 w 836965"/>
                <a:gd name="connsiteY37" fmla="*/ 319532 h 374406"/>
                <a:gd name="connsiteX38" fmla="*/ 4434 w 836965"/>
                <a:gd name="connsiteY38" fmla="*/ 312677 h 374406"/>
                <a:gd name="connsiteX39" fmla="*/ 371 w 836965"/>
                <a:gd name="connsiteY39" fmla="*/ 213614 h 374406"/>
                <a:gd name="connsiteX40" fmla="*/ 3165 w 836965"/>
                <a:gd name="connsiteY40" fmla="*/ 206505 h 374406"/>
                <a:gd name="connsiteX41" fmla="*/ 10277 w 836965"/>
                <a:gd name="connsiteY41" fmla="*/ 203201 h 374406"/>
                <a:gd name="connsiteX42" fmla="*/ 205780 w 836965"/>
                <a:gd name="connsiteY42" fmla="*/ 180261 h 374406"/>
                <a:gd name="connsiteX43" fmla="*/ 220387 w 836965"/>
                <a:gd name="connsiteY43" fmla="*/ 181402 h 374406"/>
                <a:gd name="connsiteX44" fmla="*/ 219117 w 836965"/>
                <a:gd name="connsiteY44" fmla="*/ 196009 h 374406"/>
                <a:gd name="connsiteX45" fmla="*/ 212388 w 836965"/>
                <a:gd name="connsiteY45" fmla="*/ 201725 h 374406"/>
                <a:gd name="connsiteX46" fmla="*/ 136312 w 836965"/>
                <a:gd name="connsiteY46" fmla="*/ 262431 h 374406"/>
                <a:gd name="connsiteX47" fmla="*/ 129452 w 836965"/>
                <a:gd name="connsiteY47" fmla="*/ 258746 h 374406"/>
                <a:gd name="connsiteX48" fmla="*/ 127038 w 836965"/>
                <a:gd name="connsiteY48" fmla="*/ 251254 h 374406"/>
                <a:gd name="connsiteX49" fmla="*/ 130214 w 836965"/>
                <a:gd name="connsiteY49" fmla="*/ 244270 h 374406"/>
                <a:gd name="connsiteX50" fmla="*/ 190161 w 836965"/>
                <a:gd name="connsiteY50" fmla="*/ 191816 h 374406"/>
                <a:gd name="connsiteX51" fmla="*/ 197908 w 836965"/>
                <a:gd name="connsiteY51" fmla="*/ 186863 h 374406"/>
                <a:gd name="connsiteX52" fmla="*/ 205780 w 836965"/>
                <a:gd name="connsiteY52" fmla="*/ 180261 h 374406"/>
                <a:gd name="connsiteX53" fmla="*/ 415313 w 836965"/>
                <a:gd name="connsiteY53" fmla="*/ 139715 h 374406"/>
                <a:gd name="connsiteX54" fmla="*/ 418614 w 836965"/>
                <a:gd name="connsiteY54" fmla="*/ 142000 h 374406"/>
                <a:gd name="connsiteX55" fmla="*/ 421662 w 836965"/>
                <a:gd name="connsiteY55" fmla="*/ 148732 h 374406"/>
                <a:gd name="connsiteX56" fmla="*/ 422806 w 836965"/>
                <a:gd name="connsiteY56" fmla="*/ 155971 h 374406"/>
                <a:gd name="connsiteX57" fmla="*/ 421409 w 836965"/>
                <a:gd name="connsiteY57" fmla="*/ 159653 h 374406"/>
                <a:gd name="connsiteX58" fmla="*/ 388514 w 836965"/>
                <a:gd name="connsiteY58" fmla="*/ 169814 h 374406"/>
                <a:gd name="connsiteX59" fmla="*/ 385340 w 836965"/>
                <a:gd name="connsiteY59" fmla="*/ 167527 h 374406"/>
                <a:gd name="connsiteX60" fmla="*/ 382165 w 836965"/>
                <a:gd name="connsiteY60" fmla="*/ 160797 h 374406"/>
                <a:gd name="connsiteX61" fmla="*/ 381021 w 836965"/>
                <a:gd name="connsiteY61" fmla="*/ 153558 h 374406"/>
                <a:gd name="connsiteX62" fmla="*/ 382418 w 836965"/>
                <a:gd name="connsiteY62" fmla="*/ 149875 h 374406"/>
                <a:gd name="connsiteX63" fmla="*/ 415313 w 836965"/>
                <a:gd name="connsiteY63" fmla="*/ 139715 h 374406"/>
                <a:gd name="connsiteX64" fmla="*/ 671446 w 836965"/>
                <a:gd name="connsiteY64" fmla="*/ 114423 h 374406"/>
                <a:gd name="connsiteX65" fmla="*/ 678812 w 836965"/>
                <a:gd name="connsiteY65" fmla="*/ 114932 h 374406"/>
                <a:gd name="connsiteX66" fmla="*/ 685670 w 836965"/>
                <a:gd name="connsiteY66" fmla="*/ 117472 h 374406"/>
                <a:gd name="connsiteX67" fmla="*/ 688211 w 836965"/>
                <a:gd name="connsiteY67" fmla="*/ 120647 h 374406"/>
                <a:gd name="connsiteX68" fmla="*/ 680844 w 836965"/>
                <a:gd name="connsiteY68" fmla="*/ 154303 h 374406"/>
                <a:gd name="connsiteX69" fmla="*/ 677288 w 836965"/>
                <a:gd name="connsiteY69" fmla="*/ 155955 h 374406"/>
                <a:gd name="connsiteX70" fmla="*/ 669922 w 836965"/>
                <a:gd name="connsiteY70" fmla="*/ 155445 h 374406"/>
                <a:gd name="connsiteX71" fmla="*/ 663064 w 836965"/>
                <a:gd name="connsiteY71" fmla="*/ 152906 h 374406"/>
                <a:gd name="connsiteX72" fmla="*/ 660523 w 836965"/>
                <a:gd name="connsiteY72" fmla="*/ 149858 h 374406"/>
                <a:gd name="connsiteX73" fmla="*/ 667890 w 836965"/>
                <a:gd name="connsiteY73" fmla="*/ 116201 h 374406"/>
                <a:gd name="connsiteX74" fmla="*/ 671446 w 836965"/>
                <a:gd name="connsiteY74" fmla="*/ 114423 h 374406"/>
                <a:gd name="connsiteX75" fmla="*/ 180952 w 836965"/>
                <a:gd name="connsiteY75" fmla="*/ 64806 h 374406"/>
                <a:gd name="connsiteX76" fmla="*/ 193420 w 836965"/>
                <a:gd name="connsiteY76" fmla="*/ 64969 h 374406"/>
                <a:gd name="connsiteX77" fmla="*/ 154684 w 836965"/>
                <a:gd name="connsiteY77" fmla="*/ 111707 h 374406"/>
                <a:gd name="connsiteX78" fmla="*/ 139699 w 836965"/>
                <a:gd name="connsiteY78" fmla="*/ 96593 h 374406"/>
                <a:gd name="connsiteX79" fmla="*/ 141860 w 836965"/>
                <a:gd name="connsiteY79" fmla="*/ 91132 h 374406"/>
                <a:gd name="connsiteX80" fmla="*/ 180952 w 836965"/>
                <a:gd name="connsiteY80" fmla="*/ 64806 h 374406"/>
                <a:gd name="connsiteX81" fmla="*/ 272219 w 836965"/>
                <a:gd name="connsiteY81" fmla="*/ 63845 h 374406"/>
                <a:gd name="connsiteX82" fmla="*/ 327815 w 836965"/>
                <a:gd name="connsiteY82" fmla="*/ 129949 h 374406"/>
                <a:gd name="connsiteX83" fmla="*/ 313843 w 836965"/>
                <a:gd name="connsiteY83" fmla="*/ 137697 h 374406"/>
                <a:gd name="connsiteX84" fmla="*/ 306732 w 836965"/>
                <a:gd name="connsiteY84" fmla="*/ 134775 h 374406"/>
                <a:gd name="connsiteX85" fmla="*/ 267360 w 836965"/>
                <a:gd name="connsiteY85" fmla="*/ 69499 h 374406"/>
                <a:gd name="connsiteX86" fmla="*/ 272219 w 836965"/>
                <a:gd name="connsiteY86" fmla="*/ 63845 h 374406"/>
                <a:gd name="connsiteX87" fmla="*/ 520106 w 836965"/>
                <a:gd name="connsiteY87" fmla="*/ 50971 h 374406"/>
                <a:gd name="connsiteX88" fmla="*/ 526712 w 836965"/>
                <a:gd name="connsiteY88" fmla="*/ 55037 h 374406"/>
                <a:gd name="connsiteX89" fmla="*/ 583734 w 836965"/>
                <a:gd name="connsiteY89" fmla="*/ 136065 h 374406"/>
                <a:gd name="connsiteX90" fmla="*/ 585258 w 836965"/>
                <a:gd name="connsiteY90" fmla="*/ 143686 h 374406"/>
                <a:gd name="connsiteX91" fmla="*/ 581066 w 836965"/>
                <a:gd name="connsiteY91" fmla="*/ 150417 h 374406"/>
                <a:gd name="connsiteX92" fmla="*/ 573322 w 836965"/>
                <a:gd name="connsiteY92" fmla="*/ 152196 h 374406"/>
                <a:gd name="connsiteX93" fmla="*/ 566716 w 836965"/>
                <a:gd name="connsiteY93" fmla="*/ 148130 h 374406"/>
                <a:gd name="connsiteX94" fmla="*/ 509694 w 836965"/>
                <a:gd name="connsiteY94" fmla="*/ 67102 h 374406"/>
                <a:gd name="connsiteX95" fmla="*/ 508171 w 836965"/>
                <a:gd name="connsiteY95" fmla="*/ 59482 h 374406"/>
                <a:gd name="connsiteX96" fmla="*/ 512362 w 836965"/>
                <a:gd name="connsiteY96" fmla="*/ 52751 h 374406"/>
                <a:gd name="connsiteX97" fmla="*/ 520106 w 836965"/>
                <a:gd name="connsiteY97" fmla="*/ 50971 h 374406"/>
                <a:gd name="connsiteX98" fmla="*/ 432897 w 836965"/>
                <a:gd name="connsiteY98" fmla="*/ 0 h 374406"/>
                <a:gd name="connsiteX99" fmla="*/ 437215 w 836965"/>
                <a:gd name="connsiteY99" fmla="*/ 15368 h 374406"/>
                <a:gd name="connsiteX100" fmla="*/ 432769 w 836965"/>
                <a:gd name="connsiteY100" fmla="*/ 21590 h 374406"/>
                <a:gd name="connsiteX101" fmla="*/ 359997 w 836965"/>
                <a:gd name="connsiteY101" fmla="*/ 44706 h 374406"/>
                <a:gd name="connsiteX102" fmla="*/ 432897 w 836965"/>
                <a:gd name="connsiteY102" fmla="*/ 0 h 37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836965" h="374406">
                  <a:moveTo>
                    <a:pt x="102390" y="317719"/>
                  </a:moveTo>
                  <a:cubicBezTo>
                    <a:pt x="104803" y="317209"/>
                    <a:pt x="106837" y="317589"/>
                    <a:pt x="108232" y="318862"/>
                  </a:cubicBezTo>
                  <a:cubicBezTo>
                    <a:pt x="116742" y="337275"/>
                    <a:pt x="147730" y="347310"/>
                    <a:pt x="142270" y="365470"/>
                  </a:cubicBezTo>
                  <a:cubicBezTo>
                    <a:pt x="131981" y="393156"/>
                    <a:pt x="102772" y="348959"/>
                    <a:pt x="89946" y="334863"/>
                  </a:cubicBezTo>
                  <a:cubicBezTo>
                    <a:pt x="85754" y="327244"/>
                    <a:pt x="95025" y="321021"/>
                    <a:pt x="102390" y="317719"/>
                  </a:cubicBezTo>
                  <a:close/>
                  <a:moveTo>
                    <a:pt x="313761" y="292533"/>
                  </a:moveTo>
                  <a:cubicBezTo>
                    <a:pt x="321890" y="289865"/>
                    <a:pt x="326333" y="300151"/>
                    <a:pt x="328239" y="307898"/>
                  </a:cubicBezTo>
                  <a:cubicBezTo>
                    <a:pt x="328239" y="310313"/>
                    <a:pt x="327476" y="312217"/>
                    <a:pt x="325953" y="313361"/>
                  </a:cubicBezTo>
                  <a:cubicBezTo>
                    <a:pt x="306266" y="318313"/>
                    <a:pt x="290521" y="346761"/>
                    <a:pt x="273754" y="338123"/>
                  </a:cubicBezTo>
                  <a:cubicBezTo>
                    <a:pt x="248607" y="322885"/>
                    <a:pt x="297503" y="302437"/>
                    <a:pt x="313761" y="292533"/>
                  </a:cubicBezTo>
                  <a:close/>
                  <a:moveTo>
                    <a:pt x="590498" y="266700"/>
                  </a:moveTo>
                  <a:cubicBezTo>
                    <a:pt x="618947" y="270637"/>
                    <a:pt x="641805" y="292608"/>
                    <a:pt x="668477" y="297942"/>
                  </a:cubicBezTo>
                  <a:cubicBezTo>
                    <a:pt x="670130" y="298705"/>
                    <a:pt x="671524" y="300483"/>
                    <a:pt x="672286" y="302896"/>
                  </a:cubicBezTo>
                  <a:cubicBezTo>
                    <a:pt x="672923" y="305181"/>
                    <a:pt x="672669" y="307976"/>
                    <a:pt x="671524" y="310515"/>
                  </a:cubicBezTo>
                  <a:cubicBezTo>
                    <a:pt x="669239" y="315596"/>
                    <a:pt x="663906" y="318391"/>
                    <a:pt x="659843" y="316613"/>
                  </a:cubicBezTo>
                  <a:cubicBezTo>
                    <a:pt x="659843" y="316613"/>
                    <a:pt x="657175" y="315596"/>
                    <a:pt x="653366" y="314962"/>
                  </a:cubicBezTo>
                  <a:cubicBezTo>
                    <a:pt x="627456" y="318011"/>
                    <a:pt x="607899" y="305437"/>
                    <a:pt x="593674" y="288925"/>
                  </a:cubicBezTo>
                  <a:cubicBezTo>
                    <a:pt x="590752" y="286513"/>
                    <a:pt x="588591" y="285115"/>
                    <a:pt x="588591" y="285115"/>
                  </a:cubicBezTo>
                  <a:cubicBezTo>
                    <a:pt x="584403" y="283337"/>
                    <a:pt x="583004" y="277622"/>
                    <a:pt x="585290" y="272415"/>
                  </a:cubicBezTo>
                  <a:cubicBezTo>
                    <a:pt x="586560" y="269749"/>
                    <a:pt x="588337" y="267844"/>
                    <a:pt x="590498" y="266700"/>
                  </a:cubicBezTo>
                  <a:close/>
                  <a:moveTo>
                    <a:pt x="786750" y="254598"/>
                  </a:moveTo>
                  <a:cubicBezTo>
                    <a:pt x="801620" y="259795"/>
                    <a:pt x="824314" y="297585"/>
                    <a:pt x="835648" y="312730"/>
                  </a:cubicBezTo>
                  <a:cubicBezTo>
                    <a:pt x="840601" y="322889"/>
                    <a:pt x="830567" y="327845"/>
                    <a:pt x="822566" y="329748"/>
                  </a:cubicBezTo>
                  <a:cubicBezTo>
                    <a:pt x="819900" y="329621"/>
                    <a:pt x="817488" y="328604"/>
                    <a:pt x="815964" y="326827"/>
                  </a:cubicBezTo>
                  <a:cubicBezTo>
                    <a:pt x="805421" y="302570"/>
                    <a:pt x="770117" y="282504"/>
                    <a:pt x="775198" y="262311"/>
                  </a:cubicBezTo>
                  <a:cubicBezTo>
                    <a:pt x="777706" y="254755"/>
                    <a:pt x="781793" y="252866"/>
                    <a:pt x="786750" y="254598"/>
                  </a:cubicBezTo>
                  <a:close/>
                  <a:moveTo>
                    <a:pt x="516961" y="229030"/>
                  </a:moveTo>
                  <a:cubicBezTo>
                    <a:pt x="525090" y="226365"/>
                    <a:pt x="529533" y="236651"/>
                    <a:pt x="531439" y="244397"/>
                  </a:cubicBezTo>
                  <a:cubicBezTo>
                    <a:pt x="531439" y="246810"/>
                    <a:pt x="530676" y="248717"/>
                    <a:pt x="529153" y="249860"/>
                  </a:cubicBezTo>
                  <a:cubicBezTo>
                    <a:pt x="509466" y="254813"/>
                    <a:pt x="493721" y="283261"/>
                    <a:pt x="476954" y="274623"/>
                  </a:cubicBezTo>
                  <a:cubicBezTo>
                    <a:pt x="451807" y="259385"/>
                    <a:pt x="500703" y="238937"/>
                    <a:pt x="516961" y="229030"/>
                  </a:cubicBezTo>
                  <a:close/>
                  <a:moveTo>
                    <a:pt x="10277" y="203201"/>
                  </a:moveTo>
                  <a:cubicBezTo>
                    <a:pt x="13071" y="203201"/>
                    <a:pt x="15738" y="204216"/>
                    <a:pt x="17643" y="205997"/>
                  </a:cubicBezTo>
                  <a:cubicBezTo>
                    <a:pt x="19548" y="207773"/>
                    <a:pt x="20818" y="210315"/>
                    <a:pt x="21073" y="212852"/>
                  </a:cubicBezTo>
                  <a:cubicBezTo>
                    <a:pt x="29708" y="248541"/>
                    <a:pt x="24756" y="278769"/>
                    <a:pt x="25136" y="311915"/>
                  </a:cubicBezTo>
                  <a:cubicBezTo>
                    <a:pt x="25263" y="314452"/>
                    <a:pt x="24120" y="317122"/>
                    <a:pt x="22342" y="319024"/>
                  </a:cubicBezTo>
                  <a:cubicBezTo>
                    <a:pt x="20564" y="320933"/>
                    <a:pt x="18024" y="322201"/>
                    <a:pt x="15230" y="322328"/>
                  </a:cubicBezTo>
                  <a:cubicBezTo>
                    <a:pt x="12436" y="322328"/>
                    <a:pt x="9769" y="321313"/>
                    <a:pt x="7864" y="319532"/>
                  </a:cubicBezTo>
                  <a:cubicBezTo>
                    <a:pt x="5832" y="317756"/>
                    <a:pt x="4562" y="315340"/>
                    <a:pt x="4434" y="312677"/>
                  </a:cubicBezTo>
                  <a:cubicBezTo>
                    <a:pt x="-391" y="278637"/>
                    <a:pt x="-391" y="248414"/>
                    <a:pt x="371" y="213614"/>
                  </a:cubicBezTo>
                  <a:cubicBezTo>
                    <a:pt x="244" y="211077"/>
                    <a:pt x="1387" y="208407"/>
                    <a:pt x="3165" y="206505"/>
                  </a:cubicBezTo>
                  <a:cubicBezTo>
                    <a:pt x="4943" y="204596"/>
                    <a:pt x="7483" y="203201"/>
                    <a:pt x="10277" y="203201"/>
                  </a:cubicBezTo>
                  <a:close/>
                  <a:moveTo>
                    <a:pt x="205780" y="180261"/>
                  </a:moveTo>
                  <a:cubicBezTo>
                    <a:pt x="210100" y="176577"/>
                    <a:pt x="216707" y="177085"/>
                    <a:pt x="220387" y="181402"/>
                  </a:cubicBezTo>
                  <a:cubicBezTo>
                    <a:pt x="224071" y="185723"/>
                    <a:pt x="223562" y="192197"/>
                    <a:pt x="219117" y="196009"/>
                  </a:cubicBezTo>
                  <a:cubicBezTo>
                    <a:pt x="219117" y="196009"/>
                    <a:pt x="216324" y="198422"/>
                    <a:pt x="212388" y="201725"/>
                  </a:cubicBezTo>
                  <a:cubicBezTo>
                    <a:pt x="186098" y="218359"/>
                    <a:pt x="163745" y="246174"/>
                    <a:pt x="136312" y="262431"/>
                  </a:cubicBezTo>
                  <a:cubicBezTo>
                    <a:pt x="133898" y="262177"/>
                    <a:pt x="131231" y="260905"/>
                    <a:pt x="129452" y="258746"/>
                  </a:cubicBezTo>
                  <a:cubicBezTo>
                    <a:pt x="127673" y="256588"/>
                    <a:pt x="126786" y="253921"/>
                    <a:pt x="127038" y="251254"/>
                  </a:cubicBezTo>
                  <a:cubicBezTo>
                    <a:pt x="127295" y="248587"/>
                    <a:pt x="128308" y="246047"/>
                    <a:pt x="130214" y="244270"/>
                  </a:cubicBezTo>
                  <a:cubicBezTo>
                    <a:pt x="147234" y="224711"/>
                    <a:pt x="164380" y="205533"/>
                    <a:pt x="190161" y="191816"/>
                  </a:cubicBezTo>
                  <a:cubicBezTo>
                    <a:pt x="193210" y="189912"/>
                    <a:pt x="195493" y="188894"/>
                    <a:pt x="197908" y="186863"/>
                  </a:cubicBezTo>
                  <a:cubicBezTo>
                    <a:pt x="202736" y="182801"/>
                    <a:pt x="205780" y="180261"/>
                    <a:pt x="205780" y="180261"/>
                  </a:cubicBezTo>
                  <a:close/>
                  <a:moveTo>
                    <a:pt x="415313" y="139715"/>
                  </a:moveTo>
                  <a:cubicBezTo>
                    <a:pt x="416201" y="139588"/>
                    <a:pt x="417472" y="140350"/>
                    <a:pt x="418614" y="142000"/>
                  </a:cubicBezTo>
                  <a:cubicBezTo>
                    <a:pt x="419759" y="143651"/>
                    <a:pt x="420901" y="145938"/>
                    <a:pt x="421662" y="148732"/>
                  </a:cubicBezTo>
                  <a:cubicBezTo>
                    <a:pt x="422551" y="151399"/>
                    <a:pt x="422933" y="153939"/>
                    <a:pt x="422806" y="155971"/>
                  </a:cubicBezTo>
                  <a:cubicBezTo>
                    <a:pt x="422806" y="158002"/>
                    <a:pt x="422298" y="159400"/>
                    <a:pt x="421409" y="159653"/>
                  </a:cubicBezTo>
                  <a:cubicBezTo>
                    <a:pt x="414169" y="177815"/>
                    <a:pt x="399436" y="164735"/>
                    <a:pt x="388514" y="169814"/>
                  </a:cubicBezTo>
                  <a:cubicBezTo>
                    <a:pt x="387753" y="169941"/>
                    <a:pt x="386482" y="169178"/>
                    <a:pt x="385340" y="167527"/>
                  </a:cubicBezTo>
                  <a:cubicBezTo>
                    <a:pt x="384197" y="165876"/>
                    <a:pt x="383053" y="163464"/>
                    <a:pt x="382165" y="160797"/>
                  </a:cubicBezTo>
                  <a:cubicBezTo>
                    <a:pt x="381276" y="158130"/>
                    <a:pt x="380895" y="155590"/>
                    <a:pt x="381021" y="153558"/>
                  </a:cubicBezTo>
                  <a:cubicBezTo>
                    <a:pt x="381021" y="151527"/>
                    <a:pt x="381529" y="150256"/>
                    <a:pt x="382418" y="149875"/>
                  </a:cubicBezTo>
                  <a:cubicBezTo>
                    <a:pt x="391943" y="143525"/>
                    <a:pt x="404010" y="139968"/>
                    <a:pt x="415313" y="139715"/>
                  </a:cubicBezTo>
                  <a:close/>
                  <a:moveTo>
                    <a:pt x="671446" y="114423"/>
                  </a:moveTo>
                  <a:cubicBezTo>
                    <a:pt x="673478" y="114170"/>
                    <a:pt x="676018" y="114296"/>
                    <a:pt x="678812" y="114932"/>
                  </a:cubicBezTo>
                  <a:cubicBezTo>
                    <a:pt x="681478" y="115440"/>
                    <a:pt x="684018" y="116456"/>
                    <a:pt x="685670" y="117472"/>
                  </a:cubicBezTo>
                  <a:cubicBezTo>
                    <a:pt x="687321" y="118488"/>
                    <a:pt x="688337" y="119631"/>
                    <a:pt x="688211" y="120647"/>
                  </a:cubicBezTo>
                  <a:cubicBezTo>
                    <a:pt x="700403" y="135888"/>
                    <a:pt x="681860" y="142238"/>
                    <a:pt x="680844" y="154303"/>
                  </a:cubicBezTo>
                  <a:cubicBezTo>
                    <a:pt x="680590" y="155066"/>
                    <a:pt x="679320" y="155700"/>
                    <a:pt x="677288" y="155955"/>
                  </a:cubicBezTo>
                  <a:cubicBezTo>
                    <a:pt x="675256" y="156208"/>
                    <a:pt x="672716" y="156082"/>
                    <a:pt x="669922" y="155445"/>
                  </a:cubicBezTo>
                  <a:cubicBezTo>
                    <a:pt x="667256" y="154937"/>
                    <a:pt x="664716" y="153921"/>
                    <a:pt x="663064" y="152906"/>
                  </a:cubicBezTo>
                  <a:cubicBezTo>
                    <a:pt x="661285" y="151890"/>
                    <a:pt x="660397" y="150747"/>
                    <a:pt x="660523" y="149858"/>
                  </a:cubicBezTo>
                  <a:cubicBezTo>
                    <a:pt x="659761" y="138427"/>
                    <a:pt x="662556" y="126108"/>
                    <a:pt x="667890" y="116201"/>
                  </a:cubicBezTo>
                  <a:cubicBezTo>
                    <a:pt x="668144" y="115312"/>
                    <a:pt x="669414" y="114678"/>
                    <a:pt x="671446" y="114423"/>
                  </a:cubicBezTo>
                  <a:close/>
                  <a:moveTo>
                    <a:pt x="180952" y="64806"/>
                  </a:moveTo>
                  <a:cubicBezTo>
                    <a:pt x="185046" y="63167"/>
                    <a:pt x="189166" y="62905"/>
                    <a:pt x="193420" y="64969"/>
                  </a:cubicBezTo>
                  <a:cubicBezTo>
                    <a:pt x="219074" y="79702"/>
                    <a:pt x="170688" y="101419"/>
                    <a:pt x="154684" y="111707"/>
                  </a:cubicBezTo>
                  <a:cubicBezTo>
                    <a:pt x="146556" y="114626"/>
                    <a:pt x="141860" y="104339"/>
                    <a:pt x="139699" y="96593"/>
                  </a:cubicBezTo>
                  <a:cubicBezTo>
                    <a:pt x="139699" y="94306"/>
                    <a:pt x="140459" y="92274"/>
                    <a:pt x="141860" y="91132"/>
                  </a:cubicBezTo>
                  <a:cubicBezTo>
                    <a:pt x="156621" y="87036"/>
                    <a:pt x="168671" y="69724"/>
                    <a:pt x="180952" y="64806"/>
                  </a:cubicBezTo>
                  <a:close/>
                  <a:moveTo>
                    <a:pt x="272219" y="63845"/>
                  </a:moveTo>
                  <a:cubicBezTo>
                    <a:pt x="285905" y="58913"/>
                    <a:pt x="314592" y="107946"/>
                    <a:pt x="327815" y="129949"/>
                  </a:cubicBezTo>
                  <a:cubicBezTo>
                    <a:pt x="327815" y="134904"/>
                    <a:pt x="317781" y="139982"/>
                    <a:pt x="313843" y="137697"/>
                  </a:cubicBezTo>
                  <a:cubicBezTo>
                    <a:pt x="311049" y="137440"/>
                    <a:pt x="308510" y="136555"/>
                    <a:pt x="306732" y="134775"/>
                  </a:cubicBezTo>
                  <a:cubicBezTo>
                    <a:pt x="287427" y="119789"/>
                    <a:pt x="262281" y="89564"/>
                    <a:pt x="267360" y="69499"/>
                  </a:cubicBezTo>
                  <a:cubicBezTo>
                    <a:pt x="268614" y="66356"/>
                    <a:pt x="270263" y="64550"/>
                    <a:pt x="272219" y="63845"/>
                  </a:cubicBezTo>
                  <a:close/>
                  <a:moveTo>
                    <a:pt x="520106" y="50971"/>
                  </a:moveTo>
                  <a:cubicBezTo>
                    <a:pt x="522774" y="51483"/>
                    <a:pt x="525189" y="52879"/>
                    <a:pt x="526712" y="55037"/>
                  </a:cubicBezTo>
                  <a:cubicBezTo>
                    <a:pt x="548684" y="78405"/>
                    <a:pt x="568875" y="103553"/>
                    <a:pt x="583734" y="136065"/>
                  </a:cubicBezTo>
                  <a:cubicBezTo>
                    <a:pt x="585132" y="138352"/>
                    <a:pt x="585641" y="141016"/>
                    <a:pt x="585258" y="143686"/>
                  </a:cubicBezTo>
                  <a:cubicBezTo>
                    <a:pt x="584879" y="146351"/>
                    <a:pt x="583355" y="148765"/>
                    <a:pt x="581066" y="150417"/>
                  </a:cubicBezTo>
                  <a:cubicBezTo>
                    <a:pt x="578655" y="152068"/>
                    <a:pt x="575987" y="152703"/>
                    <a:pt x="573322" y="152196"/>
                  </a:cubicBezTo>
                  <a:cubicBezTo>
                    <a:pt x="570655" y="151685"/>
                    <a:pt x="568239" y="150289"/>
                    <a:pt x="566716" y="148130"/>
                  </a:cubicBezTo>
                  <a:cubicBezTo>
                    <a:pt x="548684" y="123873"/>
                    <a:pt x="528489" y="98725"/>
                    <a:pt x="509694" y="67102"/>
                  </a:cubicBezTo>
                  <a:cubicBezTo>
                    <a:pt x="508297" y="64816"/>
                    <a:pt x="507662" y="62151"/>
                    <a:pt x="508171" y="59482"/>
                  </a:cubicBezTo>
                  <a:cubicBezTo>
                    <a:pt x="508550" y="56817"/>
                    <a:pt x="510074" y="54403"/>
                    <a:pt x="512362" y="52751"/>
                  </a:cubicBezTo>
                  <a:cubicBezTo>
                    <a:pt x="514774" y="51099"/>
                    <a:pt x="517442" y="50465"/>
                    <a:pt x="520106" y="50971"/>
                  </a:cubicBezTo>
                  <a:close/>
                  <a:moveTo>
                    <a:pt x="432897" y="0"/>
                  </a:moveTo>
                  <a:cubicBezTo>
                    <a:pt x="437722" y="1270"/>
                    <a:pt x="440262" y="12192"/>
                    <a:pt x="437215" y="15368"/>
                  </a:cubicBezTo>
                  <a:cubicBezTo>
                    <a:pt x="436452" y="18035"/>
                    <a:pt x="434930" y="20322"/>
                    <a:pt x="432769" y="21590"/>
                  </a:cubicBezTo>
                  <a:cubicBezTo>
                    <a:pt x="413718" y="36833"/>
                    <a:pt x="378413" y="54232"/>
                    <a:pt x="359997" y="44706"/>
                  </a:cubicBezTo>
                  <a:cubicBezTo>
                    <a:pt x="337898" y="29084"/>
                    <a:pt x="404828" y="8890"/>
                    <a:pt x="432897" y="0"/>
                  </a:cubicBezTo>
                  <a:close/>
                </a:path>
              </a:pathLst>
            </a:custGeom>
            <a:solidFill>
              <a:srgbClr val="FFFFFF"/>
            </a:solidFill>
            <a:ln w="12700">
              <a:miter lim="400000"/>
            </a:ln>
          </p:spPr>
          <p:txBody>
            <a:bodyPr wrap="square" lIns="28575" tIns="28575" rIns="28575" bIns="28575" anchor="ctr">
              <a:noAutofit/>
            </a:bodyP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248" name="Freeform: Shape 247">
              <a:extLst>
                <a:ext uri="{FF2B5EF4-FFF2-40B4-BE49-F238E27FC236}">
                  <a16:creationId xmlns:a16="http://schemas.microsoft.com/office/drawing/2014/main" id="{260653D2-66AF-4BC1-B440-DBBBF1A4F9FE}"/>
                </a:ext>
              </a:extLst>
            </p:cNvPr>
            <p:cNvSpPr/>
            <p:nvPr/>
          </p:nvSpPr>
          <p:spPr>
            <a:xfrm>
              <a:off x="8056741" y="1352724"/>
              <a:ext cx="962123" cy="430364"/>
            </a:xfrm>
            <a:custGeom>
              <a:avLst/>
              <a:gdLst>
                <a:gd name="connsiteX0" fmla="*/ 102390 w 837023"/>
                <a:gd name="connsiteY0" fmla="*/ 317719 h 374406"/>
                <a:gd name="connsiteX1" fmla="*/ 108232 w 837023"/>
                <a:gd name="connsiteY1" fmla="*/ 318862 h 374406"/>
                <a:gd name="connsiteX2" fmla="*/ 142270 w 837023"/>
                <a:gd name="connsiteY2" fmla="*/ 365470 h 374406"/>
                <a:gd name="connsiteX3" fmla="*/ 89946 w 837023"/>
                <a:gd name="connsiteY3" fmla="*/ 334863 h 374406"/>
                <a:gd name="connsiteX4" fmla="*/ 102390 w 837023"/>
                <a:gd name="connsiteY4" fmla="*/ 317719 h 374406"/>
                <a:gd name="connsiteX5" fmla="*/ 313761 w 837023"/>
                <a:gd name="connsiteY5" fmla="*/ 292533 h 374406"/>
                <a:gd name="connsiteX6" fmla="*/ 328239 w 837023"/>
                <a:gd name="connsiteY6" fmla="*/ 307898 h 374406"/>
                <a:gd name="connsiteX7" fmla="*/ 325953 w 837023"/>
                <a:gd name="connsiteY7" fmla="*/ 313361 h 374406"/>
                <a:gd name="connsiteX8" fmla="*/ 273754 w 837023"/>
                <a:gd name="connsiteY8" fmla="*/ 338123 h 374406"/>
                <a:gd name="connsiteX9" fmla="*/ 313761 w 837023"/>
                <a:gd name="connsiteY9" fmla="*/ 292533 h 374406"/>
                <a:gd name="connsiteX10" fmla="*/ 590497 w 837023"/>
                <a:gd name="connsiteY10" fmla="*/ 266700 h 374406"/>
                <a:gd name="connsiteX11" fmla="*/ 668477 w 837023"/>
                <a:gd name="connsiteY11" fmla="*/ 297942 h 374406"/>
                <a:gd name="connsiteX12" fmla="*/ 672286 w 837023"/>
                <a:gd name="connsiteY12" fmla="*/ 302896 h 374406"/>
                <a:gd name="connsiteX13" fmla="*/ 671524 w 837023"/>
                <a:gd name="connsiteY13" fmla="*/ 310515 h 374406"/>
                <a:gd name="connsiteX14" fmla="*/ 659843 w 837023"/>
                <a:gd name="connsiteY14" fmla="*/ 316613 h 374406"/>
                <a:gd name="connsiteX15" fmla="*/ 653365 w 837023"/>
                <a:gd name="connsiteY15" fmla="*/ 314962 h 374406"/>
                <a:gd name="connsiteX16" fmla="*/ 593673 w 837023"/>
                <a:gd name="connsiteY16" fmla="*/ 288925 h 374406"/>
                <a:gd name="connsiteX17" fmla="*/ 588590 w 837023"/>
                <a:gd name="connsiteY17" fmla="*/ 285115 h 374406"/>
                <a:gd name="connsiteX18" fmla="*/ 585289 w 837023"/>
                <a:gd name="connsiteY18" fmla="*/ 272415 h 374406"/>
                <a:gd name="connsiteX19" fmla="*/ 590497 w 837023"/>
                <a:gd name="connsiteY19" fmla="*/ 266700 h 374406"/>
                <a:gd name="connsiteX20" fmla="*/ 786749 w 837023"/>
                <a:gd name="connsiteY20" fmla="*/ 254598 h 374406"/>
                <a:gd name="connsiteX21" fmla="*/ 835648 w 837023"/>
                <a:gd name="connsiteY21" fmla="*/ 312730 h 374406"/>
                <a:gd name="connsiteX22" fmla="*/ 822568 w 837023"/>
                <a:gd name="connsiteY22" fmla="*/ 329748 h 374406"/>
                <a:gd name="connsiteX23" fmla="*/ 815962 w 837023"/>
                <a:gd name="connsiteY23" fmla="*/ 326827 h 374406"/>
                <a:gd name="connsiteX24" fmla="*/ 775196 w 837023"/>
                <a:gd name="connsiteY24" fmla="*/ 262311 h 374406"/>
                <a:gd name="connsiteX25" fmla="*/ 786749 w 837023"/>
                <a:gd name="connsiteY25" fmla="*/ 254598 h 374406"/>
                <a:gd name="connsiteX26" fmla="*/ 516962 w 837023"/>
                <a:gd name="connsiteY26" fmla="*/ 229030 h 374406"/>
                <a:gd name="connsiteX27" fmla="*/ 531439 w 837023"/>
                <a:gd name="connsiteY27" fmla="*/ 244397 h 374406"/>
                <a:gd name="connsiteX28" fmla="*/ 529153 w 837023"/>
                <a:gd name="connsiteY28" fmla="*/ 249860 h 374406"/>
                <a:gd name="connsiteX29" fmla="*/ 476955 w 837023"/>
                <a:gd name="connsiteY29" fmla="*/ 274623 h 374406"/>
                <a:gd name="connsiteX30" fmla="*/ 516962 w 837023"/>
                <a:gd name="connsiteY30" fmla="*/ 229030 h 374406"/>
                <a:gd name="connsiteX31" fmla="*/ 10277 w 837023"/>
                <a:gd name="connsiteY31" fmla="*/ 203201 h 374406"/>
                <a:gd name="connsiteX32" fmla="*/ 17643 w 837023"/>
                <a:gd name="connsiteY32" fmla="*/ 205997 h 374406"/>
                <a:gd name="connsiteX33" fmla="*/ 21073 w 837023"/>
                <a:gd name="connsiteY33" fmla="*/ 212852 h 374406"/>
                <a:gd name="connsiteX34" fmla="*/ 25136 w 837023"/>
                <a:gd name="connsiteY34" fmla="*/ 311915 h 374406"/>
                <a:gd name="connsiteX35" fmla="*/ 22342 w 837023"/>
                <a:gd name="connsiteY35" fmla="*/ 319024 h 374406"/>
                <a:gd name="connsiteX36" fmla="*/ 15230 w 837023"/>
                <a:gd name="connsiteY36" fmla="*/ 322328 h 374406"/>
                <a:gd name="connsiteX37" fmla="*/ 7864 w 837023"/>
                <a:gd name="connsiteY37" fmla="*/ 319532 h 374406"/>
                <a:gd name="connsiteX38" fmla="*/ 4434 w 837023"/>
                <a:gd name="connsiteY38" fmla="*/ 312677 h 374406"/>
                <a:gd name="connsiteX39" fmla="*/ 371 w 837023"/>
                <a:gd name="connsiteY39" fmla="*/ 213614 h 374406"/>
                <a:gd name="connsiteX40" fmla="*/ 3165 w 837023"/>
                <a:gd name="connsiteY40" fmla="*/ 206505 h 374406"/>
                <a:gd name="connsiteX41" fmla="*/ 10277 w 837023"/>
                <a:gd name="connsiteY41" fmla="*/ 203201 h 374406"/>
                <a:gd name="connsiteX42" fmla="*/ 205780 w 837023"/>
                <a:gd name="connsiteY42" fmla="*/ 180261 h 374406"/>
                <a:gd name="connsiteX43" fmla="*/ 220387 w 837023"/>
                <a:gd name="connsiteY43" fmla="*/ 181402 h 374406"/>
                <a:gd name="connsiteX44" fmla="*/ 219117 w 837023"/>
                <a:gd name="connsiteY44" fmla="*/ 196009 h 374406"/>
                <a:gd name="connsiteX45" fmla="*/ 212388 w 837023"/>
                <a:gd name="connsiteY45" fmla="*/ 201725 h 374406"/>
                <a:gd name="connsiteX46" fmla="*/ 136312 w 837023"/>
                <a:gd name="connsiteY46" fmla="*/ 262431 h 374406"/>
                <a:gd name="connsiteX47" fmla="*/ 129452 w 837023"/>
                <a:gd name="connsiteY47" fmla="*/ 258746 h 374406"/>
                <a:gd name="connsiteX48" fmla="*/ 127038 w 837023"/>
                <a:gd name="connsiteY48" fmla="*/ 251254 h 374406"/>
                <a:gd name="connsiteX49" fmla="*/ 130214 w 837023"/>
                <a:gd name="connsiteY49" fmla="*/ 244270 h 374406"/>
                <a:gd name="connsiteX50" fmla="*/ 190161 w 837023"/>
                <a:gd name="connsiteY50" fmla="*/ 191816 h 374406"/>
                <a:gd name="connsiteX51" fmla="*/ 197908 w 837023"/>
                <a:gd name="connsiteY51" fmla="*/ 186863 h 374406"/>
                <a:gd name="connsiteX52" fmla="*/ 205780 w 837023"/>
                <a:gd name="connsiteY52" fmla="*/ 180261 h 374406"/>
                <a:gd name="connsiteX53" fmla="*/ 415312 w 837023"/>
                <a:gd name="connsiteY53" fmla="*/ 139715 h 374406"/>
                <a:gd name="connsiteX54" fmla="*/ 418614 w 837023"/>
                <a:gd name="connsiteY54" fmla="*/ 142000 h 374406"/>
                <a:gd name="connsiteX55" fmla="*/ 421662 w 837023"/>
                <a:gd name="connsiteY55" fmla="*/ 148732 h 374406"/>
                <a:gd name="connsiteX56" fmla="*/ 422806 w 837023"/>
                <a:gd name="connsiteY56" fmla="*/ 155971 h 374406"/>
                <a:gd name="connsiteX57" fmla="*/ 421409 w 837023"/>
                <a:gd name="connsiteY57" fmla="*/ 159653 h 374406"/>
                <a:gd name="connsiteX58" fmla="*/ 388516 w 837023"/>
                <a:gd name="connsiteY58" fmla="*/ 169814 h 374406"/>
                <a:gd name="connsiteX59" fmla="*/ 385340 w 837023"/>
                <a:gd name="connsiteY59" fmla="*/ 167527 h 374406"/>
                <a:gd name="connsiteX60" fmla="*/ 382165 w 837023"/>
                <a:gd name="connsiteY60" fmla="*/ 160797 h 374406"/>
                <a:gd name="connsiteX61" fmla="*/ 381021 w 837023"/>
                <a:gd name="connsiteY61" fmla="*/ 153558 h 374406"/>
                <a:gd name="connsiteX62" fmla="*/ 382418 w 837023"/>
                <a:gd name="connsiteY62" fmla="*/ 149875 h 374406"/>
                <a:gd name="connsiteX63" fmla="*/ 415312 w 837023"/>
                <a:gd name="connsiteY63" fmla="*/ 139715 h 374406"/>
                <a:gd name="connsiteX64" fmla="*/ 671446 w 837023"/>
                <a:gd name="connsiteY64" fmla="*/ 114423 h 374406"/>
                <a:gd name="connsiteX65" fmla="*/ 678813 w 837023"/>
                <a:gd name="connsiteY65" fmla="*/ 114932 h 374406"/>
                <a:gd name="connsiteX66" fmla="*/ 685671 w 837023"/>
                <a:gd name="connsiteY66" fmla="*/ 117472 h 374406"/>
                <a:gd name="connsiteX67" fmla="*/ 688211 w 837023"/>
                <a:gd name="connsiteY67" fmla="*/ 120647 h 374406"/>
                <a:gd name="connsiteX68" fmla="*/ 680845 w 837023"/>
                <a:gd name="connsiteY68" fmla="*/ 154303 h 374406"/>
                <a:gd name="connsiteX69" fmla="*/ 677289 w 837023"/>
                <a:gd name="connsiteY69" fmla="*/ 155955 h 374406"/>
                <a:gd name="connsiteX70" fmla="*/ 669922 w 837023"/>
                <a:gd name="connsiteY70" fmla="*/ 155445 h 374406"/>
                <a:gd name="connsiteX71" fmla="*/ 663064 w 837023"/>
                <a:gd name="connsiteY71" fmla="*/ 152906 h 374406"/>
                <a:gd name="connsiteX72" fmla="*/ 660523 w 837023"/>
                <a:gd name="connsiteY72" fmla="*/ 149858 h 374406"/>
                <a:gd name="connsiteX73" fmla="*/ 667890 w 837023"/>
                <a:gd name="connsiteY73" fmla="*/ 116201 h 374406"/>
                <a:gd name="connsiteX74" fmla="*/ 671446 w 837023"/>
                <a:gd name="connsiteY74" fmla="*/ 114423 h 374406"/>
                <a:gd name="connsiteX75" fmla="*/ 180952 w 837023"/>
                <a:gd name="connsiteY75" fmla="*/ 64806 h 374406"/>
                <a:gd name="connsiteX76" fmla="*/ 193420 w 837023"/>
                <a:gd name="connsiteY76" fmla="*/ 64969 h 374406"/>
                <a:gd name="connsiteX77" fmla="*/ 154684 w 837023"/>
                <a:gd name="connsiteY77" fmla="*/ 111707 h 374406"/>
                <a:gd name="connsiteX78" fmla="*/ 139699 w 837023"/>
                <a:gd name="connsiteY78" fmla="*/ 96593 h 374406"/>
                <a:gd name="connsiteX79" fmla="*/ 141860 w 837023"/>
                <a:gd name="connsiteY79" fmla="*/ 91132 h 374406"/>
                <a:gd name="connsiteX80" fmla="*/ 180952 w 837023"/>
                <a:gd name="connsiteY80" fmla="*/ 64806 h 374406"/>
                <a:gd name="connsiteX81" fmla="*/ 272219 w 837023"/>
                <a:gd name="connsiteY81" fmla="*/ 63845 h 374406"/>
                <a:gd name="connsiteX82" fmla="*/ 327815 w 837023"/>
                <a:gd name="connsiteY82" fmla="*/ 129949 h 374406"/>
                <a:gd name="connsiteX83" fmla="*/ 313843 w 837023"/>
                <a:gd name="connsiteY83" fmla="*/ 137697 h 374406"/>
                <a:gd name="connsiteX84" fmla="*/ 306732 w 837023"/>
                <a:gd name="connsiteY84" fmla="*/ 134775 h 374406"/>
                <a:gd name="connsiteX85" fmla="*/ 267360 w 837023"/>
                <a:gd name="connsiteY85" fmla="*/ 69499 h 374406"/>
                <a:gd name="connsiteX86" fmla="*/ 272219 w 837023"/>
                <a:gd name="connsiteY86" fmla="*/ 63845 h 374406"/>
                <a:gd name="connsiteX87" fmla="*/ 520111 w 837023"/>
                <a:gd name="connsiteY87" fmla="*/ 50971 h 374406"/>
                <a:gd name="connsiteX88" fmla="*/ 526714 w 837023"/>
                <a:gd name="connsiteY88" fmla="*/ 55037 h 374406"/>
                <a:gd name="connsiteX89" fmla="*/ 583739 w 837023"/>
                <a:gd name="connsiteY89" fmla="*/ 136065 h 374406"/>
                <a:gd name="connsiteX90" fmla="*/ 585265 w 837023"/>
                <a:gd name="connsiteY90" fmla="*/ 143686 h 374406"/>
                <a:gd name="connsiteX91" fmla="*/ 581070 w 837023"/>
                <a:gd name="connsiteY91" fmla="*/ 150417 h 374406"/>
                <a:gd name="connsiteX92" fmla="*/ 573325 w 837023"/>
                <a:gd name="connsiteY92" fmla="*/ 152196 h 374406"/>
                <a:gd name="connsiteX93" fmla="*/ 566722 w 837023"/>
                <a:gd name="connsiteY93" fmla="*/ 148130 h 374406"/>
                <a:gd name="connsiteX94" fmla="*/ 509697 w 837023"/>
                <a:gd name="connsiteY94" fmla="*/ 67102 h 374406"/>
                <a:gd name="connsiteX95" fmla="*/ 508171 w 837023"/>
                <a:gd name="connsiteY95" fmla="*/ 59482 h 374406"/>
                <a:gd name="connsiteX96" fmla="*/ 512366 w 837023"/>
                <a:gd name="connsiteY96" fmla="*/ 52751 h 374406"/>
                <a:gd name="connsiteX97" fmla="*/ 520111 w 837023"/>
                <a:gd name="connsiteY97" fmla="*/ 50971 h 374406"/>
                <a:gd name="connsiteX98" fmla="*/ 432900 w 837023"/>
                <a:gd name="connsiteY98" fmla="*/ 0 h 374406"/>
                <a:gd name="connsiteX99" fmla="*/ 437218 w 837023"/>
                <a:gd name="connsiteY99" fmla="*/ 15368 h 374406"/>
                <a:gd name="connsiteX100" fmla="*/ 432772 w 837023"/>
                <a:gd name="connsiteY100" fmla="*/ 21590 h 374406"/>
                <a:gd name="connsiteX101" fmla="*/ 359996 w 837023"/>
                <a:gd name="connsiteY101" fmla="*/ 44706 h 374406"/>
                <a:gd name="connsiteX102" fmla="*/ 432900 w 837023"/>
                <a:gd name="connsiteY102" fmla="*/ 0 h 37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837023" h="374406">
                  <a:moveTo>
                    <a:pt x="102390" y="317719"/>
                  </a:moveTo>
                  <a:cubicBezTo>
                    <a:pt x="104803" y="317209"/>
                    <a:pt x="106837" y="317589"/>
                    <a:pt x="108232" y="318862"/>
                  </a:cubicBezTo>
                  <a:cubicBezTo>
                    <a:pt x="116742" y="337275"/>
                    <a:pt x="147730" y="347310"/>
                    <a:pt x="142270" y="365470"/>
                  </a:cubicBezTo>
                  <a:cubicBezTo>
                    <a:pt x="131981" y="393156"/>
                    <a:pt x="102772" y="348959"/>
                    <a:pt x="89946" y="334863"/>
                  </a:cubicBezTo>
                  <a:cubicBezTo>
                    <a:pt x="85754" y="327244"/>
                    <a:pt x="95025" y="321021"/>
                    <a:pt x="102390" y="317719"/>
                  </a:cubicBezTo>
                  <a:close/>
                  <a:moveTo>
                    <a:pt x="313761" y="292533"/>
                  </a:moveTo>
                  <a:cubicBezTo>
                    <a:pt x="321890" y="289865"/>
                    <a:pt x="326333" y="300151"/>
                    <a:pt x="328239" y="307898"/>
                  </a:cubicBezTo>
                  <a:cubicBezTo>
                    <a:pt x="328239" y="310313"/>
                    <a:pt x="327476" y="312217"/>
                    <a:pt x="325953" y="313361"/>
                  </a:cubicBezTo>
                  <a:cubicBezTo>
                    <a:pt x="306266" y="318313"/>
                    <a:pt x="290521" y="346761"/>
                    <a:pt x="273754" y="338123"/>
                  </a:cubicBezTo>
                  <a:cubicBezTo>
                    <a:pt x="248607" y="322885"/>
                    <a:pt x="297503" y="302437"/>
                    <a:pt x="313761" y="292533"/>
                  </a:cubicBezTo>
                  <a:close/>
                  <a:moveTo>
                    <a:pt x="590497" y="266700"/>
                  </a:moveTo>
                  <a:cubicBezTo>
                    <a:pt x="618946" y="270637"/>
                    <a:pt x="641805" y="292608"/>
                    <a:pt x="668477" y="297942"/>
                  </a:cubicBezTo>
                  <a:cubicBezTo>
                    <a:pt x="670254" y="298705"/>
                    <a:pt x="671524" y="300483"/>
                    <a:pt x="672286" y="302896"/>
                  </a:cubicBezTo>
                  <a:cubicBezTo>
                    <a:pt x="672923" y="305181"/>
                    <a:pt x="672669" y="307976"/>
                    <a:pt x="671524" y="310515"/>
                  </a:cubicBezTo>
                  <a:cubicBezTo>
                    <a:pt x="669239" y="315596"/>
                    <a:pt x="663906" y="318391"/>
                    <a:pt x="659843" y="316613"/>
                  </a:cubicBezTo>
                  <a:cubicBezTo>
                    <a:pt x="659843" y="316613"/>
                    <a:pt x="657174" y="315596"/>
                    <a:pt x="653365" y="314962"/>
                  </a:cubicBezTo>
                  <a:cubicBezTo>
                    <a:pt x="627455" y="318011"/>
                    <a:pt x="607898" y="305437"/>
                    <a:pt x="593673" y="288925"/>
                  </a:cubicBezTo>
                  <a:cubicBezTo>
                    <a:pt x="590751" y="286513"/>
                    <a:pt x="588590" y="285115"/>
                    <a:pt x="588590" y="285115"/>
                  </a:cubicBezTo>
                  <a:cubicBezTo>
                    <a:pt x="584402" y="283337"/>
                    <a:pt x="583003" y="277622"/>
                    <a:pt x="585289" y="272415"/>
                  </a:cubicBezTo>
                  <a:cubicBezTo>
                    <a:pt x="586559" y="269749"/>
                    <a:pt x="588336" y="267844"/>
                    <a:pt x="590497" y="266700"/>
                  </a:cubicBezTo>
                  <a:close/>
                  <a:moveTo>
                    <a:pt x="786749" y="254598"/>
                  </a:moveTo>
                  <a:cubicBezTo>
                    <a:pt x="801620" y="259795"/>
                    <a:pt x="824313" y="297585"/>
                    <a:pt x="835648" y="312730"/>
                  </a:cubicBezTo>
                  <a:cubicBezTo>
                    <a:pt x="840728" y="322889"/>
                    <a:pt x="830695" y="327845"/>
                    <a:pt x="822568" y="329748"/>
                  </a:cubicBezTo>
                  <a:cubicBezTo>
                    <a:pt x="819901" y="329621"/>
                    <a:pt x="817488" y="328604"/>
                    <a:pt x="815962" y="326827"/>
                  </a:cubicBezTo>
                  <a:cubicBezTo>
                    <a:pt x="805422" y="302570"/>
                    <a:pt x="770116" y="282504"/>
                    <a:pt x="775196" y="262311"/>
                  </a:cubicBezTo>
                  <a:cubicBezTo>
                    <a:pt x="777704" y="254755"/>
                    <a:pt x="781792" y="252866"/>
                    <a:pt x="786749" y="254598"/>
                  </a:cubicBezTo>
                  <a:close/>
                  <a:moveTo>
                    <a:pt x="516962" y="229030"/>
                  </a:moveTo>
                  <a:cubicBezTo>
                    <a:pt x="525216" y="226365"/>
                    <a:pt x="529536" y="236651"/>
                    <a:pt x="531439" y="244397"/>
                  </a:cubicBezTo>
                  <a:cubicBezTo>
                    <a:pt x="531439" y="246810"/>
                    <a:pt x="530676" y="248717"/>
                    <a:pt x="529153" y="249860"/>
                  </a:cubicBezTo>
                  <a:cubicBezTo>
                    <a:pt x="509467" y="254813"/>
                    <a:pt x="493718" y="283261"/>
                    <a:pt x="476955" y="274623"/>
                  </a:cubicBezTo>
                  <a:cubicBezTo>
                    <a:pt x="451809" y="259385"/>
                    <a:pt x="500704" y="238937"/>
                    <a:pt x="516962" y="229030"/>
                  </a:cubicBezTo>
                  <a:close/>
                  <a:moveTo>
                    <a:pt x="10277" y="203201"/>
                  </a:moveTo>
                  <a:cubicBezTo>
                    <a:pt x="13071" y="203201"/>
                    <a:pt x="15738" y="204216"/>
                    <a:pt x="17643" y="205997"/>
                  </a:cubicBezTo>
                  <a:cubicBezTo>
                    <a:pt x="19675" y="207773"/>
                    <a:pt x="20946" y="210315"/>
                    <a:pt x="21073" y="212852"/>
                  </a:cubicBezTo>
                  <a:cubicBezTo>
                    <a:pt x="29708" y="248541"/>
                    <a:pt x="24756" y="278769"/>
                    <a:pt x="25136" y="311915"/>
                  </a:cubicBezTo>
                  <a:cubicBezTo>
                    <a:pt x="25263" y="314452"/>
                    <a:pt x="24120" y="317122"/>
                    <a:pt x="22342" y="319024"/>
                  </a:cubicBezTo>
                  <a:cubicBezTo>
                    <a:pt x="20564" y="320933"/>
                    <a:pt x="18024" y="322201"/>
                    <a:pt x="15230" y="322328"/>
                  </a:cubicBezTo>
                  <a:cubicBezTo>
                    <a:pt x="12436" y="322328"/>
                    <a:pt x="9769" y="321313"/>
                    <a:pt x="7864" y="319532"/>
                  </a:cubicBezTo>
                  <a:cubicBezTo>
                    <a:pt x="5832" y="317756"/>
                    <a:pt x="4562" y="315340"/>
                    <a:pt x="4434" y="312677"/>
                  </a:cubicBezTo>
                  <a:cubicBezTo>
                    <a:pt x="-391" y="278637"/>
                    <a:pt x="-391" y="248414"/>
                    <a:pt x="371" y="213614"/>
                  </a:cubicBezTo>
                  <a:cubicBezTo>
                    <a:pt x="244" y="211077"/>
                    <a:pt x="1387" y="208407"/>
                    <a:pt x="3165" y="206505"/>
                  </a:cubicBezTo>
                  <a:cubicBezTo>
                    <a:pt x="4943" y="204596"/>
                    <a:pt x="7483" y="203201"/>
                    <a:pt x="10277" y="203201"/>
                  </a:cubicBezTo>
                  <a:close/>
                  <a:moveTo>
                    <a:pt x="205780" y="180261"/>
                  </a:moveTo>
                  <a:cubicBezTo>
                    <a:pt x="210100" y="176577"/>
                    <a:pt x="216702" y="177085"/>
                    <a:pt x="220387" y="181402"/>
                  </a:cubicBezTo>
                  <a:cubicBezTo>
                    <a:pt x="224071" y="185723"/>
                    <a:pt x="223562" y="192197"/>
                    <a:pt x="219117" y="196009"/>
                  </a:cubicBezTo>
                  <a:cubicBezTo>
                    <a:pt x="219117" y="196009"/>
                    <a:pt x="216324" y="198422"/>
                    <a:pt x="212388" y="201725"/>
                  </a:cubicBezTo>
                  <a:cubicBezTo>
                    <a:pt x="186098" y="218359"/>
                    <a:pt x="163745" y="246174"/>
                    <a:pt x="136312" y="262431"/>
                  </a:cubicBezTo>
                  <a:cubicBezTo>
                    <a:pt x="133898" y="262177"/>
                    <a:pt x="131231" y="260905"/>
                    <a:pt x="129452" y="258746"/>
                  </a:cubicBezTo>
                  <a:cubicBezTo>
                    <a:pt x="127673" y="256588"/>
                    <a:pt x="126786" y="253921"/>
                    <a:pt x="127038" y="251254"/>
                  </a:cubicBezTo>
                  <a:cubicBezTo>
                    <a:pt x="127295" y="248587"/>
                    <a:pt x="128308" y="246047"/>
                    <a:pt x="130214" y="244270"/>
                  </a:cubicBezTo>
                  <a:cubicBezTo>
                    <a:pt x="147234" y="224711"/>
                    <a:pt x="164380" y="205533"/>
                    <a:pt x="190161" y="191816"/>
                  </a:cubicBezTo>
                  <a:cubicBezTo>
                    <a:pt x="193210" y="189912"/>
                    <a:pt x="195493" y="188894"/>
                    <a:pt x="197908" y="186863"/>
                  </a:cubicBezTo>
                  <a:cubicBezTo>
                    <a:pt x="202736" y="182801"/>
                    <a:pt x="205780" y="180261"/>
                    <a:pt x="205780" y="180261"/>
                  </a:cubicBezTo>
                  <a:close/>
                  <a:moveTo>
                    <a:pt x="415312" y="139715"/>
                  </a:moveTo>
                  <a:cubicBezTo>
                    <a:pt x="416201" y="139588"/>
                    <a:pt x="417472" y="140350"/>
                    <a:pt x="418614" y="142000"/>
                  </a:cubicBezTo>
                  <a:cubicBezTo>
                    <a:pt x="419759" y="143651"/>
                    <a:pt x="420901" y="145938"/>
                    <a:pt x="421662" y="148732"/>
                  </a:cubicBezTo>
                  <a:cubicBezTo>
                    <a:pt x="422551" y="151399"/>
                    <a:pt x="422933" y="153939"/>
                    <a:pt x="422806" y="155971"/>
                  </a:cubicBezTo>
                  <a:cubicBezTo>
                    <a:pt x="422806" y="158002"/>
                    <a:pt x="422298" y="159400"/>
                    <a:pt x="421409" y="159653"/>
                  </a:cubicBezTo>
                  <a:cubicBezTo>
                    <a:pt x="414169" y="177815"/>
                    <a:pt x="399436" y="164735"/>
                    <a:pt x="388516" y="169814"/>
                  </a:cubicBezTo>
                  <a:cubicBezTo>
                    <a:pt x="387753" y="169941"/>
                    <a:pt x="386484" y="169178"/>
                    <a:pt x="385340" y="167527"/>
                  </a:cubicBezTo>
                  <a:cubicBezTo>
                    <a:pt x="384197" y="165876"/>
                    <a:pt x="383055" y="163464"/>
                    <a:pt x="382165" y="160797"/>
                  </a:cubicBezTo>
                  <a:cubicBezTo>
                    <a:pt x="381276" y="158130"/>
                    <a:pt x="380895" y="155590"/>
                    <a:pt x="381021" y="153558"/>
                  </a:cubicBezTo>
                  <a:cubicBezTo>
                    <a:pt x="381021" y="151527"/>
                    <a:pt x="381529" y="150256"/>
                    <a:pt x="382418" y="149875"/>
                  </a:cubicBezTo>
                  <a:cubicBezTo>
                    <a:pt x="391943" y="143525"/>
                    <a:pt x="404010" y="139968"/>
                    <a:pt x="415312" y="139715"/>
                  </a:cubicBezTo>
                  <a:close/>
                  <a:moveTo>
                    <a:pt x="671446" y="114423"/>
                  </a:moveTo>
                  <a:cubicBezTo>
                    <a:pt x="673478" y="114170"/>
                    <a:pt x="676020" y="114296"/>
                    <a:pt x="678813" y="114932"/>
                  </a:cubicBezTo>
                  <a:cubicBezTo>
                    <a:pt x="681481" y="115440"/>
                    <a:pt x="684021" y="116456"/>
                    <a:pt x="685671" y="117472"/>
                  </a:cubicBezTo>
                  <a:cubicBezTo>
                    <a:pt x="687323" y="118488"/>
                    <a:pt x="688339" y="119631"/>
                    <a:pt x="688211" y="120647"/>
                  </a:cubicBezTo>
                  <a:cubicBezTo>
                    <a:pt x="700404" y="135888"/>
                    <a:pt x="681861" y="142238"/>
                    <a:pt x="680845" y="154303"/>
                  </a:cubicBezTo>
                  <a:cubicBezTo>
                    <a:pt x="680591" y="155066"/>
                    <a:pt x="679321" y="155700"/>
                    <a:pt x="677289" y="155955"/>
                  </a:cubicBezTo>
                  <a:cubicBezTo>
                    <a:pt x="675257" y="156208"/>
                    <a:pt x="672716" y="156082"/>
                    <a:pt x="669922" y="155445"/>
                  </a:cubicBezTo>
                  <a:cubicBezTo>
                    <a:pt x="667256" y="154937"/>
                    <a:pt x="664716" y="153921"/>
                    <a:pt x="663064" y="152906"/>
                  </a:cubicBezTo>
                  <a:cubicBezTo>
                    <a:pt x="661285" y="151890"/>
                    <a:pt x="660395" y="150747"/>
                    <a:pt x="660523" y="149858"/>
                  </a:cubicBezTo>
                  <a:cubicBezTo>
                    <a:pt x="659761" y="138427"/>
                    <a:pt x="662556" y="126108"/>
                    <a:pt x="667890" y="116201"/>
                  </a:cubicBezTo>
                  <a:cubicBezTo>
                    <a:pt x="668144" y="115312"/>
                    <a:pt x="669414" y="114678"/>
                    <a:pt x="671446" y="114423"/>
                  </a:cubicBezTo>
                  <a:close/>
                  <a:moveTo>
                    <a:pt x="180952" y="64806"/>
                  </a:moveTo>
                  <a:cubicBezTo>
                    <a:pt x="185046" y="63167"/>
                    <a:pt x="189166" y="62905"/>
                    <a:pt x="193420" y="64969"/>
                  </a:cubicBezTo>
                  <a:cubicBezTo>
                    <a:pt x="219074" y="79702"/>
                    <a:pt x="170688" y="101419"/>
                    <a:pt x="154684" y="111707"/>
                  </a:cubicBezTo>
                  <a:cubicBezTo>
                    <a:pt x="146556" y="114626"/>
                    <a:pt x="141984" y="104339"/>
                    <a:pt x="139699" y="96593"/>
                  </a:cubicBezTo>
                  <a:cubicBezTo>
                    <a:pt x="139699" y="94306"/>
                    <a:pt x="140459" y="92274"/>
                    <a:pt x="141860" y="91132"/>
                  </a:cubicBezTo>
                  <a:cubicBezTo>
                    <a:pt x="156621" y="87036"/>
                    <a:pt x="168671" y="69724"/>
                    <a:pt x="180952" y="64806"/>
                  </a:cubicBezTo>
                  <a:close/>
                  <a:moveTo>
                    <a:pt x="272219" y="63845"/>
                  </a:moveTo>
                  <a:cubicBezTo>
                    <a:pt x="285905" y="58913"/>
                    <a:pt x="314592" y="107946"/>
                    <a:pt x="327815" y="129949"/>
                  </a:cubicBezTo>
                  <a:cubicBezTo>
                    <a:pt x="327815" y="134904"/>
                    <a:pt x="317781" y="139982"/>
                    <a:pt x="313843" y="137697"/>
                  </a:cubicBezTo>
                  <a:cubicBezTo>
                    <a:pt x="311049" y="137440"/>
                    <a:pt x="308510" y="136555"/>
                    <a:pt x="306732" y="134775"/>
                  </a:cubicBezTo>
                  <a:cubicBezTo>
                    <a:pt x="287427" y="119789"/>
                    <a:pt x="262281" y="89564"/>
                    <a:pt x="267360" y="69499"/>
                  </a:cubicBezTo>
                  <a:cubicBezTo>
                    <a:pt x="268614" y="66356"/>
                    <a:pt x="270263" y="64550"/>
                    <a:pt x="272219" y="63845"/>
                  </a:cubicBezTo>
                  <a:close/>
                  <a:moveTo>
                    <a:pt x="520111" y="50971"/>
                  </a:moveTo>
                  <a:cubicBezTo>
                    <a:pt x="522780" y="51483"/>
                    <a:pt x="525192" y="52879"/>
                    <a:pt x="526714" y="55037"/>
                  </a:cubicBezTo>
                  <a:cubicBezTo>
                    <a:pt x="548685" y="78405"/>
                    <a:pt x="568881" y="103553"/>
                    <a:pt x="583739" y="136065"/>
                  </a:cubicBezTo>
                  <a:cubicBezTo>
                    <a:pt x="585265" y="138352"/>
                    <a:pt x="585771" y="141016"/>
                    <a:pt x="585265" y="143686"/>
                  </a:cubicBezTo>
                  <a:cubicBezTo>
                    <a:pt x="584882" y="146351"/>
                    <a:pt x="583359" y="148765"/>
                    <a:pt x="581070" y="150417"/>
                  </a:cubicBezTo>
                  <a:cubicBezTo>
                    <a:pt x="578658" y="152068"/>
                    <a:pt x="575993" y="152703"/>
                    <a:pt x="573325" y="152196"/>
                  </a:cubicBezTo>
                  <a:cubicBezTo>
                    <a:pt x="570656" y="151685"/>
                    <a:pt x="568244" y="150289"/>
                    <a:pt x="566722" y="148130"/>
                  </a:cubicBezTo>
                  <a:cubicBezTo>
                    <a:pt x="548685" y="123873"/>
                    <a:pt x="528493" y="98725"/>
                    <a:pt x="509697" y="67102"/>
                  </a:cubicBezTo>
                  <a:cubicBezTo>
                    <a:pt x="508301" y="64816"/>
                    <a:pt x="507665" y="62151"/>
                    <a:pt x="508171" y="59482"/>
                  </a:cubicBezTo>
                  <a:cubicBezTo>
                    <a:pt x="508555" y="56817"/>
                    <a:pt x="510077" y="54403"/>
                    <a:pt x="512366" y="52751"/>
                  </a:cubicBezTo>
                  <a:cubicBezTo>
                    <a:pt x="514778" y="51099"/>
                    <a:pt x="517443" y="50465"/>
                    <a:pt x="520111" y="50971"/>
                  </a:cubicBezTo>
                  <a:close/>
                  <a:moveTo>
                    <a:pt x="432900" y="0"/>
                  </a:moveTo>
                  <a:cubicBezTo>
                    <a:pt x="437854" y="1270"/>
                    <a:pt x="440392" y="12192"/>
                    <a:pt x="437218" y="15368"/>
                  </a:cubicBezTo>
                  <a:cubicBezTo>
                    <a:pt x="436454" y="18035"/>
                    <a:pt x="434931" y="20322"/>
                    <a:pt x="432772" y="21590"/>
                  </a:cubicBezTo>
                  <a:cubicBezTo>
                    <a:pt x="413720" y="36833"/>
                    <a:pt x="378412" y="54232"/>
                    <a:pt x="359996" y="44706"/>
                  </a:cubicBezTo>
                  <a:cubicBezTo>
                    <a:pt x="337899" y="29084"/>
                    <a:pt x="404828" y="8890"/>
                    <a:pt x="432900" y="0"/>
                  </a:cubicBezTo>
                  <a:close/>
                </a:path>
              </a:pathLst>
            </a:custGeom>
            <a:solidFill>
              <a:srgbClr val="FFFFFF"/>
            </a:solidFill>
            <a:ln w="12700">
              <a:miter lim="400000"/>
            </a:ln>
          </p:spPr>
          <p:txBody>
            <a:bodyPr wrap="square" lIns="28575" tIns="28575" rIns="28575" bIns="28575" anchor="ctr">
              <a:noAutofit/>
            </a:bodyP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grpSp>
      <p:sp>
        <p:nvSpPr>
          <p:cNvPr id="270" name="TextBox 269">
            <a:extLst>
              <a:ext uri="{FF2B5EF4-FFF2-40B4-BE49-F238E27FC236}">
                <a16:creationId xmlns:a16="http://schemas.microsoft.com/office/drawing/2014/main" id="{D59A2F0D-696E-4984-865F-EC1A6463B789}"/>
              </a:ext>
            </a:extLst>
          </p:cNvPr>
          <p:cNvSpPr txBox="1"/>
          <p:nvPr/>
        </p:nvSpPr>
        <p:spPr>
          <a:xfrm>
            <a:off x="5578375" y="1750349"/>
            <a:ext cx="2547737" cy="1200329"/>
          </a:xfrm>
          <a:prstGeom prst="rect">
            <a:avLst/>
          </a:prstGeom>
          <a:noFill/>
        </p:spPr>
        <p:txBody>
          <a:bodyPr wrap="square" lIns="0" rIns="0" rtlCol="0" anchor="t">
            <a:spAutoFit/>
          </a:bodyPr>
          <a:lstStyle/>
          <a:p>
            <a:pPr marL="171450" indent="-171450">
              <a:buFont typeface="Arial" panose="020B0604020202020204" pitchFamily="34" charset="0"/>
              <a:buChar char="•"/>
            </a:pPr>
            <a:r>
              <a:rPr lang="en-US" sz="900" b="0" i="0" u="none" strike="noStrike" dirty="0">
                <a:solidFill>
                  <a:schemeClr val="tx1">
                    <a:lumMod val="85000"/>
                    <a:lumOff val="15000"/>
                  </a:schemeClr>
                </a:solidFill>
                <a:effectLst/>
                <a:latin typeface="Merriweather" panose="020B0604020202020204" charset="0"/>
              </a:rPr>
              <a:t>Concurrently we will keep a record of the market's reaction towards our product and act accordingly to establish our manufacturing units in Tier 2 cities as well. </a:t>
            </a:r>
          </a:p>
          <a:p>
            <a:pPr marL="171450" indent="-171450">
              <a:buFont typeface="Arial" panose="020B0604020202020204" pitchFamily="34" charset="0"/>
              <a:buChar char="•"/>
            </a:pPr>
            <a:r>
              <a:rPr lang="en-US" sz="900" b="0" i="0" u="none" strike="noStrike" dirty="0">
                <a:solidFill>
                  <a:schemeClr val="tx1">
                    <a:lumMod val="85000"/>
                    <a:lumOff val="15000"/>
                  </a:schemeClr>
                </a:solidFill>
                <a:effectLst/>
                <a:latin typeface="Merriweather" panose="020B0604020202020204" charset="0"/>
              </a:rPr>
              <a:t>This will be done in order to maintain the balance between manufacturing and transportation cost</a:t>
            </a:r>
            <a:endParaRPr lang="en-US" sz="500" noProof="1">
              <a:solidFill>
                <a:schemeClr val="tx1">
                  <a:lumMod val="85000"/>
                  <a:lumOff val="15000"/>
                </a:schemeClr>
              </a:solidFill>
              <a:latin typeface="Merriweather" panose="020B0604020202020204" charset="0"/>
            </a:endParaRPr>
          </a:p>
        </p:txBody>
      </p:sp>
      <p:grpSp>
        <p:nvGrpSpPr>
          <p:cNvPr id="262" name="Group 261">
            <a:extLst>
              <a:ext uri="{FF2B5EF4-FFF2-40B4-BE49-F238E27FC236}">
                <a16:creationId xmlns:a16="http://schemas.microsoft.com/office/drawing/2014/main" id="{C45C5191-6D42-48A9-BFEC-4DF0A0D411CF}"/>
              </a:ext>
            </a:extLst>
          </p:cNvPr>
          <p:cNvGrpSpPr/>
          <p:nvPr/>
        </p:nvGrpSpPr>
        <p:grpSpPr>
          <a:xfrm>
            <a:off x="7413389" y="2852695"/>
            <a:ext cx="1302055" cy="1121410"/>
            <a:chOff x="8329205" y="2927643"/>
            <a:chExt cx="2754663" cy="2372485"/>
          </a:xfrm>
        </p:grpSpPr>
        <p:sp>
          <p:nvSpPr>
            <p:cNvPr id="10" name="Oval">
              <a:extLst>
                <a:ext uri="{FF2B5EF4-FFF2-40B4-BE49-F238E27FC236}">
                  <a16:creationId xmlns:a16="http://schemas.microsoft.com/office/drawing/2014/main" id="{A2EDADB7-A090-41BB-B082-4EB78CCD4C1E}"/>
                </a:ext>
              </a:extLst>
            </p:cNvPr>
            <p:cNvSpPr/>
            <p:nvPr/>
          </p:nvSpPr>
          <p:spPr>
            <a:xfrm>
              <a:off x="8606569" y="5131958"/>
              <a:ext cx="2245191" cy="168170"/>
            </a:xfrm>
            <a:prstGeom prst="ellipse">
              <a:avLst/>
            </a:prstGeom>
            <a:solidFill>
              <a:schemeClr val="bg1">
                <a:lumMod val="85000"/>
                <a:alpha val="48000"/>
              </a:schemeClr>
            </a:solidFill>
            <a:ln w="12700">
              <a:miter lim="400000"/>
            </a:ln>
          </p:spPr>
          <p:txBody>
            <a:bodyPr lIns="28575" tIns="28575" rIns="28575" bIns="28575" anchor="ctr"/>
            <a:lstStyle/>
            <a:p>
              <a:endParaRPr sz="2250" dirty="0">
                <a:solidFill>
                  <a:srgbClr val="FFFFFF"/>
                </a:solidFill>
                <a:effectLst>
                  <a:outerShdw blurRad="38100" dist="12700" dir="5400000" rotWithShape="0">
                    <a:srgbClr val="000000">
                      <a:alpha val="50000"/>
                    </a:srgbClr>
                  </a:outerShdw>
                </a:effectLst>
                <a:latin typeface="Merriweather" panose="020B0604020202020204" charset="0"/>
              </a:endParaRPr>
            </a:p>
          </p:txBody>
        </p:sp>
        <p:sp>
          <p:nvSpPr>
            <p:cNvPr id="14" name="Circle">
              <a:extLst>
                <a:ext uri="{FF2B5EF4-FFF2-40B4-BE49-F238E27FC236}">
                  <a16:creationId xmlns:a16="http://schemas.microsoft.com/office/drawing/2014/main" id="{B96843E4-FEEC-4900-8139-546179D2DD4A}"/>
                </a:ext>
              </a:extLst>
            </p:cNvPr>
            <p:cNvSpPr/>
            <p:nvPr/>
          </p:nvSpPr>
          <p:spPr>
            <a:xfrm>
              <a:off x="9088307" y="2927643"/>
              <a:ext cx="1238504" cy="1238504"/>
            </a:xfrm>
            <a:prstGeom prst="ellipse">
              <a:avLst/>
            </a:prstGeom>
            <a:solidFill>
              <a:srgbClr val="002060"/>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247" name="Freeform: Shape 246">
              <a:extLst>
                <a:ext uri="{FF2B5EF4-FFF2-40B4-BE49-F238E27FC236}">
                  <a16:creationId xmlns:a16="http://schemas.microsoft.com/office/drawing/2014/main" id="{3E2F85C3-2959-408F-ADAB-3A1A143F78B6}"/>
                </a:ext>
              </a:extLst>
            </p:cNvPr>
            <p:cNvSpPr/>
            <p:nvPr/>
          </p:nvSpPr>
          <p:spPr>
            <a:xfrm>
              <a:off x="9263484" y="3000631"/>
              <a:ext cx="962112" cy="415766"/>
            </a:xfrm>
            <a:custGeom>
              <a:avLst/>
              <a:gdLst>
                <a:gd name="connsiteX0" fmla="*/ 102390 w 837014"/>
                <a:gd name="connsiteY0" fmla="*/ 305019 h 361706"/>
                <a:gd name="connsiteX1" fmla="*/ 108234 w 837014"/>
                <a:gd name="connsiteY1" fmla="*/ 306162 h 361706"/>
                <a:gd name="connsiteX2" fmla="*/ 142270 w 837014"/>
                <a:gd name="connsiteY2" fmla="*/ 352770 h 361706"/>
                <a:gd name="connsiteX3" fmla="*/ 89945 w 837014"/>
                <a:gd name="connsiteY3" fmla="*/ 322163 h 361706"/>
                <a:gd name="connsiteX4" fmla="*/ 102390 w 837014"/>
                <a:gd name="connsiteY4" fmla="*/ 305019 h 361706"/>
                <a:gd name="connsiteX5" fmla="*/ 313762 w 837014"/>
                <a:gd name="connsiteY5" fmla="*/ 292532 h 361706"/>
                <a:gd name="connsiteX6" fmla="*/ 328239 w 837014"/>
                <a:gd name="connsiteY6" fmla="*/ 307897 h 361706"/>
                <a:gd name="connsiteX7" fmla="*/ 325953 w 837014"/>
                <a:gd name="connsiteY7" fmla="*/ 313360 h 361706"/>
                <a:gd name="connsiteX8" fmla="*/ 273755 w 837014"/>
                <a:gd name="connsiteY8" fmla="*/ 338124 h 361706"/>
                <a:gd name="connsiteX9" fmla="*/ 313762 w 837014"/>
                <a:gd name="connsiteY9" fmla="*/ 292532 h 361706"/>
                <a:gd name="connsiteX10" fmla="*/ 590497 w 837014"/>
                <a:gd name="connsiteY10" fmla="*/ 266700 h 361706"/>
                <a:gd name="connsiteX11" fmla="*/ 668477 w 837014"/>
                <a:gd name="connsiteY11" fmla="*/ 297942 h 361706"/>
                <a:gd name="connsiteX12" fmla="*/ 672286 w 837014"/>
                <a:gd name="connsiteY12" fmla="*/ 302896 h 361706"/>
                <a:gd name="connsiteX13" fmla="*/ 671524 w 837014"/>
                <a:gd name="connsiteY13" fmla="*/ 310515 h 361706"/>
                <a:gd name="connsiteX14" fmla="*/ 659843 w 837014"/>
                <a:gd name="connsiteY14" fmla="*/ 316613 h 361706"/>
                <a:gd name="connsiteX15" fmla="*/ 653365 w 837014"/>
                <a:gd name="connsiteY15" fmla="*/ 314962 h 361706"/>
                <a:gd name="connsiteX16" fmla="*/ 593673 w 837014"/>
                <a:gd name="connsiteY16" fmla="*/ 288925 h 361706"/>
                <a:gd name="connsiteX17" fmla="*/ 588590 w 837014"/>
                <a:gd name="connsiteY17" fmla="*/ 285115 h 361706"/>
                <a:gd name="connsiteX18" fmla="*/ 585289 w 837014"/>
                <a:gd name="connsiteY18" fmla="*/ 272415 h 361706"/>
                <a:gd name="connsiteX19" fmla="*/ 590497 w 837014"/>
                <a:gd name="connsiteY19" fmla="*/ 266700 h 361706"/>
                <a:gd name="connsiteX20" fmla="*/ 786749 w 837014"/>
                <a:gd name="connsiteY20" fmla="*/ 254598 h 361706"/>
                <a:gd name="connsiteX21" fmla="*/ 835650 w 837014"/>
                <a:gd name="connsiteY21" fmla="*/ 312730 h 361706"/>
                <a:gd name="connsiteX22" fmla="*/ 822570 w 837014"/>
                <a:gd name="connsiteY22" fmla="*/ 329748 h 361706"/>
                <a:gd name="connsiteX23" fmla="*/ 815963 w 837014"/>
                <a:gd name="connsiteY23" fmla="*/ 326827 h 361706"/>
                <a:gd name="connsiteX24" fmla="*/ 775196 w 837014"/>
                <a:gd name="connsiteY24" fmla="*/ 262311 h 361706"/>
                <a:gd name="connsiteX25" fmla="*/ 786749 w 837014"/>
                <a:gd name="connsiteY25" fmla="*/ 254598 h 361706"/>
                <a:gd name="connsiteX26" fmla="*/ 516962 w 837014"/>
                <a:gd name="connsiteY26" fmla="*/ 216330 h 361706"/>
                <a:gd name="connsiteX27" fmla="*/ 531439 w 837014"/>
                <a:gd name="connsiteY27" fmla="*/ 231697 h 361706"/>
                <a:gd name="connsiteX28" fmla="*/ 529153 w 837014"/>
                <a:gd name="connsiteY28" fmla="*/ 237160 h 361706"/>
                <a:gd name="connsiteX29" fmla="*/ 476955 w 837014"/>
                <a:gd name="connsiteY29" fmla="*/ 261923 h 361706"/>
                <a:gd name="connsiteX30" fmla="*/ 516962 w 837014"/>
                <a:gd name="connsiteY30" fmla="*/ 216330 h 361706"/>
                <a:gd name="connsiteX31" fmla="*/ 10276 w 837014"/>
                <a:gd name="connsiteY31" fmla="*/ 190501 h 361706"/>
                <a:gd name="connsiteX32" fmla="*/ 17644 w 837014"/>
                <a:gd name="connsiteY32" fmla="*/ 193297 h 361706"/>
                <a:gd name="connsiteX33" fmla="*/ 21073 w 837014"/>
                <a:gd name="connsiteY33" fmla="*/ 200152 h 361706"/>
                <a:gd name="connsiteX34" fmla="*/ 25136 w 837014"/>
                <a:gd name="connsiteY34" fmla="*/ 299216 h 361706"/>
                <a:gd name="connsiteX35" fmla="*/ 22342 w 837014"/>
                <a:gd name="connsiteY35" fmla="*/ 306325 h 361706"/>
                <a:gd name="connsiteX36" fmla="*/ 15231 w 837014"/>
                <a:gd name="connsiteY36" fmla="*/ 309628 h 361706"/>
                <a:gd name="connsiteX37" fmla="*/ 7864 w 837014"/>
                <a:gd name="connsiteY37" fmla="*/ 306832 h 361706"/>
                <a:gd name="connsiteX38" fmla="*/ 4435 w 837014"/>
                <a:gd name="connsiteY38" fmla="*/ 299977 h 361706"/>
                <a:gd name="connsiteX39" fmla="*/ 371 w 837014"/>
                <a:gd name="connsiteY39" fmla="*/ 200913 h 361706"/>
                <a:gd name="connsiteX40" fmla="*/ 3165 w 837014"/>
                <a:gd name="connsiteY40" fmla="*/ 193804 h 361706"/>
                <a:gd name="connsiteX41" fmla="*/ 10276 w 837014"/>
                <a:gd name="connsiteY41" fmla="*/ 190501 h 361706"/>
                <a:gd name="connsiteX42" fmla="*/ 205781 w 837014"/>
                <a:gd name="connsiteY42" fmla="*/ 167561 h 361706"/>
                <a:gd name="connsiteX43" fmla="*/ 220387 w 837014"/>
                <a:gd name="connsiteY43" fmla="*/ 168702 h 361706"/>
                <a:gd name="connsiteX44" fmla="*/ 219117 w 837014"/>
                <a:gd name="connsiteY44" fmla="*/ 183309 h 361706"/>
                <a:gd name="connsiteX45" fmla="*/ 212388 w 837014"/>
                <a:gd name="connsiteY45" fmla="*/ 189025 h 361706"/>
                <a:gd name="connsiteX46" fmla="*/ 136312 w 837014"/>
                <a:gd name="connsiteY46" fmla="*/ 249731 h 361706"/>
                <a:gd name="connsiteX47" fmla="*/ 129453 w 837014"/>
                <a:gd name="connsiteY47" fmla="*/ 246046 h 361706"/>
                <a:gd name="connsiteX48" fmla="*/ 127039 w 837014"/>
                <a:gd name="connsiteY48" fmla="*/ 238554 h 361706"/>
                <a:gd name="connsiteX49" fmla="*/ 130214 w 837014"/>
                <a:gd name="connsiteY49" fmla="*/ 231570 h 361706"/>
                <a:gd name="connsiteX50" fmla="*/ 190161 w 837014"/>
                <a:gd name="connsiteY50" fmla="*/ 179116 h 361706"/>
                <a:gd name="connsiteX51" fmla="*/ 197908 w 837014"/>
                <a:gd name="connsiteY51" fmla="*/ 174163 h 361706"/>
                <a:gd name="connsiteX52" fmla="*/ 205781 w 837014"/>
                <a:gd name="connsiteY52" fmla="*/ 167561 h 361706"/>
                <a:gd name="connsiteX53" fmla="*/ 415312 w 837014"/>
                <a:gd name="connsiteY53" fmla="*/ 127015 h 361706"/>
                <a:gd name="connsiteX54" fmla="*/ 418615 w 837014"/>
                <a:gd name="connsiteY54" fmla="*/ 129300 h 361706"/>
                <a:gd name="connsiteX55" fmla="*/ 421662 w 837014"/>
                <a:gd name="connsiteY55" fmla="*/ 136032 h 361706"/>
                <a:gd name="connsiteX56" fmla="*/ 422807 w 837014"/>
                <a:gd name="connsiteY56" fmla="*/ 143270 h 361706"/>
                <a:gd name="connsiteX57" fmla="*/ 421409 w 837014"/>
                <a:gd name="connsiteY57" fmla="*/ 146953 h 361706"/>
                <a:gd name="connsiteX58" fmla="*/ 388517 w 837014"/>
                <a:gd name="connsiteY58" fmla="*/ 157114 h 361706"/>
                <a:gd name="connsiteX59" fmla="*/ 385341 w 837014"/>
                <a:gd name="connsiteY59" fmla="*/ 154827 h 361706"/>
                <a:gd name="connsiteX60" fmla="*/ 382167 w 837014"/>
                <a:gd name="connsiteY60" fmla="*/ 148097 h 361706"/>
                <a:gd name="connsiteX61" fmla="*/ 381022 w 837014"/>
                <a:gd name="connsiteY61" fmla="*/ 140858 h 361706"/>
                <a:gd name="connsiteX62" fmla="*/ 382420 w 837014"/>
                <a:gd name="connsiteY62" fmla="*/ 137175 h 361706"/>
                <a:gd name="connsiteX63" fmla="*/ 415312 w 837014"/>
                <a:gd name="connsiteY63" fmla="*/ 127015 h 361706"/>
                <a:gd name="connsiteX64" fmla="*/ 671446 w 837014"/>
                <a:gd name="connsiteY64" fmla="*/ 101722 h 361706"/>
                <a:gd name="connsiteX65" fmla="*/ 678813 w 837014"/>
                <a:gd name="connsiteY65" fmla="*/ 102232 h 361706"/>
                <a:gd name="connsiteX66" fmla="*/ 685671 w 837014"/>
                <a:gd name="connsiteY66" fmla="*/ 104772 h 361706"/>
                <a:gd name="connsiteX67" fmla="*/ 688211 w 837014"/>
                <a:gd name="connsiteY67" fmla="*/ 107947 h 361706"/>
                <a:gd name="connsiteX68" fmla="*/ 680845 w 837014"/>
                <a:gd name="connsiteY68" fmla="*/ 141603 h 361706"/>
                <a:gd name="connsiteX69" fmla="*/ 677288 w 837014"/>
                <a:gd name="connsiteY69" fmla="*/ 143255 h 361706"/>
                <a:gd name="connsiteX70" fmla="*/ 669922 w 837014"/>
                <a:gd name="connsiteY70" fmla="*/ 142745 h 361706"/>
                <a:gd name="connsiteX71" fmla="*/ 663063 w 837014"/>
                <a:gd name="connsiteY71" fmla="*/ 140205 h 361706"/>
                <a:gd name="connsiteX72" fmla="*/ 660523 w 837014"/>
                <a:gd name="connsiteY72" fmla="*/ 137158 h 361706"/>
                <a:gd name="connsiteX73" fmla="*/ 667890 w 837014"/>
                <a:gd name="connsiteY73" fmla="*/ 103501 h 361706"/>
                <a:gd name="connsiteX74" fmla="*/ 671446 w 837014"/>
                <a:gd name="connsiteY74" fmla="*/ 101722 h 361706"/>
                <a:gd name="connsiteX75" fmla="*/ 180952 w 837014"/>
                <a:gd name="connsiteY75" fmla="*/ 52106 h 361706"/>
                <a:gd name="connsiteX76" fmla="*/ 193420 w 837014"/>
                <a:gd name="connsiteY76" fmla="*/ 52269 h 361706"/>
                <a:gd name="connsiteX77" fmla="*/ 154684 w 837014"/>
                <a:gd name="connsiteY77" fmla="*/ 99006 h 361706"/>
                <a:gd name="connsiteX78" fmla="*/ 139698 w 837014"/>
                <a:gd name="connsiteY78" fmla="*/ 83893 h 361706"/>
                <a:gd name="connsiteX79" fmla="*/ 141855 w 837014"/>
                <a:gd name="connsiteY79" fmla="*/ 78432 h 361706"/>
                <a:gd name="connsiteX80" fmla="*/ 180952 w 837014"/>
                <a:gd name="connsiteY80" fmla="*/ 52106 h 361706"/>
                <a:gd name="connsiteX81" fmla="*/ 272251 w 837014"/>
                <a:gd name="connsiteY81" fmla="*/ 51145 h 361706"/>
                <a:gd name="connsiteX82" fmla="*/ 327843 w 837014"/>
                <a:gd name="connsiteY82" fmla="*/ 117249 h 361706"/>
                <a:gd name="connsiteX83" fmla="*/ 313872 w 837014"/>
                <a:gd name="connsiteY83" fmla="*/ 124997 h 361706"/>
                <a:gd name="connsiteX84" fmla="*/ 306763 w 837014"/>
                <a:gd name="connsiteY84" fmla="*/ 122075 h 361706"/>
                <a:gd name="connsiteX85" fmla="*/ 267392 w 837014"/>
                <a:gd name="connsiteY85" fmla="*/ 56799 h 361706"/>
                <a:gd name="connsiteX86" fmla="*/ 272251 w 837014"/>
                <a:gd name="connsiteY86" fmla="*/ 51145 h 361706"/>
                <a:gd name="connsiteX87" fmla="*/ 520112 w 837014"/>
                <a:gd name="connsiteY87" fmla="*/ 50971 h 361706"/>
                <a:gd name="connsiteX88" fmla="*/ 526714 w 837014"/>
                <a:gd name="connsiteY88" fmla="*/ 55037 h 361706"/>
                <a:gd name="connsiteX89" fmla="*/ 583739 w 837014"/>
                <a:gd name="connsiteY89" fmla="*/ 136065 h 361706"/>
                <a:gd name="connsiteX90" fmla="*/ 585265 w 837014"/>
                <a:gd name="connsiteY90" fmla="*/ 143686 h 361706"/>
                <a:gd name="connsiteX91" fmla="*/ 581070 w 837014"/>
                <a:gd name="connsiteY91" fmla="*/ 150417 h 361706"/>
                <a:gd name="connsiteX92" fmla="*/ 573325 w 837014"/>
                <a:gd name="connsiteY92" fmla="*/ 152196 h 361706"/>
                <a:gd name="connsiteX93" fmla="*/ 566722 w 837014"/>
                <a:gd name="connsiteY93" fmla="*/ 148130 h 361706"/>
                <a:gd name="connsiteX94" fmla="*/ 509698 w 837014"/>
                <a:gd name="connsiteY94" fmla="*/ 67102 h 361706"/>
                <a:gd name="connsiteX95" fmla="*/ 508172 w 837014"/>
                <a:gd name="connsiteY95" fmla="*/ 59482 h 361706"/>
                <a:gd name="connsiteX96" fmla="*/ 512366 w 837014"/>
                <a:gd name="connsiteY96" fmla="*/ 52751 h 361706"/>
                <a:gd name="connsiteX97" fmla="*/ 520112 w 837014"/>
                <a:gd name="connsiteY97" fmla="*/ 50971 h 361706"/>
                <a:gd name="connsiteX98" fmla="*/ 445600 w 837014"/>
                <a:gd name="connsiteY98" fmla="*/ 0 h 361706"/>
                <a:gd name="connsiteX99" fmla="*/ 449918 w 837014"/>
                <a:gd name="connsiteY99" fmla="*/ 15368 h 361706"/>
                <a:gd name="connsiteX100" fmla="*/ 445472 w 837014"/>
                <a:gd name="connsiteY100" fmla="*/ 21590 h 361706"/>
                <a:gd name="connsiteX101" fmla="*/ 372698 w 837014"/>
                <a:gd name="connsiteY101" fmla="*/ 44706 h 361706"/>
                <a:gd name="connsiteX102" fmla="*/ 445600 w 837014"/>
                <a:gd name="connsiteY102" fmla="*/ 0 h 36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837014" h="361706">
                  <a:moveTo>
                    <a:pt x="102390" y="305019"/>
                  </a:moveTo>
                  <a:cubicBezTo>
                    <a:pt x="104803" y="304509"/>
                    <a:pt x="106837" y="304889"/>
                    <a:pt x="108234" y="306162"/>
                  </a:cubicBezTo>
                  <a:cubicBezTo>
                    <a:pt x="116868" y="324575"/>
                    <a:pt x="147731" y="334610"/>
                    <a:pt x="142270" y="352770"/>
                  </a:cubicBezTo>
                  <a:cubicBezTo>
                    <a:pt x="131984" y="380456"/>
                    <a:pt x="102771" y="336259"/>
                    <a:pt x="89945" y="322163"/>
                  </a:cubicBezTo>
                  <a:cubicBezTo>
                    <a:pt x="85753" y="314544"/>
                    <a:pt x="95024" y="308321"/>
                    <a:pt x="102390" y="305019"/>
                  </a:cubicBezTo>
                  <a:close/>
                  <a:moveTo>
                    <a:pt x="313762" y="292532"/>
                  </a:moveTo>
                  <a:cubicBezTo>
                    <a:pt x="321891" y="289864"/>
                    <a:pt x="326333" y="300150"/>
                    <a:pt x="328239" y="307897"/>
                  </a:cubicBezTo>
                  <a:cubicBezTo>
                    <a:pt x="328239" y="310312"/>
                    <a:pt x="327476" y="312217"/>
                    <a:pt x="325953" y="313360"/>
                  </a:cubicBezTo>
                  <a:cubicBezTo>
                    <a:pt x="306267" y="318312"/>
                    <a:pt x="290518" y="346761"/>
                    <a:pt x="273755" y="338124"/>
                  </a:cubicBezTo>
                  <a:cubicBezTo>
                    <a:pt x="248609" y="322885"/>
                    <a:pt x="297504" y="302436"/>
                    <a:pt x="313762" y="292532"/>
                  </a:cubicBezTo>
                  <a:close/>
                  <a:moveTo>
                    <a:pt x="590497" y="266700"/>
                  </a:moveTo>
                  <a:cubicBezTo>
                    <a:pt x="618946" y="270637"/>
                    <a:pt x="641805" y="292608"/>
                    <a:pt x="668477" y="297942"/>
                  </a:cubicBezTo>
                  <a:cubicBezTo>
                    <a:pt x="670129" y="298705"/>
                    <a:pt x="671524" y="300484"/>
                    <a:pt x="672286" y="302896"/>
                  </a:cubicBezTo>
                  <a:cubicBezTo>
                    <a:pt x="672923" y="305181"/>
                    <a:pt x="672669" y="307976"/>
                    <a:pt x="671524" y="310515"/>
                  </a:cubicBezTo>
                  <a:cubicBezTo>
                    <a:pt x="669238" y="315596"/>
                    <a:pt x="663906" y="318391"/>
                    <a:pt x="659843" y="316613"/>
                  </a:cubicBezTo>
                  <a:cubicBezTo>
                    <a:pt x="659843" y="316613"/>
                    <a:pt x="657174" y="315596"/>
                    <a:pt x="653365" y="314962"/>
                  </a:cubicBezTo>
                  <a:cubicBezTo>
                    <a:pt x="627455" y="318011"/>
                    <a:pt x="607898" y="305437"/>
                    <a:pt x="593673" y="288925"/>
                  </a:cubicBezTo>
                  <a:cubicBezTo>
                    <a:pt x="590750" y="286513"/>
                    <a:pt x="588590" y="285115"/>
                    <a:pt x="588590" y="285115"/>
                  </a:cubicBezTo>
                  <a:cubicBezTo>
                    <a:pt x="584402" y="283337"/>
                    <a:pt x="583003" y="277622"/>
                    <a:pt x="585289" y="272415"/>
                  </a:cubicBezTo>
                  <a:cubicBezTo>
                    <a:pt x="586558" y="269749"/>
                    <a:pt x="588336" y="267844"/>
                    <a:pt x="590497" y="266700"/>
                  </a:cubicBezTo>
                  <a:close/>
                  <a:moveTo>
                    <a:pt x="786749" y="254598"/>
                  </a:moveTo>
                  <a:cubicBezTo>
                    <a:pt x="801620" y="259795"/>
                    <a:pt x="824315" y="297585"/>
                    <a:pt x="835650" y="312730"/>
                  </a:cubicBezTo>
                  <a:cubicBezTo>
                    <a:pt x="840730" y="322889"/>
                    <a:pt x="830569" y="327845"/>
                    <a:pt x="822570" y="329748"/>
                  </a:cubicBezTo>
                  <a:cubicBezTo>
                    <a:pt x="819902" y="329622"/>
                    <a:pt x="817489" y="328604"/>
                    <a:pt x="815963" y="326827"/>
                  </a:cubicBezTo>
                  <a:cubicBezTo>
                    <a:pt x="805423" y="302570"/>
                    <a:pt x="770116" y="282504"/>
                    <a:pt x="775196" y="262311"/>
                  </a:cubicBezTo>
                  <a:cubicBezTo>
                    <a:pt x="777704" y="254755"/>
                    <a:pt x="781792" y="252866"/>
                    <a:pt x="786749" y="254598"/>
                  </a:cubicBezTo>
                  <a:close/>
                  <a:moveTo>
                    <a:pt x="516962" y="216330"/>
                  </a:moveTo>
                  <a:cubicBezTo>
                    <a:pt x="525216" y="213665"/>
                    <a:pt x="529533" y="223951"/>
                    <a:pt x="531439" y="231697"/>
                  </a:cubicBezTo>
                  <a:cubicBezTo>
                    <a:pt x="531439" y="234110"/>
                    <a:pt x="530676" y="236017"/>
                    <a:pt x="529153" y="237160"/>
                  </a:cubicBezTo>
                  <a:cubicBezTo>
                    <a:pt x="509467" y="242112"/>
                    <a:pt x="493718" y="270561"/>
                    <a:pt x="476955" y="261923"/>
                  </a:cubicBezTo>
                  <a:cubicBezTo>
                    <a:pt x="451809" y="246685"/>
                    <a:pt x="500704" y="226237"/>
                    <a:pt x="516962" y="216330"/>
                  </a:cubicBezTo>
                  <a:close/>
                  <a:moveTo>
                    <a:pt x="10276" y="190501"/>
                  </a:moveTo>
                  <a:cubicBezTo>
                    <a:pt x="13071" y="190501"/>
                    <a:pt x="15737" y="191516"/>
                    <a:pt x="17644" y="193297"/>
                  </a:cubicBezTo>
                  <a:cubicBezTo>
                    <a:pt x="19675" y="195073"/>
                    <a:pt x="20945" y="197615"/>
                    <a:pt x="21073" y="200152"/>
                  </a:cubicBezTo>
                  <a:cubicBezTo>
                    <a:pt x="29708" y="235841"/>
                    <a:pt x="24755" y="266069"/>
                    <a:pt x="25136" y="299216"/>
                  </a:cubicBezTo>
                  <a:cubicBezTo>
                    <a:pt x="25263" y="301753"/>
                    <a:pt x="24121" y="304422"/>
                    <a:pt x="22342" y="306325"/>
                  </a:cubicBezTo>
                  <a:cubicBezTo>
                    <a:pt x="20564" y="308233"/>
                    <a:pt x="18024" y="309501"/>
                    <a:pt x="15231" y="309628"/>
                  </a:cubicBezTo>
                  <a:cubicBezTo>
                    <a:pt x="12436" y="309628"/>
                    <a:pt x="9770" y="308613"/>
                    <a:pt x="7864" y="306832"/>
                  </a:cubicBezTo>
                  <a:cubicBezTo>
                    <a:pt x="5832" y="305056"/>
                    <a:pt x="4563" y="302640"/>
                    <a:pt x="4435" y="299977"/>
                  </a:cubicBezTo>
                  <a:cubicBezTo>
                    <a:pt x="-391" y="265937"/>
                    <a:pt x="-391" y="235714"/>
                    <a:pt x="371" y="200913"/>
                  </a:cubicBezTo>
                  <a:cubicBezTo>
                    <a:pt x="244" y="198376"/>
                    <a:pt x="1387" y="195707"/>
                    <a:pt x="3165" y="193804"/>
                  </a:cubicBezTo>
                  <a:cubicBezTo>
                    <a:pt x="4943" y="191896"/>
                    <a:pt x="7482" y="190501"/>
                    <a:pt x="10276" y="190501"/>
                  </a:cubicBezTo>
                  <a:close/>
                  <a:moveTo>
                    <a:pt x="205781" y="167561"/>
                  </a:moveTo>
                  <a:cubicBezTo>
                    <a:pt x="210100" y="163877"/>
                    <a:pt x="216703" y="164385"/>
                    <a:pt x="220387" y="168702"/>
                  </a:cubicBezTo>
                  <a:cubicBezTo>
                    <a:pt x="224071" y="173023"/>
                    <a:pt x="223562" y="179497"/>
                    <a:pt x="219117" y="183309"/>
                  </a:cubicBezTo>
                  <a:cubicBezTo>
                    <a:pt x="219117" y="183309"/>
                    <a:pt x="216324" y="185722"/>
                    <a:pt x="212388" y="189025"/>
                  </a:cubicBezTo>
                  <a:cubicBezTo>
                    <a:pt x="186098" y="205659"/>
                    <a:pt x="163746" y="233474"/>
                    <a:pt x="136312" y="249731"/>
                  </a:cubicBezTo>
                  <a:cubicBezTo>
                    <a:pt x="133898" y="249476"/>
                    <a:pt x="131232" y="248205"/>
                    <a:pt x="129453" y="246046"/>
                  </a:cubicBezTo>
                  <a:cubicBezTo>
                    <a:pt x="127674" y="243888"/>
                    <a:pt x="126786" y="241221"/>
                    <a:pt x="127039" y="238554"/>
                  </a:cubicBezTo>
                  <a:cubicBezTo>
                    <a:pt x="127295" y="235887"/>
                    <a:pt x="128309" y="233347"/>
                    <a:pt x="130214" y="231570"/>
                  </a:cubicBezTo>
                  <a:cubicBezTo>
                    <a:pt x="147234" y="212011"/>
                    <a:pt x="164381" y="192833"/>
                    <a:pt x="190161" y="179116"/>
                  </a:cubicBezTo>
                  <a:cubicBezTo>
                    <a:pt x="193210" y="177212"/>
                    <a:pt x="195494" y="176194"/>
                    <a:pt x="197908" y="174163"/>
                  </a:cubicBezTo>
                  <a:cubicBezTo>
                    <a:pt x="202736" y="170101"/>
                    <a:pt x="205781" y="167561"/>
                    <a:pt x="205781" y="167561"/>
                  </a:cubicBezTo>
                  <a:close/>
                  <a:moveTo>
                    <a:pt x="415312" y="127015"/>
                  </a:moveTo>
                  <a:cubicBezTo>
                    <a:pt x="416201" y="126888"/>
                    <a:pt x="417472" y="127650"/>
                    <a:pt x="418615" y="129300"/>
                  </a:cubicBezTo>
                  <a:cubicBezTo>
                    <a:pt x="419885" y="130951"/>
                    <a:pt x="421028" y="133238"/>
                    <a:pt x="421662" y="136032"/>
                  </a:cubicBezTo>
                  <a:cubicBezTo>
                    <a:pt x="422552" y="138699"/>
                    <a:pt x="422933" y="141239"/>
                    <a:pt x="422807" y="143270"/>
                  </a:cubicBezTo>
                  <a:cubicBezTo>
                    <a:pt x="422807" y="145302"/>
                    <a:pt x="422299" y="146700"/>
                    <a:pt x="421409" y="146953"/>
                  </a:cubicBezTo>
                  <a:cubicBezTo>
                    <a:pt x="414170" y="165115"/>
                    <a:pt x="399437" y="152034"/>
                    <a:pt x="388517" y="157114"/>
                  </a:cubicBezTo>
                  <a:cubicBezTo>
                    <a:pt x="387754" y="157241"/>
                    <a:pt x="386485" y="156478"/>
                    <a:pt x="385341" y="154827"/>
                  </a:cubicBezTo>
                  <a:cubicBezTo>
                    <a:pt x="384199" y="153176"/>
                    <a:pt x="383056" y="150764"/>
                    <a:pt x="382167" y="148097"/>
                  </a:cubicBezTo>
                  <a:cubicBezTo>
                    <a:pt x="381277" y="145430"/>
                    <a:pt x="380896" y="142890"/>
                    <a:pt x="381022" y="140858"/>
                  </a:cubicBezTo>
                  <a:cubicBezTo>
                    <a:pt x="381022" y="138827"/>
                    <a:pt x="381530" y="137556"/>
                    <a:pt x="382420" y="137175"/>
                  </a:cubicBezTo>
                  <a:cubicBezTo>
                    <a:pt x="391944" y="130825"/>
                    <a:pt x="404011" y="127268"/>
                    <a:pt x="415312" y="127015"/>
                  </a:cubicBezTo>
                  <a:close/>
                  <a:moveTo>
                    <a:pt x="671446" y="101722"/>
                  </a:moveTo>
                  <a:cubicBezTo>
                    <a:pt x="673478" y="101469"/>
                    <a:pt x="676020" y="101596"/>
                    <a:pt x="678813" y="102232"/>
                  </a:cubicBezTo>
                  <a:cubicBezTo>
                    <a:pt x="681481" y="102740"/>
                    <a:pt x="684021" y="103756"/>
                    <a:pt x="685671" y="104772"/>
                  </a:cubicBezTo>
                  <a:cubicBezTo>
                    <a:pt x="687323" y="105788"/>
                    <a:pt x="688211" y="106931"/>
                    <a:pt x="688211" y="107947"/>
                  </a:cubicBezTo>
                  <a:cubicBezTo>
                    <a:pt x="700404" y="123188"/>
                    <a:pt x="681861" y="129538"/>
                    <a:pt x="680845" y="141603"/>
                  </a:cubicBezTo>
                  <a:cubicBezTo>
                    <a:pt x="680591" y="142366"/>
                    <a:pt x="679321" y="143000"/>
                    <a:pt x="677288" y="143255"/>
                  </a:cubicBezTo>
                  <a:cubicBezTo>
                    <a:pt x="675256" y="143508"/>
                    <a:pt x="672716" y="143382"/>
                    <a:pt x="669922" y="142745"/>
                  </a:cubicBezTo>
                  <a:cubicBezTo>
                    <a:pt x="667256" y="142237"/>
                    <a:pt x="664715" y="141221"/>
                    <a:pt x="663063" y="140205"/>
                  </a:cubicBezTo>
                  <a:cubicBezTo>
                    <a:pt x="661285" y="139190"/>
                    <a:pt x="660395" y="138047"/>
                    <a:pt x="660523" y="137158"/>
                  </a:cubicBezTo>
                  <a:cubicBezTo>
                    <a:pt x="659761" y="125727"/>
                    <a:pt x="662555" y="113408"/>
                    <a:pt x="667890" y="103501"/>
                  </a:cubicBezTo>
                  <a:cubicBezTo>
                    <a:pt x="668144" y="102612"/>
                    <a:pt x="669414" y="101977"/>
                    <a:pt x="671446" y="101722"/>
                  </a:cubicBezTo>
                  <a:close/>
                  <a:moveTo>
                    <a:pt x="180952" y="52106"/>
                  </a:moveTo>
                  <a:cubicBezTo>
                    <a:pt x="185046" y="50467"/>
                    <a:pt x="189166" y="50205"/>
                    <a:pt x="193420" y="52269"/>
                  </a:cubicBezTo>
                  <a:cubicBezTo>
                    <a:pt x="219074" y="67002"/>
                    <a:pt x="170688" y="88719"/>
                    <a:pt x="154684" y="99006"/>
                  </a:cubicBezTo>
                  <a:cubicBezTo>
                    <a:pt x="146555" y="101926"/>
                    <a:pt x="141984" y="91639"/>
                    <a:pt x="139698" y="83893"/>
                  </a:cubicBezTo>
                  <a:cubicBezTo>
                    <a:pt x="139698" y="81606"/>
                    <a:pt x="140459" y="79574"/>
                    <a:pt x="141855" y="78432"/>
                  </a:cubicBezTo>
                  <a:cubicBezTo>
                    <a:pt x="156620" y="74336"/>
                    <a:pt x="168670" y="57024"/>
                    <a:pt x="180952" y="52106"/>
                  </a:cubicBezTo>
                  <a:close/>
                  <a:moveTo>
                    <a:pt x="272251" y="51145"/>
                  </a:moveTo>
                  <a:cubicBezTo>
                    <a:pt x="285937" y="46213"/>
                    <a:pt x="314619" y="95246"/>
                    <a:pt x="327843" y="117249"/>
                  </a:cubicBezTo>
                  <a:cubicBezTo>
                    <a:pt x="327843" y="122204"/>
                    <a:pt x="317812" y="127282"/>
                    <a:pt x="313872" y="124997"/>
                  </a:cubicBezTo>
                  <a:cubicBezTo>
                    <a:pt x="311079" y="124740"/>
                    <a:pt x="308541" y="123855"/>
                    <a:pt x="306763" y="122075"/>
                  </a:cubicBezTo>
                  <a:cubicBezTo>
                    <a:pt x="287457" y="107089"/>
                    <a:pt x="262185" y="76863"/>
                    <a:pt x="267392" y="56799"/>
                  </a:cubicBezTo>
                  <a:cubicBezTo>
                    <a:pt x="268646" y="53656"/>
                    <a:pt x="270295" y="51850"/>
                    <a:pt x="272251" y="51145"/>
                  </a:cubicBezTo>
                  <a:close/>
                  <a:moveTo>
                    <a:pt x="520112" y="50971"/>
                  </a:moveTo>
                  <a:cubicBezTo>
                    <a:pt x="522780" y="51482"/>
                    <a:pt x="525192" y="52879"/>
                    <a:pt x="526714" y="55037"/>
                  </a:cubicBezTo>
                  <a:cubicBezTo>
                    <a:pt x="548685" y="78405"/>
                    <a:pt x="568881" y="103553"/>
                    <a:pt x="583739" y="136065"/>
                  </a:cubicBezTo>
                  <a:cubicBezTo>
                    <a:pt x="585265" y="138351"/>
                    <a:pt x="585771" y="141016"/>
                    <a:pt x="585265" y="143686"/>
                  </a:cubicBezTo>
                  <a:cubicBezTo>
                    <a:pt x="584882" y="146351"/>
                    <a:pt x="583359" y="148765"/>
                    <a:pt x="581070" y="150417"/>
                  </a:cubicBezTo>
                  <a:cubicBezTo>
                    <a:pt x="578659" y="152068"/>
                    <a:pt x="575994" y="152703"/>
                    <a:pt x="573325" y="152196"/>
                  </a:cubicBezTo>
                  <a:cubicBezTo>
                    <a:pt x="570656" y="151685"/>
                    <a:pt x="568244" y="150289"/>
                    <a:pt x="566722" y="148130"/>
                  </a:cubicBezTo>
                  <a:cubicBezTo>
                    <a:pt x="548685" y="123873"/>
                    <a:pt x="528494" y="98725"/>
                    <a:pt x="509698" y="67102"/>
                  </a:cubicBezTo>
                  <a:cubicBezTo>
                    <a:pt x="508302" y="64816"/>
                    <a:pt x="507665" y="62151"/>
                    <a:pt x="508172" y="59482"/>
                  </a:cubicBezTo>
                  <a:cubicBezTo>
                    <a:pt x="508555" y="56817"/>
                    <a:pt x="510077" y="54403"/>
                    <a:pt x="512366" y="52751"/>
                  </a:cubicBezTo>
                  <a:cubicBezTo>
                    <a:pt x="514778" y="51099"/>
                    <a:pt x="517443" y="50465"/>
                    <a:pt x="520112" y="50971"/>
                  </a:cubicBezTo>
                  <a:close/>
                  <a:moveTo>
                    <a:pt x="445600" y="0"/>
                  </a:moveTo>
                  <a:cubicBezTo>
                    <a:pt x="450554" y="1142"/>
                    <a:pt x="453093" y="12067"/>
                    <a:pt x="449918" y="15368"/>
                  </a:cubicBezTo>
                  <a:cubicBezTo>
                    <a:pt x="449154" y="18035"/>
                    <a:pt x="447631" y="20322"/>
                    <a:pt x="445472" y="21590"/>
                  </a:cubicBezTo>
                  <a:cubicBezTo>
                    <a:pt x="426421" y="36833"/>
                    <a:pt x="391113" y="54232"/>
                    <a:pt x="372698" y="44706"/>
                  </a:cubicBezTo>
                  <a:cubicBezTo>
                    <a:pt x="350600" y="29084"/>
                    <a:pt x="417533" y="8890"/>
                    <a:pt x="445600" y="0"/>
                  </a:cubicBezTo>
                  <a:close/>
                </a:path>
              </a:pathLst>
            </a:custGeom>
            <a:solidFill>
              <a:srgbClr val="FFFFFF"/>
            </a:solidFill>
            <a:ln w="12700">
              <a:miter lim="400000"/>
            </a:ln>
          </p:spPr>
          <p:txBody>
            <a:bodyPr wrap="square" lIns="28575" tIns="28575" rIns="28575" bIns="28575" anchor="ctr">
              <a:noAutofit/>
            </a:bodyP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130" name="Circle">
              <a:extLst>
                <a:ext uri="{FF2B5EF4-FFF2-40B4-BE49-F238E27FC236}">
                  <a16:creationId xmlns:a16="http://schemas.microsoft.com/office/drawing/2014/main" id="{6F166CF1-2C15-45A6-9569-8931EEB8A52D}"/>
                </a:ext>
              </a:extLst>
            </p:cNvPr>
            <p:cNvSpPr/>
            <p:nvPr/>
          </p:nvSpPr>
          <p:spPr>
            <a:xfrm>
              <a:off x="8767148" y="3555362"/>
              <a:ext cx="1238504" cy="1238504"/>
            </a:xfrm>
            <a:prstGeom prst="ellipse">
              <a:avLst/>
            </a:prstGeom>
            <a:solidFill>
              <a:srgbClr val="81BE57"/>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132" name="Circle">
              <a:extLst>
                <a:ext uri="{FF2B5EF4-FFF2-40B4-BE49-F238E27FC236}">
                  <a16:creationId xmlns:a16="http://schemas.microsoft.com/office/drawing/2014/main" id="{7C6BE985-BE89-485C-878B-6932F0A79550}"/>
                </a:ext>
              </a:extLst>
            </p:cNvPr>
            <p:cNvSpPr/>
            <p:nvPr/>
          </p:nvSpPr>
          <p:spPr>
            <a:xfrm>
              <a:off x="9409465" y="3555362"/>
              <a:ext cx="1238504" cy="1238504"/>
            </a:xfrm>
            <a:prstGeom prst="ellipse">
              <a:avLst/>
            </a:prstGeom>
            <a:solidFill>
              <a:srgbClr val="CD2326"/>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134" name="Shape">
              <a:extLst>
                <a:ext uri="{FF2B5EF4-FFF2-40B4-BE49-F238E27FC236}">
                  <a16:creationId xmlns:a16="http://schemas.microsoft.com/office/drawing/2014/main" id="{E36700E8-A6CC-45F1-A906-7B176A4AA2CE}"/>
                </a:ext>
              </a:extLst>
            </p:cNvPr>
            <p:cNvSpPr/>
            <p:nvPr/>
          </p:nvSpPr>
          <p:spPr>
            <a:xfrm>
              <a:off x="9730624" y="4095492"/>
              <a:ext cx="1238504" cy="857056"/>
            </a:xfrm>
            <a:custGeom>
              <a:avLst/>
              <a:gdLst/>
              <a:ahLst/>
              <a:cxnLst>
                <a:cxn ang="0">
                  <a:pos x="wd2" y="hd2"/>
                </a:cxn>
                <a:cxn ang="5400000">
                  <a:pos x="wd2" y="hd2"/>
                </a:cxn>
                <a:cxn ang="10800000">
                  <a:pos x="wd2" y="hd2"/>
                </a:cxn>
                <a:cxn ang="16200000">
                  <a:pos x="wd2" y="hd2"/>
                </a:cxn>
              </a:cxnLst>
              <a:rect l="0" t="0" r="r" b="b"/>
              <a:pathLst>
                <a:path w="21600" h="21600" extrusionOk="0">
                  <a:moveTo>
                    <a:pt x="21536" y="17292"/>
                  </a:moveTo>
                  <a:cubicBezTo>
                    <a:pt x="21577" y="16740"/>
                    <a:pt x="21600" y="16177"/>
                    <a:pt x="21600" y="15607"/>
                  </a:cubicBezTo>
                  <a:cubicBezTo>
                    <a:pt x="21600" y="6987"/>
                    <a:pt x="16765" y="0"/>
                    <a:pt x="10800" y="0"/>
                  </a:cubicBezTo>
                  <a:cubicBezTo>
                    <a:pt x="4835" y="0"/>
                    <a:pt x="0" y="6987"/>
                    <a:pt x="0" y="15607"/>
                  </a:cubicBezTo>
                  <a:cubicBezTo>
                    <a:pt x="0" y="17730"/>
                    <a:pt x="295" y="19753"/>
                    <a:pt x="827" y="21600"/>
                  </a:cubicBezTo>
                  <a:lnTo>
                    <a:pt x="21536" y="17292"/>
                  </a:lnTo>
                  <a:close/>
                </a:path>
              </a:pathLst>
            </a:custGeom>
            <a:solidFill>
              <a:srgbClr val="00B0F0"/>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251" name="Freeform: Shape 250">
              <a:extLst>
                <a:ext uri="{FF2B5EF4-FFF2-40B4-BE49-F238E27FC236}">
                  <a16:creationId xmlns:a16="http://schemas.microsoft.com/office/drawing/2014/main" id="{E4ACD1D7-FDED-4733-840C-8F0CEBA286CE}"/>
                </a:ext>
              </a:extLst>
            </p:cNvPr>
            <p:cNvSpPr/>
            <p:nvPr/>
          </p:nvSpPr>
          <p:spPr>
            <a:xfrm>
              <a:off x="9526250" y="3628350"/>
              <a:ext cx="962112" cy="415766"/>
            </a:xfrm>
            <a:custGeom>
              <a:avLst/>
              <a:gdLst>
                <a:gd name="connsiteX0" fmla="*/ 115090 w 837014"/>
                <a:gd name="connsiteY0" fmla="*/ 305019 h 361706"/>
                <a:gd name="connsiteX1" fmla="*/ 120934 w 837014"/>
                <a:gd name="connsiteY1" fmla="*/ 306162 h 361706"/>
                <a:gd name="connsiteX2" fmla="*/ 154970 w 837014"/>
                <a:gd name="connsiteY2" fmla="*/ 352770 h 361706"/>
                <a:gd name="connsiteX3" fmla="*/ 102645 w 837014"/>
                <a:gd name="connsiteY3" fmla="*/ 322163 h 361706"/>
                <a:gd name="connsiteX4" fmla="*/ 115090 w 837014"/>
                <a:gd name="connsiteY4" fmla="*/ 305019 h 361706"/>
                <a:gd name="connsiteX5" fmla="*/ 326462 w 837014"/>
                <a:gd name="connsiteY5" fmla="*/ 292530 h 361706"/>
                <a:gd name="connsiteX6" fmla="*/ 340939 w 837014"/>
                <a:gd name="connsiteY6" fmla="*/ 307898 h 361706"/>
                <a:gd name="connsiteX7" fmla="*/ 338653 w 837014"/>
                <a:gd name="connsiteY7" fmla="*/ 313361 h 361706"/>
                <a:gd name="connsiteX8" fmla="*/ 286455 w 837014"/>
                <a:gd name="connsiteY8" fmla="*/ 338124 h 361706"/>
                <a:gd name="connsiteX9" fmla="*/ 326462 w 837014"/>
                <a:gd name="connsiteY9" fmla="*/ 292530 h 361706"/>
                <a:gd name="connsiteX10" fmla="*/ 590497 w 837014"/>
                <a:gd name="connsiteY10" fmla="*/ 266700 h 361706"/>
                <a:gd name="connsiteX11" fmla="*/ 668477 w 837014"/>
                <a:gd name="connsiteY11" fmla="*/ 297942 h 361706"/>
                <a:gd name="connsiteX12" fmla="*/ 672286 w 837014"/>
                <a:gd name="connsiteY12" fmla="*/ 302896 h 361706"/>
                <a:gd name="connsiteX13" fmla="*/ 671524 w 837014"/>
                <a:gd name="connsiteY13" fmla="*/ 310515 h 361706"/>
                <a:gd name="connsiteX14" fmla="*/ 659843 w 837014"/>
                <a:gd name="connsiteY14" fmla="*/ 316613 h 361706"/>
                <a:gd name="connsiteX15" fmla="*/ 653365 w 837014"/>
                <a:gd name="connsiteY15" fmla="*/ 314962 h 361706"/>
                <a:gd name="connsiteX16" fmla="*/ 593673 w 837014"/>
                <a:gd name="connsiteY16" fmla="*/ 288925 h 361706"/>
                <a:gd name="connsiteX17" fmla="*/ 588590 w 837014"/>
                <a:gd name="connsiteY17" fmla="*/ 285115 h 361706"/>
                <a:gd name="connsiteX18" fmla="*/ 585289 w 837014"/>
                <a:gd name="connsiteY18" fmla="*/ 272415 h 361706"/>
                <a:gd name="connsiteX19" fmla="*/ 590497 w 837014"/>
                <a:gd name="connsiteY19" fmla="*/ 266700 h 361706"/>
                <a:gd name="connsiteX20" fmla="*/ 786748 w 837014"/>
                <a:gd name="connsiteY20" fmla="*/ 254598 h 361706"/>
                <a:gd name="connsiteX21" fmla="*/ 835650 w 837014"/>
                <a:gd name="connsiteY21" fmla="*/ 312730 h 361706"/>
                <a:gd name="connsiteX22" fmla="*/ 822569 w 837014"/>
                <a:gd name="connsiteY22" fmla="*/ 329748 h 361706"/>
                <a:gd name="connsiteX23" fmla="*/ 815962 w 837014"/>
                <a:gd name="connsiteY23" fmla="*/ 326827 h 361706"/>
                <a:gd name="connsiteX24" fmla="*/ 775195 w 837014"/>
                <a:gd name="connsiteY24" fmla="*/ 262311 h 361706"/>
                <a:gd name="connsiteX25" fmla="*/ 786748 w 837014"/>
                <a:gd name="connsiteY25" fmla="*/ 254598 h 361706"/>
                <a:gd name="connsiteX26" fmla="*/ 516962 w 837014"/>
                <a:gd name="connsiteY26" fmla="*/ 216295 h 361706"/>
                <a:gd name="connsiteX27" fmla="*/ 531439 w 837014"/>
                <a:gd name="connsiteY27" fmla="*/ 231660 h 361706"/>
                <a:gd name="connsiteX28" fmla="*/ 529153 w 837014"/>
                <a:gd name="connsiteY28" fmla="*/ 237121 h 361706"/>
                <a:gd name="connsiteX29" fmla="*/ 476955 w 837014"/>
                <a:gd name="connsiteY29" fmla="*/ 261887 h 361706"/>
                <a:gd name="connsiteX30" fmla="*/ 516962 w 837014"/>
                <a:gd name="connsiteY30" fmla="*/ 216295 h 361706"/>
                <a:gd name="connsiteX31" fmla="*/ 10276 w 837014"/>
                <a:gd name="connsiteY31" fmla="*/ 190501 h 361706"/>
                <a:gd name="connsiteX32" fmla="*/ 17644 w 837014"/>
                <a:gd name="connsiteY32" fmla="*/ 193297 h 361706"/>
                <a:gd name="connsiteX33" fmla="*/ 21073 w 837014"/>
                <a:gd name="connsiteY33" fmla="*/ 200152 h 361706"/>
                <a:gd name="connsiteX34" fmla="*/ 25136 w 837014"/>
                <a:gd name="connsiteY34" fmla="*/ 299216 h 361706"/>
                <a:gd name="connsiteX35" fmla="*/ 22342 w 837014"/>
                <a:gd name="connsiteY35" fmla="*/ 306325 h 361706"/>
                <a:gd name="connsiteX36" fmla="*/ 15231 w 837014"/>
                <a:gd name="connsiteY36" fmla="*/ 309628 h 361706"/>
                <a:gd name="connsiteX37" fmla="*/ 7864 w 837014"/>
                <a:gd name="connsiteY37" fmla="*/ 306832 h 361706"/>
                <a:gd name="connsiteX38" fmla="*/ 4435 w 837014"/>
                <a:gd name="connsiteY38" fmla="*/ 299977 h 361706"/>
                <a:gd name="connsiteX39" fmla="*/ 371 w 837014"/>
                <a:gd name="connsiteY39" fmla="*/ 200913 h 361706"/>
                <a:gd name="connsiteX40" fmla="*/ 3165 w 837014"/>
                <a:gd name="connsiteY40" fmla="*/ 193804 h 361706"/>
                <a:gd name="connsiteX41" fmla="*/ 10276 w 837014"/>
                <a:gd name="connsiteY41" fmla="*/ 190501 h 361706"/>
                <a:gd name="connsiteX42" fmla="*/ 205781 w 837014"/>
                <a:gd name="connsiteY42" fmla="*/ 167561 h 361706"/>
                <a:gd name="connsiteX43" fmla="*/ 220387 w 837014"/>
                <a:gd name="connsiteY43" fmla="*/ 168702 h 361706"/>
                <a:gd name="connsiteX44" fmla="*/ 219117 w 837014"/>
                <a:gd name="connsiteY44" fmla="*/ 183309 h 361706"/>
                <a:gd name="connsiteX45" fmla="*/ 212388 w 837014"/>
                <a:gd name="connsiteY45" fmla="*/ 189025 h 361706"/>
                <a:gd name="connsiteX46" fmla="*/ 136312 w 837014"/>
                <a:gd name="connsiteY46" fmla="*/ 249731 h 361706"/>
                <a:gd name="connsiteX47" fmla="*/ 129453 w 837014"/>
                <a:gd name="connsiteY47" fmla="*/ 246046 h 361706"/>
                <a:gd name="connsiteX48" fmla="*/ 127039 w 837014"/>
                <a:gd name="connsiteY48" fmla="*/ 238554 h 361706"/>
                <a:gd name="connsiteX49" fmla="*/ 130214 w 837014"/>
                <a:gd name="connsiteY49" fmla="*/ 231570 h 361706"/>
                <a:gd name="connsiteX50" fmla="*/ 190161 w 837014"/>
                <a:gd name="connsiteY50" fmla="*/ 179116 h 361706"/>
                <a:gd name="connsiteX51" fmla="*/ 197908 w 837014"/>
                <a:gd name="connsiteY51" fmla="*/ 174163 h 361706"/>
                <a:gd name="connsiteX52" fmla="*/ 205781 w 837014"/>
                <a:gd name="connsiteY52" fmla="*/ 167561 h 361706"/>
                <a:gd name="connsiteX53" fmla="*/ 428012 w 837014"/>
                <a:gd name="connsiteY53" fmla="*/ 127015 h 361706"/>
                <a:gd name="connsiteX54" fmla="*/ 431315 w 837014"/>
                <a:gd name="connsiteY54" fmla="*/ 129300 h 361706"/>
                <a:gd name="connsiteX55" fmla="*/ 434362 w 837014"/>
                <a:gd name="connsiteY55" fmla="*/ 136032 h 361706"/>
                <a:gd name="connsiteX56" fmla="*/ 435507 w 837014"/>
                <a:gd name="connsiteY56" fmla="*/ 143270 h 361706"/>
                <a:gd name="connsiteX57" fmla="*/ 434109 w 837014"/>
                <a:gd name="connsiteY57" fmla="*/ 146953 h 361706"/>
                <a:gd name="connsiteX58" fmla="*/ 401217 w 837014"/>
                <a:gd name="connsiteY58" fmla="*/ 157114 h 361706"/>
                <a:gd name="connsiteX59" fmla="*/ 398041 w 837014"/>
                <a:gd name="connsiteY59" fmla="*/ 154827 h 361706"/>
                <a:gd name="connsiteX60" fmla="*/ 394867 w 837014"/>
                <a:gd name="connsiteY60" fmla="*/ 148097 h 361706"/>
                <a:gd name="connsiteX61" fmla="*/ 393722 w 837014"/>
                <a:gd name="connsiteY61" fmla="*/ 140858 h 361706"/>
                <a:gd name="connsiteX62" fmla="*/ 395120 w 837014"/>
                <a:gd name="connsiteY62" fmla="*/ 137175 h 361706"/>
                <a:gd name="connsiteX63" fmla="*/ 428012 w 837014"/>
                <a:gd name="connsiteY63" fmla="*/ 127015 h 361706"/>
                <a:gd name="connsiteX64" fmla="*/ 671446 w 837014"/>
                <a:gd name="connsiteY64" fmla="*/ 101722 h 361706"/>
                <a:gd name="connsiteX65" fmla="*/ 678813 w 837014"/>
                <a:gd name="connsiteY65" fmla="*/ 102232 h 361706"/>
                <a:gd name="connsiteX66" fmla="*/ 685671 w 837014"/>
                <a:gd name="connsiteY66" fmla="*/ 104772 h 361706"/>
                <a:gd name="connsiteX67" fmla="*/ 688211 w 837014"/>
                <a:gd name="connsiteY67" fmla="*/ 107947 h 361706"/>
                <a:gd name="connsiteX68" fmla="*/ 680845 w 837014"/>
                <a:gd name="connsiteY68" fmla="*/ 141603 h 361706"/>
                <a:gd name="connsiteX69" fmla="*/ 677288 w 837014"/>
                <a:gd name="connsiteY69" fmla="*/ 143255 h 361706"/>
                <a:gd name="connsiteX70" fmla="*/ 669922 w 837014"/>
                <a:gd name="connsiteY70" fmla="*/ 142745 h 361706"/>
                <a:gd name="connsiteX71" fmla="*/ 663063 w 837014"/>
                <a:gd name="connsiteY71" fmla="*/ 140205 h 361706"/>
                <a:gd name="connsiteX72" fmla="*/ 660523 w 837014"/>
                <a:gd name="connsiteY72" fmla="*/ 137158 h 361706"/>
                <a:gd name="connsiteX73" fmla="*/ 667890 w 837014"/>
                <a:gd name="connsiteY73" fmla="*/ 103501 h 361706"/>
                <a:gd name="connsiteX74" fmla="*/ 671446 w 837014"/>
                <a:gd name="connsiteY74" fmla="*/ 101722 h 361706"/>
                <a:gd name="connsiteX75" fmla="*/ 193652 w 837014"/>
                <a:gd name="connsiteY75" fmla="*/ 52108 h 361706"/>
                <a:gd name="connsiteX76" fmla="*/ 206120 w 837014"/>
                <a:gd name="connsiteY76" fmla="*/ 52271 h 361706"/>
                <a:gd name="connsiteX77" fmla="*/ 167384 w 837014"/>
                <a:gd name="connsiteY77" fmla="*/ 99010 h 361706"/>
                <a:gd name="connsiteX78" fmla="*/ 152398 w 837014"/>
                <a:gd name="connsiteY78" fmla="*/ 83894 h 361706"/>
                <a:gd name="connsiteX79" fmla="*/ 154555 w 837014"/>
                <a:gd name="connsiteY79" fmla="*/ 78434 h 361706"/>
                <a:gd name="connsiteX80" fmla="*/ 193652 w 837014"/>
                <a:gd name="connsiteY80" fmla="*/ 52108 h 361706"/>
                <a:gd name="connsiteX81" fmla="*/ 284917 w 837014"/>
                <a:gd name="connsiteY81" fmla="*/ 51145 h 361706"/>
                <a:gd name="connsiteX82" fmla="*/ 340512 w 837014"/>
                <a:gd name="connsiteY82" fmla="*/ 117249 h 361706"/>
                <a:gd name="connsiteX83" fmla="*/ 326541 w 837014"/>
                <a:gd name="connsiteY83" fmla="*/ 124997 h 361706"/>
                <a:gd name="connsiteX84" fmla="*/ 319430 w 837014"/>
                <a:gd name="connsiteY84" fmla="*/ 122075 h 361706"/>
                <a:gd name="connsiteX85" fmla="*/ 280059 w 837014"/>
                <a:gd name="connsiteY85" fmla="*/ 56799 h 361706"/>
                <a:gd name="connsiteX86" fmla="*/ 284917 w 837014"/>
                <a:gd name="connsiteY86" fmla="*/ 51145 h 361706"/>
                <a:gd name="connsiteX87" fmla="*/ 520112 w 837014"/>
                <a:gd name="connsiteY87" fmla="*/ 38271 h 361706"/>
                <a:gd name="connsiteX88" fmla="*/ 526714 w 837014"/>
                <a:gd name="connsiteY88" fmla="*/ 42337 h 361706"/>
                <a:gd name="connsiteX89" fmla="*/ 583739 w 837014"/>
                <a:gd name="connsiteY89" fmla="*/ 123365 h 361706"/>
                <a:gd name="connsiteX90" fmla="*/ 585261 w 837014"/>
                <a:gd name="connsiteY90" fmla="*/ 130986 h 361706"/>
                <a:gd name="connsiteX91" fmla="*/ 581070 w 837014"/>
                <a:gd name="connsiteY91" fmla="*/ 137717 h 361706"/>
                <a:gd name="connsiteX92" fmla="*/ 573325 w 837014"/>
                <a:gd name="connsiteY92" fmla="*/ 139496 h 361706"/>
                <a:gd name="connsiteX93" fmla="*/ 566722 w 837014"/>
                <a:gd name="connsiteY93" fmla="*/ 135430 h 361706"/>
                <a:gd name="connsiteX94" fmla="*/ 509698 w 837014"/>
                <a:gd name="connsiteY94" fmla="*/ 54402 h 361706"/>
                <a:gd name="connsiteX95" fmla="*/ 508172 w 837014"/>
                <a:gd name="connsiteY95" fmla="*/ 46782 h 361706"/>
                <a:gd name="connsiteX96" fmla="*/ 512363 w 837014"/>
                <a:gd name="connsiteY96" fmla="*/ 40051 h 361706"/>
                <a:gd name="connsiteX97" fmla="*/ 520112 w 837014"/>
                <a:gd name="connsiteY97" fmla="*/ 38271 h 361706"/>
                <a:gd name="connsiteX98" fmla="*/ 445600 w 837014"/>
                <a:gd name="connsiteY98" fmla="*/ 0 h 361706"/>
                <a:gd name="connsiteX99" fmla="*/ 449918 w 837014"/>
                <a:gd name="connsiteY99" fmla="*/ 15368 h 361706"/>
                <a:gd name="connsiteX100" fmla="*/ 445472 w 837014"/>
                <a:gd name="connsiteY100" fmla="*/ 21590 h 361706"/>
                <a:gd name="connsiteX101" fmla="*/ 372698 w 837014"/>
                <a:gd name="connsiteY101" fmla="*/ 44706 h 361706"/>
                <a:gd name="connsiteX102" fmla="*/ 445600 w 837014"/>
                <a:gd name="connsiteY102" fmla="*/ 0 h 36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837014" h="361706">
                  <a:moveTo>
                    <a:pt x="115090" y="305019"/>
                  </a:moveTo>
                  <a:cubicBezTo>
                    <a:pt x="117503" y="304509"/>
                    <a:pt x="119537" y="304889"/>
                    <a:pt x="120934" y="306162"/>
                  </a:cubicBezTo>
                  <a:cubicBezTo>
                    <a:pt x="129568" y="324702"/>
                    <a:pt x="160431" y="334737"/>
                    <a:pt x="154970" y="352770"/>
                  </a:cubicBezTo>
                  <a:cubicBezTo>
                    <a:pt x="144684" y="380456"/>
                    <a:pt x="115471" y="336259"/>
                    <a:pt x="102645" y="322163"/>
                  </a:cubicBezTo>
                  <a:cubicBezTo>
                    <a:pt x="98453" y="314544"/>
                    <a:pt x="107724" y="308321"/>
                    <a:pt x="115090" y="305019"/>
                  </a:cubicBezTo>
                  <a:close/>
                  <a:moveTo>
                    <a:pt x="326462" y="292530"/>
                  </a:moveTo>
                  <a:cubicBezTo>
                    <a:pt x="334591" y="289865"/>
                    <a:pt x="339033" y="300151"/>
                    <a:pt x="340939" y="307898"/>
                  </a:cubicBezTo>
                  <a:cubicBezTo>
                    <a:pt x="340939" y="310310"/>
                    <a:pt x="340176" y="312217"/>
                    <a:pt x="338653" y="313361"/>
                  </a:cubicBezTo>
                  <a:cubicBezTo>
                    <a:pt x="318967" y="318313"/>
                    <a:pt x="303218" y="346761"/>
                    <a:pt x="286455" y="338124"/>
                  </a:cubicBezTo>
                  <a:cubicBezTo>
                    <a:pt x="261309" y="322885"/>
                    <a:pt x="310204" y="302437"/>
                    <a:pt x="326462" y="292530"/>
                  </a:cubicBezTo>
                  <a:close/>
                  <a:moveTo>
                    <a:pt x="590497" y="266700"/>
                  </a:moveTo>
                  <a:cubicBezTo>
                    <a:pt x="618946" y="270637"/>
                    <a:pt x="641805" y="292608"/>
                    <a:pt x="668477" y="297942"/>
                  </a:cubicBezTo>
                  <a:cubicBezTo>
                    <a:pt x="670129" y="298705"/>
                    <a:pt x="671524" y="300610"/>
                    <a:pt x="672286" y="302896"/>
                  </a:cubicBezTo>
                  <a:cubicBezTo>
                    <a:pt x="672923" y="305181"/>
                    <a:pt x="672669" y="307976"/>
                    <a:pt x="671524" y="310515"/>
                  </a:cubicBezTo>
                  <a:cubicBezTo>
                    <a:pt x="669238" y="315596"/>
                    <a:pt x="663906" y="318391"/>
                    <a:pt x="659843" y="316613"/>
                  </a:cubicBezTo>
                  <a:cubicBezTo>
                    <a:pt x="659843" y="316613"/>
                    <a:pt x="657174" y="315596"/>
                    <a:pt x="653365" y="314962"/>
                  </a:cubicBezTo>
                  <a:cubicBezTo>
                    <a:pt x="627455" y="318011"/>
                    <a:pt x="607898" y="305437"/>
                    <a:pt x="593673" y="288925"/>
                  </a:cubicBezTo>
                  <a:cubicBezTo>
                    <a:pt x="590750" y="286513"/>
                    <a:pt x="588590" y="285115"/>
                    <a:pt x="588590" y="285115"/>
                  </a:cubicBezTo>
                  <a:cubicBezTo>
                    <a:pt x="584402" y="283337"/>
                    <a:pt x="583003" y="277622"/>
                    <a:pt x="585289" y="272415"/>
                  </a:cubicBezTo>
                  <a:cubicBezTo>
                    <a:pt x="586558" y="269749"/>
                    <a:pt x="588336" y="267844"/>
                    <a:pt x="590497" y="266700"/>
                  </a:cubicBezTo>
                  <a:close/>
                  <a:moveTo>
                    <a:pt x="786748" y="254598"/>
                  </a:moveTo>
                  <a:cubicBezTo>
                    <a:pt x="801620" y="259795"/>
                    <a:pt x="824315" y="297585"/>
                    <a:pt x="835650" y="312730"/>
                  </a:cubicBezTo>
                  <a:cubicBezTo>
                    <a:pt x="840730" y="322763"/>
                    <a:pt x="830569" y="327845"/>
                    <a:pt x="822569" y="329748"/>
                  </a:cubicBezTo>
                  <a:cubicBezTo>
                    <a:pt x="819902" y="329622"/>
                    <a:pt x="817489" y="328604"/>
                    <a:pt x="815962" y="326827"/>
                  </a:cubicBezTo>
                  <a:cubicBezTo>
                    <a:pt x="805422" y="302570"/>
                    <a:pt x="770115" y="282504"/>
                    <a:pt x="775195" y="262311"/>
                  </a:cubicBezTo>
                  <a:cubicBezTo>
                    <a:pt x="777703" y="254755"/>
                    <a:pt x="781791" y="252866"/>
                    <a:pt x="786748" y="254598"/>
                  </a:cubicBezTo>
                  <a:close/>
                  <a:moveTo>
                    <a:pt x="516962" y="216295"/>
                  </a:moveTo>
                  <a:cubicBezTo>
                    <a:pt x="525091" y="213754"/>
                    <a:pt x="529533" y="224041"/>
                    <a:pt x="531439" y="231660"/>
                  </a:cubicBezTo>
                  <a:cubicBezTo>
                    <a:pt x="531439" y="234075"/>
                    <a:pt x="530676" y="235978"/>
                    <a:pt x="529153" y="237121"/>
                  </a:cubicBezTo>
                  <a:cubicBezTo>
                    <a:pt x="509467" y="242076"/>
                    <a:pt x="493718" y="270524"/>
                    <a:pt x="476955" y="261887"/>
                  </a:cubicBezTo>
                  <a:cubicBezTo>
                    <a:pt x="451809" y="246649"/>
                    <a:pt x="500704" y="226201"/>
                    <a:pt x="516962" y="216295"/>
                  </a:cubicBezTo>
                  <a:close/>
                  <a:moveTo>
                    <a:pt x="10276" y="190501"/>
                  </a:moveTo>
                  <a:cubicBezTo>
                    <a:pt x="13071" y="190501"/>
                    <a:pt x="15737" y="191516"/>
                    <a:pt x="17644" y="193297"/>
                  </a:cubicBezTo>
                  <a:cubicBezTo>
                    <a:pt x="19548" y="195073"/>
                    <a:pt x="20818" y="197615"/>
                    <a:pt x="21073" y="200152"/>
                  </a:cubicBezTo>
                  <a:cubicBezTo>
                    <a:pt x="29708" y="235841"/>
                    <a:pt x="24755" y="266069"/>
                    <a:pt x="25136" y="299216"/>
                  </a:cubicBezTo>
                  <a:cubicBezTo>
                    <a:pt x="25263" y="301753"/>
                    <a:pt x="24121" y="304422"/>
                    <a:pt x="22342" y="306325"/>
                  </a:cubicBezTo>
                  <a:cubicBezTo>
                    <a:pt x="20564" y="308233"/>
                    <a:pt x="18024" y="309501"/>
                    <a:pt x="15231" y="309628"/>
                  </a:cubicBezTo>
                  <a:cubicBezTo>
                    <a:pt x="12436" y="309628"/>
                    <a:pt x="9770" y="308613"/>
                    <a:pt x="7864" y="306832"/>
                  </a:cubicBezTo>
                  <a:cubicBezTo>
                    <a:pt x="5832" y="305056"/>
                    <a:pt x="4563" y="302640"/>
                    <a:pt x="4435" y="299977"/>
                  </a:cubicBezTo>
                  <a:cubicBezTo>
                    <a:pt x="-391" y="265937"/>
                    <a:pt x="-391" y="235714"/>
                    <a:pt x="371" y="200913"/>
                  </a:cubicBezTo>
                  <a:cubicBezTo>
                    <a:pt x="244" y="198376"/>
                    <a:pt x="1387" y="195707"/>
                    <a:pt x="3165" y="193804"/>
                  </a:cubicBezTo>
                  <a:cubicBezTo>
                    <a:pt x="4943" y="191896"/>
                    <a:pt x="7482" y="190501"/>
                    <a:pt x="10276" y="190501"/>
                  </a:cubicBezTo>
                  <a:close/>
                  <a:moveTo>
                    <a:pt x="205781" y="167561"/>
                  </a:moveTo>
                  <a:cubicBezTo>
                    <a:pt x="210100" y="163877"/>
                    <a:pt x="216707" y="164385"/>
                    <a:pt x="220387" y="168702"/>
                  </a:cubicBezTo>
                  <a:cubicBezTo>
                    <a:pt x="224071" y="173023"/>
                    <a:pt x="223562" y="179625"/>
                    <a:pt x="219117" y="183309"/>
                  </a:cubicBezTo>
                  <a:cubicBezTo>
                    <a:pt x="219117" y="183309"/>
                    <a:pt x="216324" y="185722"/>
                    <a:pt x="212388" y="189025"/>
                  </a:cubicBezTo>
                  <a:cubicBezTo>
                    <a:pt x="186098" y="205659"/>
                    <a:pt x="163746" y="233474"/>
                    <a:pt x="136312" y="249731"/>
                  </a:cubicBezTo>
                  <a:cubicBezTo>
                    <a:pt x="133898" y="249476"/>
                    <a:pt x="131232" y="248205"/>
                    <a:pt x="129453" y="246046"/>
                  </a:cubicBezTo>
                  <a:cubicBezTo>
                    <a:pt x="127674" y="243888"/>
                    <a:pt x="126786" y="241221"/>
                    <a:pt x="127039" y="238554"/>
                  </a:cubicBezTo>
                  <a:cubicBezTo>
                    <a:pt x="127295" y="235887"/>
                    <a:pt x="128309" y="233347"/>
                    <a:pt x="130214" y="231570"/>
                  </a:cubicBezTo>
                  <a:cubicBezTo>
                    <a:pt x="147234" y="212011"/>
                    <a:pt x="164381" y="192833"/>
                    <a:pt x="190161" y="179116"/>
                  </a:cubicBezTo>
                  <a:cubicBezTo>
                    <a:pt x="193210" y="177212"/>
                    <a:pt x="195494" y="176194"/>
                    <a:pt x="197908" y="174163"/>
                  </a:cubicBezTo>
                  <a:cubicBezTo>
                    <a:pt x="202736" y="170101"/>
                    <a:pt x="205781" y="167561"/>
                    <a:pt x="205781" y="167561"/>
                  </a:cubicBezTo>
                  <a:close/>
                  <a:moveTo>
                    <a:pt x="428012" y="127015"/>
                  </a:moveTo>
                  <a:cubicBezTo>
                    <a:pt x="428901" y="126888"/>
                    <a:pt x="430172" y="127650"/>
                    <a:pt x="431315" y="129300"/>
                  </a:cubicBezTo>
                  <a:cubicBezTo>
                    <a:pt x="432585" y="130825"/>
                    <a:pt x="433728" y="133238"/>
                    <a:pt x="434362" y="136032"/>
                  </a:cubicBezTo>
                  <a:cubicBezTo>
                    <a:pt x="435252" y="138699"/>
                    <a:pt x="435633" y="141239"/>
                    <a:pt x="435507" y="143270"/>
                  </a:cubicBezTo>
                  <a:cubicBezTo>
                    <a:pt x="435507" y="145302"/>
                    <a:pt x="434999" y="146700"/>
                    <a:pt x="434109" y="146953"/>
                  </a:cubicBezTo>
                  <a:cubicBezTo>
                    <a:pt x="426870" y="165115"/>
                    <a:pt x="412137" y="152034"/>
                    <a:pt x="401217" y="157114"/>
                  </a:cubicBezTo>
                  <a:cubicBezTo>
                    <a:pt x="400454" y="157241"/>
                    <a:pt x="399185" y="156478"/>
                    <a:pt x="398041" y="154827"/>
                  </a:cubicBezTo>
                  <a:cubicBezTo>
                    <a:pt x="396899" y="153176"/>
                    <a:pt x="395756" y="150764"/>
                    <a:pt x="394867" y="148097"/>
                  </a:cubicBezTo>
                  <a:cubicBezTo>
                    <a:pt x="393977" y="145430"/>
                    <a:pt x="393596" y="142890"/>
                    <a:pt x="393722" y="140858"/>
                  </a:cubicBezTo>
                  <a:cubicBezTo>
                    <a:pt x="393722" y="138827"/>
                    <a:pt x="394230" y="137556"/>
                    <a:pt x="395120" y="137175"/>
                  </a:cubicBezTo>
                  <a:cubicBezTo>
                    <a:pt x="404644" y="130825"/>
                    <a:pt x="416711" y="127268"/>
                    <a:pt x="428012" y="127015"/>
                  </a:cubicBezTo>
                  <a:close/>
                  <a:moveTo>
                    <a:pt x="671446" y="101722"/>
                  </a:moveTo>
                  <a:cubicBezTo>
                    <a:pt x="673478" y="101469"/>
                    <a:pt x="676020" y="101596"/>
                    <a:pt x="678813" y="102232"/>
                  </a:cubicBezTo>
                  <a:cubicBezTo>
                    <a:pt x="681481" y="102740"/>
                    <a:pt x="684021" y="103756"/>
                    <a:pt x="685671" y="104772"/>
                  </a:cubicBezTo>
                  <a:cubicBezTo>
                    <a:pt x="687449" y="105788"/>
                    <a:pt x="688339" y="106931"/>
                    <a:pt x="688211" y="107947"/>
                  </a:cubicBezTo>
                  <a:cubicBezTo>
                    <a:pt x="700404" y="123188"/>
                    <a:pt x="681861" y="129538"/>
                    <a:pt x="680845" y="141603"/>
                  </a:cubicBezTo>
                  <a:cubicBezTo>
                    <a:pt x="680591" y="142366"/>
                    <a:pt x="679321" y="143000"/>
                    <a:pt x="677288" y="143255"/>
                  </a:cubicBezTo>
                  <a:cubicBezTo>
                    <a:pt x="675256" y="143508"/>
                    <a:pt x="672716" y="143382"/>
                    <a:pt x="669922" y="142745"/>
                  </a:cubicBezTo>
                  <a:cubicBezTo>
                    <a:pt x="667256" y="142237"/>
                    <a:pt x="664715" y="141221"/>
                    <a:pt x="663063" y="140205"/>
                  </a:cubicBezTo>
                  <a:cubicBezTo>
                    <a:pt x="661285" y="139190"/>
                    <a:pt x="660395" y="138047"/>
                    <a:pt x="660523" y="137158"/>
                  </a:cubicBezTo>
                  <a:cubicBezTo>
                    <a:pt x="659761" y="125727"/>
                    <a:pt x="662555" y="113408"/>
                    <a:pt x="667890" y="103501"/>
                  </a:cubicBezTo>
                  <a:cubicBezTo>
                    <a:pt x="668144" y="102612"/>
                    <a:pt x="669414" y="101977"/>
                    <a:pt x="671446" y="101722"/>
                  </a:cubicBezTo>
                  <a:close/>
                  <a:moveTo>
                    <a:pt x="193652" y="52108"/>
                  </a:moveTo>
                  <a:cubicBezTo>
                    <a:pt x="197746" y="50469"/>
                    <a:pt x="201866" y="50207"/>
                    <a:pt x="206120" y="52271"/>
                  </a:cubicBezTo>
                  <a:cubicBezTo>
                    <a:pt x="231774" y="67005"/>
                    <a:pt x="183388" y="88721"/>
                    <a:pt x="167384" y="99010"/>
                  </a:cubicBezTo>
                  <a:cubicBezTo>
                    <a:pt x="159255" y="101803"/>
                    <a:pt x="154555" y="91642"/>
                    <a:pt x="152398" y="83894"/>
                  </a:cubicBezTo>
                  <a:cubicBezTo>
                    <a:pt x="152398" y="81609"/>
                    <a:pt x="153159" y="79576"/>
                    <a:pt x="154555" y="78434"/>
                  </a:cubicBezTo>
                  <a:cubicBezTo>
                    <a:pt x="169320" y="74339"/>
                    <a:pt x="181370" y="57026"/>
                    <a:pt x="193652" y="52108"/>
                  </a:cubicBezTo>
                  <a:close/>
                  <a:moveTo>
                    <a:pt x="284917" y="51145"/>
                  </a:moveTo>
                  <a:cubicBezTo>
                    <a:pt x="298603" y="46213"/>
                    <a:pt x="327289" y="95246"/>
                    <a:pt x="340512" y="117249"/>
                  </a:cubicBezTo>
                  <a:cubicBezTo>
                    <a:pt x="340512" y="122204"/>
                    <a:pt x="330479" y="127282"/>
                    <a:pt x="326541" y="124997"/>
                  </a:cubicBezTo>
                  <a:cubicBezTo>
                    <a:pt x="323750" y="124740"/>
                    <a:pt x="321208" y="123855"/>
                    <a:pt x="319430" y="122075"/>
                  </a:cubicBezTo>
                  <a:cubicBezTo>
                    <a:pt x="300253" y="107089"/>
                    <a:pt x="274981" y="76863"/>
                    <a:pt x="280059" y="56799"/>
                  </a:cubicBezTo>
                  <a:cubicBezTo>
                    <a:pt x="281313" y="53656"/>
                    <a:pt x="282962" y="51850"/>
                    <a:pt x="284917" y="51145"/>
                  </a:cubicBezTo>
                  <a:close/>
                  <a:moveTo>
                    <a:pt x="520112" y="38271"/>
                  </a:moveTo>
                  <a:cubicBezTo>
                    <a:pt x="522780" y="38782"/>
                    <a:pt x="525192" y="40179"/>
                    <a:pt x="526714" y="42337"/>
                  </a:cubicBezTo>
                  <a:cubicBezTo>
                    <a:pt x="548685" y="65705"/>
                    <a:pt x="568881" y="90853"/>
                    <a:pt x="583739" y="123365"/>
                  </a:cubicBezTo>
                  <a:cubicBezTo>
                    <a:pt x="585265" y="125524"/>
                    <a:pt x="585771" y="128316"/>
                    <a:pt x="585261" y="130986"/>
                  </a:cubicBezTo>
                  <a:cubicBezTo>
                    <a:pt x="584882" y="133651"/>
                    <a:pt x="583356" y="136065"/>
                    <a:pt x="581070" y="137717"/>
                  </a:cubicBezTo>
                  <a:cubicBezTo>
                    <a:pt x="578659" y="139368"/>
                    <a:pt x="575994" y="140003"/>
                    <a:pt x="573325" y="139496"/>
                  </a:cubicBezTo>
                  <a:cubicBezTo>
                    <a:pt x="570656" y="138985"/>
                    <a:pt x="568244" y="137589"/>
                    <a:pt x="566722" y="135430"/>
                  </a:cubicBezTo>
                  <a:cubicBezTo>
                    <a:pt x="548685" y="111173"/>
                    <a:pt x="528494" y="86025"/>
                    <a:pt x="509698" y="54402"/>
                  </a:cubicBezTo>
                  <a:cubicBezTo>
                    <a:pt x="508302" y="52116"/>
                    <a:pt x="507665" y="49451"/>
                    <a:pt x="508172" y="46782"/>
                  </a:cubicBezTo>
                  <a:cubicBezTo>
                    <a:pt x="508555" y="44117"/>
                    <a:pt x="510077" y="41703"/>
                    <a:pt x="512363" y="40051"/>
                  </a:cubicBezTo>
                  <a:cubicBezTo>
                    <a:pt x="514778" y="38399"/>
                    <a:pt x="517443" y="37765"/>
                    <a:pt x="520112" y="38271"/>
                  </a:cubicBezTo>
                  <a:close/>
                  <a:moveTo>
                    <a:pt x="445600" y="0"/>
                  </a:moveTo>
                  <a:cubicBezTo>
                    <a:pt x="450554" y="1142"/>
                    <a:pt x="453093" y="12192"/>
                    <a:pt x="449918" y="15368"/>
                  </a:cubicBezTo>
                  <a:cubicBezTo>
                    <a:pt x="449154" y="18035"/>
                    <a:pt x="447631" y="20322"/>
                    <a:pt x="445472" y="21590"/>
                  </a:cubicBezTo>
                  <a:cubicBezTo>
                    <a:pt x="426421" y="36833"/>
                    <a:pt x="391113" y="54232"/>
                    <a:pt x="372698" y="44706"/>
                  </a:cubicBezTo>
                  <a:cubicBezTo>
                    <a:pt x="350600" y="29084"/>
                    <a:pt x="417533" y="8890"/>
                    <a:pt x="445600" y="0"/>
                  </a:cubicBezTo>
                  <a:close/>
                </a:path>
              </a:pathLst>
            </a:custGeom>
            <a:solidFill>
              <a:srgbClr val="FFFFFF"/>
            </a:solidFill>
            <a:ln w="12700">
              <a:miter lim="400000"/>
            </a:ln>
          </p:spPr>
          <p:txBody>
            <a:bodyPr wrap="square" lIns="28575" tIns="28575" rIns="28575" bIns="28575" anchor="ctr">
              <a:noAutofit/>
            </a:bodyP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162" name="Shape">
              <a:extLst>
                <a:ext uri="{FF2B5EF4-FFF2-40B4-BE49-F238E27FC236}">
                  <a16:creationId xmlns:a16="http://schemas.microsoft.com/office/drawing/2014/main" id="{6D013AB3-4112-43FC-B669-8A89F3EB636C}"/>
                </a:ext>
              </a:extLst>
            </p:cNvPr>
            <p:cNvSpPr/>
            <p:nvPr/>
          </p:nvSpPr>
          <p:spPr>
            <a:xfrm>
              <a:off x="8489784" y="4095491"/>
              <a:ext cx="1238504" cy="864647"/>
            </a:xfrm>
            <a:custGeom>
              <a:avLst/>
              <a:gdLst/>
              <a:ahLst/>
              <a:cxnLst>
                <a:cxn ang="0">
                  <a:pos x="wd2" y="hd2"/>
                </a:cxn>
                <a:cxn ang="5400000">
                  <a:pos x="wd2" y="hd2"/>
                </a:cxn>
                <a:cxn ang="10800000">
                  <a:pos x="wd2" y="hd2"/>
                </a:cxn>
                <a:cxn ang="16200000">
                  <a:pos x="wd2" y="hd2"/>
                </a:cxn>
              </a:cxnLst>
              <a:rect l="0" t="0" r="r" b="b"/>
              <a:pathLst>
                <a:path w="21600" h="21600" extrusionOk="0">
                  <a:moveTo>
                    <a:pt x="20717" y="21600"/>
                  </a:moveTo>
                  <a:cubicBezTo>
                    <a:pt x="21284" y="19718"/>
                    <a:pt x="21600" y="17647"/>
                    <a:pt x="21600" y="15470"/>
                  </a:cubicBezTo>
                  <a:cubicBezTo>
                    <a:pt x="21600" y="6925"/>
                    <a:pt x="16765" y="0"/>
                    <a:pt x="10800" y="0"/>
                  </a:cubicBezTo>
                  <a:cubicBezTo>
                    <a:pt x="4835" y="0"/>
                    <a:pt x="0" y="6925"/>
                    <a:pt x="0" y="15470"/>
                  </a:cubicBezTo>
                  <a:cubicBezTo>
                    <a:pt x="0" y="16079"/>
                    <a:pt x="28" y="16677"/>
                    <a:pt x="74" y="17268"/>
                  </a:cubicBezTo>
                  <a:lnTo>
                    <a:pt x="20717" y="21600"/>
                  </a:lnTo>
                  <a:close/>
                </a:path>
              </a:pathLst>
            </a:custGeom>
            <a:solidFill>
              <a:srgbClr val="FFC000"/>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164" name="Shape">
              <a:extLst>
                <a:ext uri="{FF2B5EF4-FFF2-40B4-BE49-F238E27FC236}">
                  <a16:creationId xmlns:a16="http://schemas.microsoft.com/office/drawing/2014/main" id="{AAAB31E9-037A-46AD-931E-9110659EEA1D}"/>
                </a:ext>
              </a:extLst>
            </p:cNvPr>
            <p:cNvSpPr/>
            <p:nvPr/>
          </p:nvSpPr>
          <p:spPr>
            <a:xfrm>
              <a:off x="8329205" y="4679416"/>
              <a:ext cx="2754663" cy="57545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4" y="12115"/>
                    <a:pt x="5153" y="21600"/>
                    <a:pt x="10800" y="21600"/>
                  </a:cubicBezTo>
                  <a:cubicBezTo>
                    <a:pt x="16447" y="21600"/>
                    <a:pt x="21085" y="12115"/>
                    <a:pt x="21600" y="0"/>
                  </a:cubicBezTo>
                  <a:cubicBezTo>
                    <a:pt x="21600" y="0"/>
                    <a:pt x="18007" y="1721"/>
                    <a:pt x="10800" y="1721"/>
                  </a:cubicBezTo>
                  <a:cubicBezTo>
                    <a:pt x="2477" y="1721"/>
                    <a:pt x="0" y="0"/>
                    <a:pt x="0" y="0"/>
                  </a:cubicBezTo>
                  <a:close/>
                </a:path>
              </a:pathLst>
            </a:custGeom>
            <a:solidFill>
              <a:schemeClr val="bg2">
                <a:lumMod val="90000"/>
              </a:schemeClr>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166" name="Shape">
              <a:extLst>
                <a:ext uri="{FF2B5EF4-FFF2-40B4-BE49-F238E27FC236}">
                  <a16:creationId xmlns:a16="http://schemas.microsoft.com/office/drawing/2014/main" id="{551B487C-1187-41CA-B3DA-92E2AFEBBE2B}"/>
                </a:ext>
              </a:extLst>
            </p:cNvPr>
            <p:cNvSpPr/>
            <p:nvPr/>
          </p:nvSpPr>
          <p:spPr>
            <a:xfrm>
              <a:off x="8533577" y="4723211"/>
              <a:ext cx="2347086" cy="52947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9"/>
                    <a:pt x="5153" y="21600"/>
                    <a:pt x="10800" y="21600"/>
                  </a:cubicBezTo>
                  <a:cubicBezTo>
                    <a:pt x="16447" y="21600"/>
                    <a:pt x="21085" y="12113"/>
                    <a:pt x="21600" y="0"/>
                  </a:cubicBezTo>
                  <a:cubicBezTo>
                    <a:pt x="21600" y="0"/>
                    <a:pt x="18006" y="1721"/>
                    <a:pt x="10800" y="1721"/>
                  </a:cubicBezTo>
                  <a:cubicBezTo>
                    <a:pt x="2479" y="1721"/>
                    <a:pt x="0" y="0"/>
                    <a:pt x="0" y="0"/>
                  </a:cubicBezTo>
                  <a:close/>
                </a:path>
              </a:pathLst>
            </a:custGeom>
            <a:solidFill>
              <a:schemeClr val="bg2"/>
            </a:solidFill>
            <a:ln w="12700">
              <a:miter lim="400000"/>
            </a:ln>
          </p:spPr>
          <p:txBody>
            <a:bodyPr lIns="28575" tIns="28575" rIns="28575" bIns="28575" anchor="ctr"/>
            <a:lstStyle/>
            <a:p>
              <a:pPr algn="ctr"/>
              <a:endParaRPr sz="2250" b="1" dirty="0">
                <a:solidFill>
                  <a:schemeClr val="tx2"/>
                </a:solidFill>
                <a:latin typeface="Merriweather" panose="020B0604020202020204" charset="0"/>
              </a:endParaRPr>
            </a:p>
          </p:txBody>
        </p:sp>
      </p:grpSp>
      <p:sp>
        <p:nvSpPr>
          <p:cNvPr id="273" name="TextBox 272">
            <a:extLst>
              <a:ext uri="{FF2B5EF4-FFF2-40B4-BE49-F238E27FC236}">
                <a16:creationId xmlns:a16="http://schemas.microsoft.com/office/drawing/2014/main" id="{780A27F8-023A-4CCC-9BF3-4D6398BBDA0C}"/>
              </a:ext>
            </a:extLst>
          </p:cNvPr>
          <p:cNvSpPr txBox="1"/>
          <p:nvPr/>
        </p:nvSpPr>
        <p:spPr>
          <a:xfrm>
            <a:off x="6890451" y="4056414"/>
            <a:ext cx="2194560" cy="646331"/>
          </a:xfrm>
          <a:prstGeom prst="rect">
            <a:avLst/>
          </a:prstGeom>
          <a:noFill/>
        </p:spPr>
        <p:txBody>
          <a:bodyPr wrap="square" lIns="0" rIns="0" rtlCol="0" anchor="t">
            <a:spAutoFit/>
          </a:bodyPr>
          <a:lstStyle/>
          <a:p>
            <a:pPr marL="171450" indent="-171450" rtl="0">
              <a:spcBef>
                <a:spcPts val="0"/>
              </a:spcBef>
              <a:spcAft>
                <a:spcPts val="0"/>
              </a:spcAft>
              <a:buFont typeface="Arial" panose="020B0604020202020204" pitchFamily="34" charset="0"/>
              <a:buChar char="•"/>
            </a:pPr>
            <a:r>
              <a:rPr lang="en-US" sz="900" b="0" i="0" u="none" strike="noStrike" dirty="0">
                <a:solidFill>
                  <a:schemeClr val="tx1">
                    <a:lumMod val="85000"/>
                    <a:lumOff val="15000"/>
                  </a:schemeClr>
                </a:solidFill>
                <a:effectLst/>
                <a:latin typeface="Merriweather" panose="020B0604020202020204" charset="0"/>
              </a:rPr>
              <a:t>While </a:t>
            </a:r>
            <a:r>
              <a:rPr lang="en-US" sz="900" dirty="0">
                <a:solidFill>
                  <a:schemeClr val="tx1">
                    <a:lumMod val="85000"/>
                    <a:lumOff val="15000"/>
                  </a:schemeClr>
                </a:solidFill>
                <a:latin typeface="Merriweather" panose="020B0604020202020204" charset="0"/>
              </a:rPr>
              <a:t>adding newer features will be our focus, </a:t>
            </a:r>
            <a:r>
              <a:rPr lang="en-US" sz="900" b="0" i="0" u="none" strike="noStrike" dirty="0">
                <a:solidFill>
                  <a:schemeClr val="tx1">
                    <a:lumMod val="85000"/>
                    <a:lumOff val="15000"/>
                  </a:schemeClr>
                </a:solidFill>
                <a:effectLst/>
                <a:latin typeface="Merriweather" panose="020B0604020202020204" charset="0"/>
              </a:rPr>
              <a:t>our main objective will still be to provide low cost solutions to farmers.</a:t>
            </a:r>
            <a:endParaRPr lang="en-US" sz="400" noProof="1">
              <a:solidFill>
                <a:schemeClr val="tx1">
                  <a:lumMod val="85000"/>
                  <a:lumOff val="15000"/>
                </a:schemeClr>
              </a:solidFill>
              <a:latin typeface="Merriweather" panose="020B0604020202020204" charset="0"/>
            </a:endParaRPr>
          </a:p>
        </p:txBody>
      </p:sp>
      <p:grpSp>
        <p:nvGrpSpPr>
          <p:cNvPr id="260" name="Group 259">
            <a:extLst>
              <a:ext uri="{FF2B5EF4-FFF2-40B4-BE49-F238E27FC236}">
                <a16:creationId xmlns:a16="http://schemas.microsoft.com/office/drawing/2014/main" id="{811E7759-5FEB-48CA-8738-8EB94E8EDBB3}"/>
              </a:ext>
            </a:extLst>
          </p:cNvPr>
          <p:cNvGrpSpPr/>
          <p:nvPr/>
        </p:nvGrpSpPr>
        <p:grpSpPr>
          <a:xfrm>
            <a:off x="2441887" y="3183901"/>
            <a:ext cx="1302056" cy="790204"/>
            <a:chOff x="1108132" y="3628353"/>
            <a:chExt cx="2754664" cy="1671776"/>
          </a:xfrm>
        </p:grpSpPr>
        <p:sp>
          <p:nvSpPr>
            <p:cNvPr id="6" name="Oval">
              <a:extLst>
                <a:ext uri="{FF2B5EF4-FFF2-40B4-BE49-F238E27FC236}">
                  <a16:creationId xmlns:a16="http://schemas.microsoft.com/office/drawing/2014/main" id="{A3B3B2E8-5B5F-419D-AC18-CFCCD90E5EA8}"/>
                </a:ext>
              </a:extLst>
            </p:cNvPr>
            <p:cNvSpPr/>
            <p:nvPr/>
          </p:nvSpPr>
          <p:spPr>
            <a:xfrm>
              <a:off x="1370898" y="5131959"/>
              <a:ext cx="2245191" cy="168170"/>
            </a:xfrm>
            <a:prstGeom prst="ellipse">
              <a:avLst/>
            </a:prstGeom>
            <a:solidFill>
              <a:schemeClr val="bg1">
                <a:lumMod val="85000"/>
                <a:alpha val="48000"/>
              </a:schemeClr>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42" name="Circle">
              <a:extLst>
                <a:ext uri="{FF2B5EF4-FFF2-40B4-BE49-F238E27FC236}">
                  <a16:creationId xmlns:a16="http://schemas.microsoft.com/office/drawing/2014/main" id="{E831A92D-4A85-420C-9949-61F59EAE4949}"/>
                </a:ext>
              </a:extLst>
            </p:cNvPr>
            <p:cNvSpPr/>
            <p:nvPr/>
          </p:nvSpPr>
          <p:spPr>
            <a:xfrm>
              <a:off x="1881832" y="3628353"/>
              <a:ext cx="1238504" cy="1238504"/>
            </a:xfrm>
            <a:prstGeom prst="ellipse">
              <a:avLst/>
            </a:prstGeom>
            <a:solidFill>
              <a:srgbClr val="CD2326"/>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44" name="Shape">
              <a:extLst>
                <a:ext uri="{FF2B5EF4-FFF2-40B4-BE49-F238E27FC236}">
                  <a16:creationId xmlns:a16="http://schemas.microsoft.com/office/drawing/2014/main" id="{C60A15DC-11B8-4045-B4B2-403B59359B17}"/>
                </a:ext>
              </a:extLst>
            </p:cNvPr>
            <p:cNvSpPr/>
            <p:nvPr/>
          </p:nvSpPr>
          <p:spPr>
            <a:xfrm>
              <a:off x="2494953" y="4095493"/>
              <a:ext cx="1238504" cy="857056"/>
            </a:xfrm>
            <a:custGeom>
              <a:avLst/>
              <a:gdLst/>
              <a:ahLst/>
              <a:cxnLst>
                <a:cxn ang="0">
                  <a:pos x="wd2" y="hd2"/>
                </a:cxn>
                <a:cxn ang="5400000">
                  <a:pos x="wd2" y="hd2"/>
                </a:cxn>
                <a:cxn ang="10800000">
                  <a:pos x="wd2" y="hd2"/>
                </a:cxn>
                <a:cxn ang="16200000">
                  <a:pos x="wd2" y="hd2"/>
                </a:cxn>
              </a:cxnLst>
              <a:rect l="0" t="0" r="r" b="b"/>
              <a:pathLst>
                <a:path w="21600" h="21600" extrusionOk="0">
                  <a:moveTo>
                    <a:pt x="21536" y="17292"/>
                  </a:moveTo>
                  <a:cubicBezTo>
                    <a:pt x="21577" y="16740"/>
                    <a:pt x="21600" y="16177"/>
                    <a:pt x="21600" y="15607"/>
                  </a:cubicBezTo>
                  <a:cubicBezTo>
                    <a:pt x="21600" y="6987"/>
                    <a:pt x="16765" y="0"/>
                    <a:pt x="10800" y="0"/>
                  </a:cubicBezTo>
                  <a:cubicBezTo>
                    <a:pt x="4835" y="0"/>
                    <a:pt x="0" y="6987"/>
                    <a:pt x="0" y="15607"/>
                  </a:cubicBezTo>
                  <a:cubicBezTo>
                    <a:pt x="0" y="17730"/>
                    <a:pt x="295" y="19753"/>
                    <a:pt x="827" y="21600"/>
                  </a:cubicBezTo>
                  <a:lnTo>
                    <a:pt x="21536" y="17292"/>
                  </a:lnTo>
                  <a:close/>
                </a:path>
              </a:pathLst>
            </a:custGeom>
            <a:solidFill>
              <a:srgbClr val="00B0F0"/>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245" name="Freeform: Shape 244">
              <a:extLst>
                <a:ext uri="{FF2B5EF4-FFF2-40B4-BE49-F238E27FC236}">
                  <a16:creationId xmlns:a16="http://schemas.microsoft.com/office/drawing/2014/main" id="{4B41567D-9363-41EE-B2EE-429B52092AB6}"/>
                </a:ext>
              </a:extLst>
            </p:cNvPr>
            <p:cNvSpPr/>
            <p:nvPr/>
          </p:nvSpPr>
          <p:spPr>
            <a:xfrm>
              <a:off x="2042412" y="3701341"/>
              <a:ext cx="976707" cy="415766"/>
            </a:xfrm>
            <a:custGeom>
              <a:avLst/>
              <a:gdLst>
                <a:gd name="connsiteX0" fmla="*/ 115089 w 849711"/>
                <a:gd name="connsiteY0" fmla="*/ 305019 h 361706"/>
                <a:gd name="connsiteX1" fmla="*/ 120931 w 849711"/>
                <a:gd name="connsiteY1" fmla="*/ 306162 h 361706"/>
                <a:gd name="connsiteX2" fmla="*/ 154970 w 849711"/>
                <a:gd name="connsiteY2" fmla="*/ 352770 h 361706"/>
                <a:gd name="connsiteX3" fmla="*/ 102645 w 849711"/>
                <a:gd name="connsiteY3" fmla="*/ 322163 h 361706"/>
                <a:gd name="connsiteX4" fmla="*/ 115089 w 849711"/>
                <a:gd name="connsiteY4" fmla="*/ 305019 h 361706"/>
                <a:gd name="connsiteX5" fmla="*/ 326461 w 849711"/>
                <a:gd name="connsiteY5" fmla="*/ 292530 h 361706"/>
                <a:gd name="connsiteX6" fmla="*/ 340939 w 849711"/>
                <a:gd name="connsiteY6" fmla="*/ 307898 h 361706"/>
                <a:gd name="connsiteX7" fmla="*/ 338653 w 849711"/>
                <a:gd name="connsiteY7" fmla="*/ 313361 h 361706"/>
                <a:gd name="connsiteX8" fmla="*/ 286454 w 849711"/>
                <a:gd name="connsiteY8" fmla="*/ 338124 h 361706"/>
                <a:gd name="connsiteX9" fmla="*/ 326461 w 849711"/>
                <a:gd name="connsiteY9" fmla="*/ 292530 h 361706"/>
                <a:gd name="connsiteX10" fmla="*/ 590498 w 849711"/>
                <a:gd name="connsiteY10" fmla="*/ 266700 h 361706"/>
                <a:gd name="connsiteX11" fmla="*/ 668477 w 849711"/>
                <a:gd name="connsiteY11" fmla="*/ 297942 h 361706"/>
                <a:gd name="connsiteX12" fmla="*/ 672286 w 849711"/>
                <a:gd name="connsiteY12" fmla="*/ 302896 h 361706"/>
                <a:gd name="connsiteX13" fmla="*/ 671524 w 849711"/>
                <a:gd name="connsiteY13" fmla="*/ 310515 h 361706"/>
                <a:gd name="connsiteX14" fmla="*/ 659843 w 849711"/>
                <a:gd name="connsiteY14" fmla="*/ 316613 h 361706"/>
                <a:gd name="connsiteX15" fmla="*/ 653365 w 849711"/>
                <a:gd name="connsiteY15" fmla="*/ 314962 h 361706"/>
                <a:gd name="connsiteX16" fmla="*/ 593674 w 849711"/>
                <a:gd name="connsiteY16" fmla="*/ 288925 h 361706"/>
                <a:gd name="connsiteX17" fmla="*/ 588591 w 849711"/>
                <a:gd name="connsiteY17" fmla="*/ 285115 h 361706"/>
                <a:gd name="connsiteX18" fmla="*/ 585290 w 849711"/>
                <a:gd name="connsiteY18" fmla="*/ 272415 h 361706"/>
                <a:gd name="connsiteX19" fmla="*/ 590498 w 849711"/>
                <a:gd name="connsiteY19" fmla="*/ 266700 h 361706"/>
                <a:gd name="connsiteX20" fmla="*/ 799449 w 849711"/>
                <a:gd name="connsiteY20" fmla="*/ 254598 h 361706"/>
                <a:gd name="connsiteX21" fmla="*/ 848347 w 849711"/>
                <a:gd name="connsiteY21" fmla="*/ 312730 h 361706"/>
                <a:gd name="connsiteX22" fmla="*/ 835267 w 849711"/>
                <a:gd name="connsiteY22" fmla="*/ 329748 h 361706"/>
                <a:gd name="connsiteX23" fmla="*/ 828664 w 849711"/>
                <a:gd name="connsiteY23" fmla="*/ 326827 h 361706"/>
                <a:gd name="connsiteX24" fmla="*/ 787896 w 849711"/>
                <a:gd name="connsiteY24" fmla="*/ 262311 h 361706"/>
                <a:gd name="connsiteX25" fmla="*/ 799449 w 849711"/>
                <a:gd name="connsiteY25" fmla="*/ 254598 h 361706"/>
                <a:gd name="connsiteX26" fmla="*/ 516961 w 849711"/>
                <a:gd name="connsiteY26" fmla="*/ 216295 h 361706"/>
                <a:gd name="connsiteX27" fmla="*/ 531439 w 849711"/>
                <a:gd name="connsiteY27" fmla="*/ 231660 h 361706"/>
                <a:gd name="connsiteX28" fmla="*/ 529153 w 849711"/>
                <a:gd name="connsiteY28" fmla="*/ 237121 h 361706"/>
                <a:gd name="connsiteX29" fmla="*/ 476954 w 849711"/>
                <a:gd name="connsiteY29" fmla="*/ 261887 h 361706"/>
                <a:gd name="connsiteX30" fmla="*/ 516961 w 849711"/>
                <a:gd name="connsiteY30" fmla="*/ 216295 h 361706"/>
                <a:gd name="connsiteX31" fmla="*/ 10277 w 849711"/>
                <a:gd name="connsiteY31" fmla="*/ 190501 h 361706"/>
                <a:gd name="connsiteX32" fmla="*/ 17643 w 849711"/>
                <a:gd name="connsiteY32" fmla="*/ 193297 h 361706"/>
                <a:gd name="connsiteX33" fmla="*/ 21071 w 849711"/>
                <a:gd name="connsiteY33" fmla="*/ 200152 h 361706"/>
                <a:gd name="connsiteX34" fmla="*/ 25136 w 849711"/>
                <a:gd name="connsiteY34" fmla="*/ 299216 h 361706"/>
                <a:gd name="connsiteX35" fmla="*/ 22342 w 849711"/>
                <a:gd name="connsiteY35" fmla="*/ 306325 h 361706"/>
                <a:gd name="connsiteX36" fmla="*/ 15230 w 849711"/>
                <a:gd name="connsiteY36" fmla="*/ 309628 h 361706"/>
                <a:gd name="connsiteX37" fmla="*/ 7864 w 849711"/>
                <a:gd name="connsiteY37" fmla="*/ 306832 h 361706"/>
                <a:gd name="connsiteX38" fmla="*/ 4434 w 849711"/>
                <a:gd name="connsiteY38" fmla="*/ 299977 h 361706"/>
                <a:gd name="connsiteX39" fmla="*/ 371 w 849711"/>
                <a:gd name="connsiteY39" fmla="*/ 200913 h 361706"/>
                <a:gd name="connsiteX40" fmla="*/ 3165 w 849711"/>
                <a:gd name="connsiteY40" fmla="*/ 193804 h 361706"/>
                <a:gd name="connsiteX41" fmla="*/ 10277 w 849711"/>
                <a:gd name="connsiteY41" fmla="*/ 190501 h 361706"/>
                <a:gd name="connsiteX42" fmla="*/ 218481 w 849711"/>
                <a:gd name="connsiteY42" fmla="*/ 167561 h 361706"/>
                <a:gd name="connsiteX43" fmla="*/ 233087 w 849711"/>
                <a:gd name="connsiteY43" fmla="*/ 168702 h 361706"/>
                <a:gd name="connsiteX44" fmla="*/ 231817 w 849711"/>
                <a:gd name="connsiteY44" fmla="*/ 183309 h 361706"/>
                <a:gd name="connsiteX45" fmla="*/ 225088 w 849711"/>
                <a:gd name="connsiteY45" fmla="*/ 189025 h 361706"/>
                <a:gd name="connsiteX46" fmla="*/ 149012 w 849711"/>
                <a:gd name="connsiteY46" fmla="*/ 249731 h 361706"/>
                <a:gd name="connsiteX47" fmla="*/ 142153 w 849711"/>
                <a:gd name="connsiteY47" fmla="*/ 246046 h 361706"/>
                <a:gd name="connsiteX48" fmla="*/ 139738 w 849711"/>
                <a:gd name="connsiteY48" fmla="*/ 238554 h 361706"/>
                <a:gd name="connsiteX49" fmla="*/ 142914 w 849711"/>
                <a:gd name="connsiteY49" fmla="*/ 231570 h 361706"/>
                <a:gd name="connsiteX50" fmla="*/ 202861 w 849711"/>
                <a:gd name="connsiteY50" fmla="*/ 179116 h 361706"/>
                <a:gd name="connsiteX51" fmla="*/ 210608 w 849711"/>
                <a:gd name="connsiteY51" fmla="*/ 174163 h 361706"/>
                <a:gd name="connsiteX52" fmla="*/ 218481 w 849711"/>
                <a:gd name="connsiteY52" fmla="*/ 167561 h 361706"/>
                <a:gd name="connsiteX53" fmla="*/ 428014 w 849711"/>
                <a:gd name="connsiteY53" fmla="*/ 127015 h 361706"/>
                <a:gd name="connsiteX54" fmla="*/ 431314 w 849711"/>
                <a:gd name="connsiteY54" fmla="*/ 129300 h 361706"/>
                <a:gd name="connsiteX55" fmla="*/ 434362 w 849711"/>
                <a:gd name="connsiteY55" fmla="*/ 136032 h 361706"/>
                <a:gd name="connsiteX56" fmla="*/ 435507 w 849711"/>
                <a:gd name="connsiteY56" fmla="*/ 143270 h 361706"/>
                <a:gd name="connsiteX57" fmla="*/ 434109 w 849711"/>
                <a:gd name="connsiteY57" fmla="*/ 146953 h 361706"/>
                <a:gd name="connsiteX58" fmla="*/ 401215 w 849711"/>
                <a:gd name="connsiteY58" fmla="*/ 157114 h 361706"/>
                <a:gd name="connsiteX59" fmla="*/ 398041 w 849711"/>
                <a:gd name="connsiteY59" fmla="*/ 154827 h 361706"/>
                <a:gd name="connsiteX60" fmla="*/ 394867 w 849711"/>
                <a:gd name="connsiteY60" fmla="*/ 148097 h 361706"/>
                <a:gd name="connsiteX61" fmla="*/ 393722 w 849711"/>
                <a:gd name="connsiteY61" fmla="*/ 140858 h 361706"/>
                <a:gd name="connsiteX62" fmla="*/ 395120 w 849711"/>
                <a:gd name="connsiteY62" fmla="*/ 137175 h 361706"/>
                <a:gd name="connsiteX63" fmla="*/ 428014 w 849711"/>
                <a:gd name="connsiteY63" fmla="*/ 127015 h 361706"/>
                <a:gd name="connsiteX64" fmla="*/ 684145 w 849711"/>
                <a:gd name="connsiteY64" fmla="*/ 101722 h 361706"/>
                <a:gd name="connsiteX65" fmla="*/ 691512 w 849711"/>
                <a:gd name="connsiteY65" fmla="*/ 102232 h 361706"/>
                <a:gd name="connsiteX66" fmla="*/ 698370 w 849711"/>
                <a:gd name="connsiteY66" fmla="*/ 104772 h 361706"/>
                <a:gd name="connsiteX67" fmla="*/ 700910 w 849711"/>
                <a:gd name="connsiteY67" fmla="*/ 107947 h 361706"/>
                <a:gd name="connsiteX68" fmla="*/ 693544 w 849711"/>
                <a:gd name="connsiteY68" fmla="*/ 141603 h 361706"/>
                <a:gd name="connsiteX69" fmla="*/ 689988 w 849711"/>
                <a:gd name="connsiteY69" fmla="*/ 143255 h 361706"/>
                <a:gd name="connsiteX70" fmla="*/ 682621 w 849711"/>
                <a:gd name="connsiteY70" fmla="*/ 142745 h 361706"/>
                <a:gd name="connsiteX71" fmla="*/ 675762 w 849711"/>
                <a:gd name="connsiteY71" fmla="*/ 140205 h 361706"/>
                <a:gd name="connsiteX72" fmla="*/ 673222 w 849711"/>
                <a:gd name="connsiteY72" fmla="*/ 137158 h 361706"/>
                <a:gd name="connsiteX73" fmla="*/ 680589 w 849711"/>
                <a:gd name="connsiteY73" fmla="*/ 103501 h 361706"/>
                <a:gd name="connsiteX74" fmla="*/ 684145 w 849711"/>
                <a:gd name="connsiteY74" fmla="*/ 101722 h 361706"/>
                <a:gd name="connsiteX75" fmla="*/ 193652 w 849711"/>
                <a:gd name="connsiteY75" fmla="*/ 52108 h 361706"/>
                <a:gd name="connsiteX76" fmla="*/ 206120 w 849711"/>
                <a:gd name="connsiteY76" fmla="*/ 52271 h 361706"/>
                <a:gd name="connsiteX77" fmla="*/ 167384 w 849711"/>
                <a:gd name="connsiteY77" fmla="*/ 99010 h 361706"/>
                <a:gd name="connsiteX78" fmla="*/ 152398 w 849711"/>
                <a:gd name="connsiteY78" fmla="*/ 83894 h 361706"/>
                <a:gd name="connsiteX79" fmla="*/ 154559 w 849711"/>
                <a:gd name="connsiteY79" fmla="*/ 78434 h 361706"/>
                <a:gd name="connsiteX80" fmla="*/ 193652 w 849711"/>
                <a:gd name="connsiteY80" fmla="*/ 52108 h 361706"/>
                <a:gd name="connsiteX81" fmla="*/ 284950 w 849711"/>
                <a:gd name="connsiteY81" fmla="*/ 51145 h 361706"/>
                <a:gd name="connsiteX82" fmla="*/ 340543 w 849711"/>
                <a:gd name="connsiteY82" fmla="*/ 117249 h 361706"/>
                <a:gd name="connsiteX83" fmla="*/ 326572 w 849711"/>
                <a:gd name="connsiteY83" fmla="*/ 124997 h 361706"/>
                <a:gd name="connsiteX84" fmla="*/ 319462 w 849711"/>
                <a:gd name="connsiteY84" fmla="*/ 122075 h 361706"/>
                <a:gd name="connsiteX85" fmla="*/ 280092 w 849711"/>
                <a:gd name="connsiteY85" fmla="*/ 56799 h 361706"/>
                <a:gd name="connsiteX86" fmla="*/ 284950 w 849711"/>
                <a:gd name="connsiteY86" fmla="*/ 51145 h 361706"/>
                <a:gd name="connsiteX87" fmla="*/ 532812 w 849711"/>
                <a:gd name="connsiteY87" fmla="*/ 38271 h 361706"/>
                <a:gd name="connsiteX88" fmla="*/ 539414 w 849711"/>
                <a:gd name="connsiteY88" fmla="*/ 42337 h 361706"/>
                <a:gd name="connsiteX89" fmla="*/ 596439 w 849711"/>
                <a:gd name="connsiteY89" fmla="*/ 123365 h 361706"/>
                <a:gd name="connsiteX90" fmla="*/ 597961 w 849711"/>
                <a:gd name="connsiteY90" fmla="*/ 130986 h 361706"/>
                <a:gd name="connsiteX91" fmla="*/ 593771 w 849711"/>
                <a:gd name="connsiteY91" fmla="*/ 137717 h 361706"/>
                <a:gd name="connsiteX92" fmla="*/ 586025 w 849711"/>
                <a:gd name="connsiteY92" fmla="*/ 139496 h 361706"/>
                <a:gd name="connsiteX93" fmla="*/ 579422 w 849711"/>
                <a:gd name="connsiteY93" fmla="*/ 135430 h 361706"/>
                <a:gd name="connsiteX94" fmla="*/ 522397 w 849711"/>
                <a:gd name="connsiteY94" fmla="*/ 54402 h 361706"/>
                <a:gd name="connsiteX95" fmla="*/ 520871 w 849711"/>
                <a:gd name="connsiteY95" fmla="*/ 46782 h 361706"/>
                <a:gd name="connsiteX96" fmla="*/ 525062 w 849711"/>
                <a:gd name="connsiteY96" fmla="*/ 40051 h 361706"/>
                <a:gd name="connsiteX97" fmla="*/ 532812 w 849711"/>
                <a:gd name="connsiteY97" fmla="*/ 38271 h 361706"/>
                <a:gd name="connsiteX98" fmla="*/ 445600 w 849711"/>
                <a:gd name="connsiteY98" fmla="*/ 0 h 361706"/>
                <a:gd name="connsiteX99" fmla="*/ 449918 w 849711"/>
                <a:gd name="connsiteY99" fmla="*/ 15368 h 361706"/>
                <a:gd name="connsiteX100" fmla="*/ 445472 w 849711"/>
                <a:gd name="connsiteY100" fmla="*/ 21590 h 361706"/>
                <a:gd name="connsiteX101" fmla="*/ 372697 w 849711"/>
                <a:gd name="connsiteY101" fmla="*/ 44706 h 361706"/>
                <a:gd name="connsiteX102" fmla="*/ 445600 w 849711"/>
                <a:gd name="connsiteY102" fmla="*/ 0 h 36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849711" h="361706">
                  <a:moveTo>
                    <a:pt x="115089" y="305019"/>
                  </a:moveTo>
                  <a:cubicBezTo>
                    <a:pt x="117503" y="304509"/>
                    <a:pt x="119537" y="304889"/>
                    <a:pt x="120931" y="306162"/>
                  </a:cubicBezTo>
                  <a:cubicBezTo>
                    <a:pt x="129568" y="324702"/>
                    <a:pt x="160430" y="334737"/>
                    <a:pt x="154970" y="352770"/>
                  </a:cubicBezTo>
                  <a:cubicBezTo>
                    <a:pt x="144681" y="380456"/>
                    <a:pt x="115471" y="336259"/>
                    <a:pt x="102645" y="322163"/>
                  </a:cubicBezTo>
                  <a:cubicBezTo>
                    <a:pt x="98453" y="314544"/>
                    <a:pt x="107724" y="308321"/>
                    <a:pt x="115089" y="305019"/>
                  </a:cubicBezTo>
                  <a:close/>
                  <a:moveTo>
                    <a:pt x="326461" y="292530"/>
                  </a:moveTo>
                  <a:cubicBezTo>
                    <a:pt x="334590" y="289865"/>
                    <a:pt x="339033" y="300151"/>
                    <a:pt x="340939" y="307898"/>
                  </a:cubicBezTo>
                  <a:cubicBezTo>
                    <a:pt x="340939" y="310310"/>
                    <a:pt x="340176" y="312217"/>
                    <a:pt x="338653" y="313361"/>
                  </a:cubicBezTo>
                  <a:cubicBezTo>
                    <a:pt x="318967" y="318313"/>
                    <a:pt x="303217" y="346761"/>
                    <a:pt x="286454" y="338124"/>
                  </a:cubicBezTo>
                  <a:cubicBezTo>
                    <a:pt x="261308" y="322885"/>
                    <a:pt x="310203" y="302437"/>
                    <a:pt x="326461" y="292530"/>
                  </a:cubicBezTo>
                  <a:close/>
                  <a:moveTo>
                    <a:pt x="590498" y="266700"/>
                  </a:moveTo>
                  <a:cubicBezTo>
                    <a:pt x="618947" y="270637"/>
                    <a:pt x="641805" y="292608"/>
                    <a:pt x="668477" y="297942"/>
                  </a:cubicBezTo>
                  <a:cubicBezTo>
                    <a:pt x="670254" y="298705"/>
                    <a:pt x="671524" y="300610"/>
                    <a:pt x="672286" y="302896"/>
                  </a:cubicBezTo>
                  <a:cubicBezTo>
                    <a:pt x="672923" y="305181"/>
                    <a:pt x="672669" y="307976"/>
                    <a:pt x="671524" y="310515"/>
                  </a:cubicBezTo>
                  <a:cubicBezTo>
                    <a:pt x="669239" y="315596"/>
                    <a:pt x="663906" y="318391"/>
                    <a:pt x="659843" y="316613"/>
                  </a:cubicBezTo>
                  <a:cubicBezTo>
                    <a:pt x="659843" y="316613"/>
                    <a:pt x="657175" y="315596"/>
                    <a:pt x="653365" y="314962"/>
                  </a:cubicBezTo>
                  <a:cubicBezTo>
                    <a:pt x="627456" y="318011"/>
                    <a:pt x="607898" y="305437"/>
                    <a:pt x="593674" y="288925"/>
                  </a:cubicBezTo>
                  <a:cubicBezTo>
                    <a:pt x="590752" y="286513"/>
                    <a:pt x="588591" y="285115"/>
                    <a:pt x="588591" y="285115"/>
                  </a:cubicBezTo>
                  <a:cubicBezTo>
                    <a:pt x="584403" y="283337"/>
                    <a:pt x="583004" y="277622"/>
                    <a:pt x="585290" y="272415"/>
                  </a:cubicBezTo>
                  <a:cubicBezTo>
                    <a:pt x="586559" y="269749"/>
                    <a:pt x="588337" y="267844"/>
                    <a:pt x="590498" y="266700"/>
                  </a:cubicBezTo>
                  <a:close/>
                  <a:moveTo>
                    <a:pt x="799449" y="254598"/>
                  </a:moveTo>
                  <a:cubicBezTo>
                    <a:pt x="814319" y="259795"/>
                    <a:pt x="837012" y="297585"/>
                    <a:pt x="848347" y="312730"/>
                  </a:cubicBezTo>
                  <a:cubicBezTo>
                    <a:pt x="853427" y="322763"/>
                    <a:pt x="843267" y="327845"/>
                    <a:pt x="835267" y="329748"/>
                  </a:cubicBezTo>
                  <a:cubicBezTo>
                    <a:pt x="832600" y="329622"/>
                    <a:pt x="830187" y="328604"/>
                    <a:pt x="828664" y="326827"/>
                  </a:cubicBezTo>
                  <a:cubicBezTo>
                    <a:pt x="818121" y="302570"/>
                    <a:pt x="782816" y="282504"/>
                    <a:pt x="787896" y="262311"/>
                  </a:cubicBezTo>
                  <a:cubicBezTo>
                    <a:pt x="790404" y="254755"/>
                    <a:pt x="794492" y="252866"/>
                    <a:pt x="799449" y="254598"/>
                  </a:cubicBezTo>
                  <a:close/>
                  <a:moveTo>
                    <a:pt x="516961" y="216295"/>
                  </a:moveTo>
                  <a:cubicBezTo>
                    <a:pt x="525216" y="213754"/>
                    <a:pt x="529533" y="224041"/>
                    <a:pt x="531439" y="231660"/>
                  </a:cubicBezTo>
                  <a:cubicBezTo>
                    <a:pt x="531439" y="234075"/>
                    <a:pt x="530676" y="235978"/>
                    <a:pt x="529153" y="237121"/>
                  </a:cubicBezTo>
                  <a:cubicBezTo>
                    <a:pt x="509467" y="242076"/>
                    <a:pt x="493717" y="270524"/>
                    <a:pt x="476954" y="261887"/>
                  </a:cubicBezTo>
                  <a:cubicBezTo>
                    <a:pt x="451808" y="246649"/>
                    <a:pt x="500703" y="226201"/>
                    <a:pt x="516961" y="216295"/>
                  </a:cubicBezTo>
                  <a:close/>
                  <a:moveTo>
                    <a:pt x="10277" y="190501"/>
                  </a:moveTo>
                  <a:cubicBezTo>
                    <a:pt x="13071" y="190501"/>
                    <a:pt x="15738" y="191516"/>
                    <a:pt x="17643" y="193297"/>
                  </a:cubicBezTo>
                  <a:cubicBezTo>
                    <a:pt x="19675" y="195073"/>
                    <a:pt x="20945" y="197615"/>
                    <a:pt x="21071" y="200152"/>
                  </a:cubicBezTo>
                  <a:cubicBezTo>
                    <a:pt x="29708" y="235841"/>
                    <a:pt x="24756" y="266069"/>
                    <a:pt x="25136" y="299216"/>
                  </a:cubicBezTo>
                  <a:cubicBezTo>
                    <a:pt x="25263" y="301753"/>
                    <a:pt x="24120" y="304422"/>
                    <a:pt x="22342" y="306325"/>
                  </a:cubicBezTo>
                  <a:cubicBezTo>
                    <a:pt x="20564" y="308233"/>
                    <a:pt x="18024" y="309501"/>
                    <a:pt x="15230" y="309628"/>
                  </a:cubicBezTo>
                  <a:cubicBezTo>
                    <a:pt x="12436" y="309628"/>
                    <a:pt x="9769" y="308613"/>
                    <a:pt x="7864" y="306832"/>
                  </a:cubicBezTo>
                  <a:cubicBezTo>
                    <a:pt x="5832" y="305056"/>
                    <a:pt x="4561" y="302640"/>
                    <a:pt x="4434" y="299977"/>
                  </a:cubicBezTo>
                  <a:cubicBezTo>
                    <a:pt x="-391" y="265937"/>
                    <a:pt x="-391" y="235714"/>
                    <a:pt x="371" y="200913"/>
                  </a:cubicBezTo>
                  <a:cubicBezTo>
                    <a:pt x="244" y="198376"/>
                    <a:pt x="1387" y="195707"/>
                    <a:pt x="3165" y="193804"/>
                  </a:cubicBezTo>
                  <a:cubicBezTo>
                    <a:pt x="4943" y="191896"/>
                    <a:pt x="7483" y="190501"/>
                    <a:pt x="10277" y="190501"/>
                  </a:cubicBezTo>
                  <a:close/>
                  <a:moveTo>
                    <a:pt x="218481" y="167561"/>
                  </a:moveTo>
                  <a:cubicBezTo>
                    <a:pt x="222800" y="163877"/>
                    <a:pt x="229407" y="164385"/>
                    <a:pt x="233087" y="168702"/>
                  </a:cubicBezTo>
                  <a:cubicBezTo>
                    <a:pt x="236771" y="173023"/>
                    <a:pt x="236262" y="179625"/>
                    <a:pt x="231817" y="183309"/>
                  </a:cubicBezTo>
                  <a:cubicBezTo>
                    <a:pt x="231817" y="183309"/>
                    <a:pt x="229024" y="185722"/>
                    <a:pt x="225088" y="189025"/>
                  </a:cubicBezTo>
                  <a:cubicBezTo>
                    <a:pt x="198798" y="205659"/>
                    <a:pt x="176445" y="233474"/>
                    <a:pt x="149012" y="249731"/>
                  </a:cubicBezTo>
                  <a:cubicBezTo>
                    <a:pt x="146598" y="249476"/>
                    <a:pt x="143932" y="248205"/>
                    <a:pt x="142153" y="246046"/>
                  </a:cubicBezTo>
                  <a:cubicBezTo>
                    <a:pt x="140373" y="243888"/>
                    <a:pt x="139486" y="241221"/>
                    <a:pt x="139738" y="238554"/>
                  </a:cubicBezTo>
                  <a:cubicBezTo>
                    <a:pt x="139995" y="235887"/>
                    <a:pt x="141009" y="233347"/>
                    <a:pt x="142914" y="231570"/>
                  </a:cubicBezTo>
                  <a:cubicBezTo>
                    <a:pt x="159934" y="212011"/>
                    <a:pt x="177080" y="192833"/>
                    <a:pt x="202861" y="179116"/>
                  </a:cubicBezTo>
                  <a:cubicBezTo>
                    <a:pt x="205910" y="177212"/>
                    <a:pt x="208194" y="176194"/>
                    <a:pt x="210608" y="174163"/>
                  </a:cubicBezTo>
                  <a:cubicBezTo>
                    <a:pt x="215436" y="170101"/>
                    <a:pt x="218481" y="167561"/>
                    <a:pt x="218481" y="167561"/>
                  </a:cubicBezTo>
                  <a:close/>
                  <a:moveTo>
                    <a:pt x="428014" y="127015"/>
                  </a:moveTo>
                  <a:cubicBezTo>
                    <a:pt x="428901" y="126888"/>
                    <a:pt x="430172" y="127650"/>
                    <a:pt x="431314" y="129300"/>
                  </a:cubicBezTo>
                  <a:cubicBezTo>
                    <a:pt x="432459" y="130825"/>
                    <a:pt x="433601" y="133238"/>
                    <a:pt x="434362" y="136032"/>
                  </a:cubicBezTo>
                  <a:cubicBezTo>
                    <a:pt x="435252" y="138699"/>
                    <a:pt x="435633" y="141239"/>
                    <a:pt x="435507" y="143270"/>
                  </a:cubicBezTo>
                  <a:cubicBezTo>
                    <a:pt x="435507" y="145302"/>
                    <a:pt x="434999" y="146700"/>
                    <a:pt x="434109" y="146953"/>
                  </a:cubicBezTo>
                  <a:cubicBezTo>
                    <a:pt x="426869" y="165115"/>
                    <a:pt x="412137" y="152034"/>
                    <a:pt x="401215" y="157114"/>
                  </a:cubicBezTo>
                  <a:cubicBezTo>
                    <a:pt x="400454" y="157241"/>
                    <a:pt x="399183" y="156478"/>
                    <a:pt x="398041" y="154827"/>
                  </a:cubicBezTo>
                  <a:cubicBezTo>
                    <a:pt x="396898" y="153176"/>
                    <a:pt x="395754" y="150764"/>
                    <a:pt x="394867" y="148097"/>
                  </a:cubicBezTo>
                  <a:cubicBezTo>
                    <a:pt x="393977" y="145430"/>
                    <a:pt x="393596" y="142890"/>
                    <a:pt x="393722" y="140858"/>
                  </a:cubicBezTo>
                  <a:cubicBezTo>
                    <a:pt x="393722" y="138827"/>
                    <a:pt x="394230" y="137556"/>
                    <a:pt x="395120" y="137175"/>
                  </a:cubicBezTo>
                  <a:cubicBezTo>
                    <a:pt x="404644" y="130825"/>
                    <a:pt x="416710" y="127268"/>
                    <a:pt x="428014" y="127015"/>
                  </a:cubicBezTo>
                  <a:close/>
                  <a:moveTo>
                    <a:pt x="684145" y="101722"/>
                  </a:moveTo>
                  <a:cubicBezTo>
                    <a:pt x="686177" y="101469"/>
                    <a:pt x="688717" y="101596"/>
                    <a:pt x="691512" y="102232"/>
                  </a:cubicBezTo>
                  <a:cubicBezTo>
                    <a:pt x="694180" y="102740"/>
                    <a:pt x="696718" y="103756"/>
                    <a:pt x="698370" y="104772"/>
                  </a:cubicBezTo>
                  <a:cubicBezTo>
                    <a:pt x="700020" y="105788"/>
                    <a:pt x="700910" y="106931"/>
                    <a:pt x="700910" y="107947"/>
                  </a:cubicBezTo>
                  <a:cubicBezTo>
                    <a:pt x="713103" y="123188"/>
                    <a:pt x="694560" y="129538"/>
                    <a:pt x="693544" y="141603"/>
                  </a:cubicBezTo>
                  <a:cubicBezTo>
                    <a:pt x="693290" y="142366"/>
                    <a:pt x="692020" y="143000"/>
                    <a:pt x="689988" y="143255"/>
                  </a:cubicBezTo>
                  <a:cubicBezTo>
                    <a:pt x="687955" y="143508"/>
                    <a:pt x="685415" y="143382"/>
                    <a:pt x="682621" y="142745"/>
                  </a:cubicBezTo>
                  <a:cubicBezTo>
                    <a:pt x="679953" y="142237"/>
                    <a:pt x="677415" y="141221"/>
                    <a:pt x="675762" y="140205"/>
                  </a:cubicBezTo>
                  <a:cubicBezTo>
                    <a:pt x="673984" y="139190"/>
                    <a:pt x="673096" y="138047"/>
                    <a:pt x="673222" y="137158"/>
                  </a:cubicBezTo>
                  <a:cubicBezTo>
                    <a:pt x="672460" y="125727"/>
                    <a:pt x="675254" y="113408"/>
                    <a:pt x="680589" y="103501"/>
                  </a:cubicBezTo>
                  <a:cubicBezTo>
                    <a:pt x="680843" y="102612"/>
                    <a:pt x="682113" y="101977"/>
                    <a:pt x="684145" y="101722"/>
                  </a:cubicBezTo>
                  <a:close/>
                  <a:moveTo>
                    <a:pt x="193652" y="52108"/>
                  </a:moveTo>
                  <a:cubicBezTo>
                    <a:pt x="197746" y="50469"/>
                    <a:pt x="201866" y="50207"/>
                    <a:pt x="206120" y="52271"/>
                  </a:cubicBezTo>
                  <a:cubicBezTo>
                    <a:pt x="231774" y="67005"/>
                    <a:pt x="183388" y="88721"/>
                    <a:pt x="167384" y="99010"/>
                  </a:cubicBezTo>
                  <a:cubicBezTo>
                    <a:pt x="159255" y="101803"/>
                    <a:pt x="154684" y="91642"/>
                    <a:pt x="152398" y="83894"/>
                  </a:cubicBezTo>
                  <a:cubicBezTo>
                    <a:pt x="152398" y="81609"/>
                    <a:pt x="153159" y="79576"/>
                    <a:pt x="154559" y="78434"/>
                  </a:cubicBezTo>
                  <a:cubicBezTo>
                    <a:pt x="169321" y="74339"/>
                    <a:pt x="181370" y="57026"/>
                    <a:pt x="193652" y="52108"/>
                  </a:cubicBezTo>
                  <a:close/>
                  <a:moveTo>
                    <a:pt x="284950" y="51145"/>
                  </a:moveTo>
                  <a:cubicBezTo>
                    <a:pt x="298636" y="46213"/>
                    <a:pt x="327319" y="95246"/>
                    <a:pt x="340543" y="117249"/>
                  </a:cubicBezTo>
                  <a:cubicBezTo>
                    <a:pt x="340543" y="122204"/>
                    <a:pt x="330509" y="127282"/>
                    <a:pt x="326572" y="124997"/>
                  </a:cubicBezTo>
                  <a:cubicBezTo>
                    <a:pt x="323779" y="124740"/>
                    <a:pt x="321238" y="123855"/>
                    <a:pt x="319462" y="122075"/>
                  </a:cubicBezTo>
                  <a:cubicBezTo>
                    <a:pt x="300157" y="107089"/>
                    <a:pt x="274885" y="76863"/>
                    <a:pt x="280092" y="56799"/>
                  </a:cubicBezTo>
                  <a:cubicBezTo>
                    <a:pt x="281346" y="53656"/>
                    <a:pt x="282995" y="51850"/>
                    <a:pt x="284950" y="51145"/>
                  </a:cubicBezTo>
                  <a:close/>
                  <a:moveTo>
                    <a:pt x="532812" y="38271"/>
                  </a:moveTo>
                  <a:cubicBezTo>
                    <a:pt x="535480" y="38782"/>
                    <a:pt x="537892" y="40179"/>
                    <a:pt x="539414" y="42337"/>
                  </a:cubicBezTo>
                  <a:cubicBezTo>
                    <a:pt x="561385" y="65705"/>
                    <a:pt x="581581" y="90853"/>
                    <a:pt x="596439" y="123365"/>
                  </a:cubicBezTo>
                  <a:cubicBezTo>
                    <a:pt x="597965" y="125524"/>
                    <a:pt x="598471" y="128316"/>
                    <a:pt x="597961" y="130986"/>
                  </a:cubicBezTo>
                  <a:cubicBezTo>
                    <a:pt x="597582" y="133651"/>
                    <a:pt x="596059" y="136065"/>
                    <a:pt x="593771" y="137717"/>
                  </a:cubicBezTo>
                  <a:cubicBezTo>
                    <a:pt x="591359" y="139368"/>
                    <a:pt x="588694" y="140003"/>
                    <a:pt x="586025" y="139496"/>
                  </a:cubicBezTo>
                  <a:cubicBezTo>
                    <a:pt x="583356" y="138985"/>
                    <a:pt x="580944" y="137589"/>
                    <a:pt x="579422" y="135430"/>
                  </a:cubicBezTo>
                  <a:cubicBezTo>
                    <a:pt x="561385" y="111173"/>
                    <a:pt x="541193" y="86025"/>
                    <a:pt x="522397" y="54402"/>
                  </a:cubicBezTo>
                  <a:cubicBezTo>
                    <a:pt x="521002" y="52116"/>
                    <a:pt x="520365" y="49451"/>
                    <a:pt x="520871" y="46782"/>
                  </a:cubicBezTo>
                  <a:cubicBezTo>
                    <a:pt x="521255" y="44117"/>
                    <a:pt x="522777" y="41703"/>
                    <a:pt x="525062" y="40051"/>
                  </a:cubicBezTo>
                  <a:cubicBezTo>
                    <a:pt x="527478" y="38399"/>
                    <a:pt x="530143" y="37765"/>
                    <a:pt x="532812" y="38271"/>
                  </a:cubicBezTo>
                  <a:close/>
                  <a:moveTo>
                    <a:pt x="445600" y="0"/>
                  </a:moveTo>
                  <a:cubicBezTo>
                    <a:pt x="450554" y="1270"/>
                    <a:pt x="453093" y="12192"/>
                    <a:pt x="449918" y="15368"/>
                  </a:cubicBezTo>
                  <a:cubicBezTo>
                    <a:pt x="449154" y="18035"/>
                    <a:pt x="447631" y="20322"/>
                    <a:pt x="445472" y="21590"/>
                  </a:cubicBezTo>
                  <a:cubicBezTo>
                    <a:pt x="426420" y="36833"/>
                    <a:pt x="391112" y="54232"/>
                    <a:pt x="372697" y="44706"/>
                  </a:cubicBezTo>
                  <a:cubicBezTo>
                    <a:pt x="350599" y="29084"/>
                    <a:pt x="417533" y="8890"/>
                    <a:pt x="445600" y="0"/>
                  </a:cubicBezTo>
                  <a:close/>
                </a:path>
              </a:pathLst>
            </a:custGeom>
            <a:solidFill>
              <a:srgbClr val="FFFFFF"/>
            </a:solidFill>
            <a:ln w="12700">
              <a:miter lim="400000"/>
            </a:ln>
          </p:spPr>
          <p:txBody>
            <a:bodyPr wrap="square" lIns="28575" tIns="28575" rIns="28575" bIns="28575" anchor="ctr">
              <a:noAutofit/>
            </a:bodyP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72" name="Shape">
              <a:extLst>
                <a:ext uri="{FF2B5EF4-FFF2-40B4-BE49-F238E27FC236}">
                  <a16:creationId xmlns:a16="http://schemas.microsoft.com/office/drawing/2014/main" id="{28BA789D-2014-4F21-AB6F-F50F5FE9575A}"/>
                </a:ext>
              </a:extLst>
            </p:cNvPr>
            <p:cNvSpPr/>
            <p:nvPr/>
          </p:nvSpPr>
          <p:spPr>
            <a:xfrm>
              <a:off x="1254113" y="4095491"/>
              <a:ext cx="1238504" cy="864647"/>
            </a:xfrm>
            <a:custGeom>
              <a:avLst/>
              <a:gdLst/>
              <a:ahLst/>
              <a:cxnLst>
                <a:cxn ang="0">
                  <a:pos x="wd2" y="hd2"/>
                </a:cxn>
                <a:cxn ang="5400000">
                  <a:pos x="wd2" y="hd2"/>
                </a:cxn>
                <a:cxn ang="10800000">
                  <a:pos x="wd2" y="hd2"/>
                </a:cxn>
                <a:cxn ang="16200000">
                  <a:pos x="wd2" y="hd2"/>
                </a:cxn>
              </a:cxnLst>
              <a:rect l="0" t="0" r="r" b="b"/>
              <a:pathLst>
                <a:path w="21600" h="21600" extrusionOk="0">
                  <a:moveTo>
                    <a:pt x="20717" y="21600"/>
                  </a:moveTo>
                  <a:cubicBezTo>
                    <a:pt x="21284" y="19718"/>
                    <a:pt x="21600" y="17647"/>
                    <a:pt x="21600" y="15470"/>
                  </a:cubicBezTo>
                  <a:cubicBezTo>
                    <a:pt x="21600" y="6925"/>
                    <a:pt x="16765" y="0"/>
                    <a:pt x="10800" y="0"/>
                  </a:cubicBezTo>
                  <a:cubicBezTo>
                    <a:pt x="4835" y="0"/>
                    <a:pt x="0" y="6925"/>
                    <a:pt x="0" y="15470"/>
                  </a:cubicBezTo>
                  <a:cubicBezTo>
                    <a:pt x="0" y="16079"/>
                    <a:pt x="28" y="16677"/>
                    <a:pt x="74" y="17268"/>
                  </a:cubicBezTo>
                  <a:lnTo>
                    <a:pt x="20717" y="21600"/>
                  </a:lnTo>
                  <a:close/>
                </a:path>
              </a:pathLst>
            </a:custGeom>
            <a:solidFill>
              <a:srgbClr val="FFC000"/>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74" name="Shape">
              <a:extLst>
                <a:ext uri="{FF2B5EF4-FFF2-40B4-BE49-F238E27FC236}">
                  <a16:creationId xmlns:a16="http://schemas.microsoft.com/office/drawing/2014/main" id="{C3EC5E78-644A-4476-8AC3-89ECBD7E4762}"/>
                </a:ext>
              </a:extLst>
            </p:cNvPr>
            <p:cNvSpPr/>
            <p:nvPr/>
          </p:nvSpPr>
          <p:spPr>
            <a:xfrm>
              <a:off x="1108132" y="4679417"/>
              <a:ext cx="2754664" cy="57545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5"/>
                    <a:pt x="5153" y="21600"/>
                    <a:pt x="10800" y="21600"/>
                  </a:cubicBezTo>
                  <a:cubicBezTo>
                    <a:pt x="16447" y="21600"/>
                    <a:pt x="21085" y="12115"/>
                    <a:pt x="21600" y="0"/>
                  </a:cubicBezTo>
                  <a:cubicBezTo>
                    <a:pt x="21600" y="0"/>
                    <a:pt x="18007" y="1721"/>
                    <a:pt x="10800" y="1721"/>
                  </a:cubicBezTo>
                  <a:cubicBezTo>
                    <a:pt x="2477" y="1721"/>
                    <a:pt x="0" y="0"/>
                    <a:pt x="0" y="0"/>
                  </a:cubicBezTo>
                  <a:close/>
                </a:path>
              </a:pathLst>
            </a:custGeom>
            <a:solidFill>
              <a:schemeClr val="bg2">
                <a:lumMod val="90000"/>
              </a:schemeClr>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76" name="Shape">
              <a:extLst>
                <a:ext uri="{FF2B5EF4-FFF2-40B4-BE49-F238E27FC236}">
                  <a16:creationId xmlns:a16="http://schemas.microsoft.com/office/drawing/2014/main" id="{C3139662-9C25-42D2-A992-160960DA7561}"/>
                </a:ext>
              </a:extLst>
            </p:cNvPr>
            <p:cNvSpPr/>
            <p:nvPr/>
          </p:nvSpPr>
          <p:spPr>
            <a:xfrm>
              <a:off x="1312504" y="4723212"/>
              <a:ext cx="2347086" cy="5294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9"/>
                    <a:pt x="5153" y="21600"/>
                    <a:pt x="10800" y="21600"/>
                  </a:cubicBezTo>
                  <a:cubicBezTo>
                    <a:pt x="16447" y="21600"/>
                    <a:pt x="21085" y="12113"/>
                    <a:pt x="21600" y="0"/>
                  </a:cubicBezTo>
                  <a:cubicBezTo>
                    <a:pt x="21600" y="0"/>
                    <a:pt x="18006" y="1721"/>
                    <a:pt x="10800" y="1721"/>
                  </a:cubicBezTo>
                  <a:cubicBezTo>
                    <a:pt x="2479" y="1721"/>
                    <a:pt x="0" y="0"/>
                    <a:pt x="0" y="0"/>
                  </a:cubicBezTo>
                  <a:close/>
                </a:path>
              </a:pathLst>
            </a:custGeom>
            <a:solidFill>
              <a:schemeClr val="bg2"/>
            </a:solidFill>
            <a:ln w="12700">
              <a:miter lim="400000"/>
            </a:ln>
          </p:spPr>
          <p:txBody>
            <a:bodyPr lIns="28575" tIns="28575" rIns="28575" bIns="28575" anchor="ctr"/>
            <a:lstStyle/>
            <a:p>
              <a:pPr algn="ctr"/>
              <a:endParaRPr sz="2250" b="1" dirty="0">
                <a:solidFill>
                  <a:schemeClr val="tx2"/>
                </a:solidFill>
                <a:latin typeface="Merriweather" panose="020B0604020202020204" charset="0"/>
              </a:endParaRPr>
            </a:p>
          </p:txBody>
        </p:sp>
      </p:grpSp>
      <p:sp>
        <p:nvSpPr>
          <p:cNvPr id="276" name="TextBox 275">
            <a:extLst>
              <a:ext uri="{FF2B5EF4-FFF2-40B4-BE49-F238E27FC236}">
                <a16:creationId xmlns:a16="http://schemas.microsoft.com/office/drawing/2014/main" id="{36C23CD5-C522-46BB-8CD3-FC500CA9FB51}"/>
              </a:ext>
            </a:extLst>
          </p:cNvPr>
          <p:cNvSpPr txBox="1"/>
          <p:nvPr/>
        </p:nvSpPr>
        <p:spPr>
          <a:xfrm>
            <a:off x="1926430" y="4055588"/>
            <a:ext cx="2414690" cy="1061829"/>
          </a:xfrm>
          <a:prstGeom prst="rect">
            <a:avLst/>
          </a:prstGeom>
          <a:noFill/>
        </p:spPr>
        <p:txBody>
          <a:bodyPr wrap="square" lIns="0" rIns="0" rtlCol="0" anchor="t">
            <a:spAutoFit/>
          </a:bodyPr>
          <a:lstStyle/>
          <a:p>
            <a:pPr marL="171450" indent="-171450">
              <a:buFont typeface="Arial" panose="020B0604020202020204" pitchFamily="34" charset="0"/>
              <a:buChar char="•"/>
            </a:pPr>
            <a:r>
              <a:rPr lang="en-US" sz="900" b="0" i="0" u="none" strike="noStrike" dirty="0">
                <a:solidFill>
                  <a:schemeClr val="tx1">
                    <a:lumMod val="85000"/>
                    <a:lumOff val="15000"/>
                  </a:schemeClr>
                </a:solidFill>
                <a:effectLst/>
                <a:latin typeface="Merriweather" panose="020B0604020202020204" charset="0"/>
              </a:rPr>
              <a:t>We will initially provide our product to grain producing high income states like Punjab, Haryana, Madhya Pradesh etc. </a:t>
            </a:r>
          </a:p>
          <a:p>
            <a:pPr marL="171450" indent="-171450">
              <a:buFont typeface="Arial" panose="020B0604020202020204" pitchFamily="34" charset="0"/>
              <a:buChar char="•"/>
            </a:pPr>
            <a:r>
              <a:rPr lang="en-US" sz="900" dirty="0">
                <a:solidFill>
                  <a:schemeClr val="tx1">
                    <a:lumMod val="85000"/>
                    <a:lumOff val="15000"/>
                  </a:schemeClr>
                </a:solidFill>
                <a:latin typeface="Merriweather" panose="020B0604020202020204" charset="0"/>
              </a:rPr>
              <a:t>As we stabilize our profit with our expenditure</a:t>
            </a:r>
            <a:r>
              <a:rPr lang="en-US" sz="900" b="0" i="0" u="none" strike="noStrike" dirty="0">
                <a:solidFill>
                  <a:schemeClr val="tx1">
                    <a:lumMod val="85000"/>
                    <a:lumOff val="15000"/>
                  </a:schemeClr>
                </a:solidFill>
                <a:effectLst/>
                <a:latin typeface="Merriweather" panose="020B0604020202020204" charset="0"/>
              </a:rPr>
              <a:t>, we can further expand it to other states like Bihar, Jharkhand etc.</a:t>
            </a:r>
            <a:endParaRPr lang="en-US" sz="300" noProof="1">
              <a:solidFill>
                <a:schemeClr val="tx1">
                  <a:lumMod val="85000"/>
                  <a:lumOff val="15000"/>
                </a:schemeClr>
              </a:solidFill>
              <a:latin typeface="Merriweather" panose="020B0604020202020204" charset="0"/>
            </a:endParaRPr>
          </a:p>
        </p:txBody>
      </p:sp>
      <p:grpSp>
        <p:nvGrpSpPr>
          <p:cNvPr id="261" name="Group 260">
            <a:extLst>
              <a:ext uri="{FF2B5EF4-FFF2-40B4-BE49-F238E27FC236}">
                <a16:creationId xmlns:a16="http://schemas.microsoft.com/office/drawing/2014/main" id="{9EB7972B-7BF5-42C8-BDA7-61BACC34B687}"/>
              </a:ext>
            </a:extLst>
          </p:cNvPr>
          <p:cNvGrpSpPr/>
          <p:nvPr/>
        </p:nvGrpSpPr>
        <p:grpSpPr>
          <a:xfrm>
            <a:off x="4764430" y="3151584"/>
            <a:ext cx="1302055" cy="824704"/>
            <a:chOff x="4718669" y="3555363"/>
            <a:chExt cx="2754664" cy="1744766"/>
          </a:xfrm>
        </p:grpSpPr>
        <p:sp>
          <p:nvSpPr>
            <p:cNvPr id="8" name="Oval">
              <a:extLst>
                <a:ext uri="{FF2B5EF4-FFF2-40B4-BE49-F238E27FC236}">
                  <a16:creationId xmlns:a16="http://schemas.microsoft.com/office/drawing/2014/main" id="{9AD4A3C1-70D1-4F00-85D5-1D419C714DBF}"/>
                </a:ext>
              </a:extLst>
            </p:cNvPr>
            <p:cNvSpPr/>
            <p:nvPr/>
          </p:nvSpPr>
          <p:spPr>
            <a:xfrm>
              <a:off x="4966837" y="5131959"/>
              <a:ext cx="2245191" cy="168170"/>
            </a:xfrm>
            <a:prstGeom prst="ellipse">
              <a:avLst/>
            </a:prstGeom>
            <a:solidFill>
              <a:schemeClr val="bg1">
                <a:lumMod val="85000"/>
                <a:alpha val="48000"/>
              </a:schemeClr>
            </a:solidFill>
            <a:ln w="12700">
              <a:miter lim="400000"/>
            </a:ln>
          </p:spPr>
          <p:txBody>
            <a:bodyPr lIns="28575" tIns="28575" rIns="28575" bIns="28575" anchor="ctr"/>
            <a:lstStyle/>
            <a:p>
              <a:endParaRPr sz="2250" dirty="0">
                <a:solidFill>
                  <a:srgbClr val="FFFFFF"/>
                </a:solidFill>
                <a:effectLst>
                  <a:outerShdw blurRad="38100" dist="12700" dir="5400000" rotWithShape="0">
                    <a:srgbClr val="000000">
                      <a:alpha val="50000"/>
                    </a:srgbClr>
                  </a:outerShdw>
                </a:effectLst>
                <a:latin typeface="Merriweather" panose="020B0604020202020204" charset="0"/>
              </a:endParaRPr>
            </a:p>
          </p:txBody>
        </p:sp>
        <p:sp>
          <p:nvSpPr>
            <p:cNvPr id="92" name="Circle">
              <a:extLst>
                <a:ext uri="{FF2B5EF4-FFF2-40B4-BE49-F238E27FC236}">
                  <a16:creationId xmlns:a16="http://schemas.microsoft.com/office/drawing/2014/main" id="{260F13CD-6A77-45BB-8BB6-54D13FEE67B9}"/>
                </a:ext>
              </a:extLst>
            </p:cNvPr>
            <p:cNvSpPr/>
            <p:nvPr/>
          </p:nvSpPr>
          <p:spPr>
            <a:xfrm>
              <a:off x="5156612" y="3555363"/>
              <a:ext cx="1238504" cy="1238504"/>
            </a:xfrm>
            <a:prstGeom prst="ellipse">
              <a:avLst/>
            </a:prstGeom>
            <a:solidFill>
              <a:srgbClr val="81BE57"/>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94" name="Circle">
              <a:extLst>
                <a:ext uri="{FF2B5EF4-FFF2-40B4-BE49-F238E27FC236}">
                  <a16:creationId xmlns:a16="http://schemas.microsoft.com/office/drawing/2014/main" id="{37D9E8D2-5440-4EC0-964A-EB566DB5D6BF}"/>
                </a:ext>
              </a:extLst>
            </p:cNvPr>
            <p:cNvSpPr/>
            <p:nvPr/>
          </p:nvSpPr>
          <p:spPr>
            <a:xfrm>
              <a:off x="5784331" y="3555363"/>
              <a:ext cx="1238504" cy="1238504"/>
            </a:xfrm>
            <a:prstGeom prst="ellipse">
              <a:avLst/>
            </a:prstGeom>
            <a:solidFill>
              <a:srgbClr val="CD2326"/>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96" name="Shape">
              <a:extLst>
                <a:ext uri="{FF2B5EF4-FFF2-40B4-BE49-F238E27FC236}">
                  <a16:creationId xmlns:a16="http://schemas.microsoft.com/office/drawing/2014/main" id="{04116582-3227-45E3-A95E-3C79741AA891}"/>
                </a:ext>
              </a:extLst>
            </p:cNvPr>
            <p:cNvSpPr/>
            <p:nvPr/>
          </p:nvSpPr>
          <p:spPr>
            <a:xfrm>
              <a:off x="6105490" y="4095493"/>
              <a:ext cx="1238504" cy="857056"/>
            </a:xfrm>
            <a:custGeom>
              <a:avLst/>
              <a:gdLst/>
              <a:ahLst/>
              <a:cxnLst>
                <a:cxn ang="0">
                  <a:pos x="wd2" y="hd2"/>
                </a:cxn>
                <a:cxn ang="5400000">
                  <a:pos x="wd2" y="hd2"/>
                </a:cxn>
                <a:cxn ang="10800000">
                  <a:pos x="wd2" y="hd2"/>
                </a:cxn>
                <a:cxn ang="16200000">
                  <a:pos x="wd2" y="hd2"/>
                </a:cxn>
              </a:cxnLst>
              <a:rect l="0" t="0" r="r" b="b"/>
              <a:pathLst>
                <a:path w="21600" h="21600" extrusionOk="0">
                  <a:moveTo>
                    <a:pt x="21536" y="17292"/>
                  </a:moveTo>
                  <a:cubicBezTo>
                    <a:pt x="21577" y="16740"/>
                    <a:pt x="21600" y="16177"/>
                    <a:pt x="21600" y="15607"/>
                  </a:cubicBezTo>
                  <a:cubicBezTo>
                    <a:pt x="21600" y="6987"/>
                    <a:pt x="16765" y="0"/>
                    <a:pt x="10800" y="0"/>
                  </a:cubicBezTo>
                  <a:cubicBezTo>
                    <a:pt x="4835" y="0"/>
                    <a:pt x="0" y="6987"/>
                    <a:pt x="0" y="15607"/>
                  </a:cubicBezTo>
                  <a:cubicBezTo>
                    <a:pt x="0" y="17730"/>
                    <a:pt x="295" y="19753"/>
                    <a:pt x="827" y="21600"/>
                  </a:cubicBezTo>
                  <a:lnTo>
                    <a:pt x="21536" y="17292"/>
                  </a:lnTo>
                  <a:close/>
                </a:path>
              </a:pathLst>
            </a:custGeom>
            <a:solidFill>
              <a:srgbClr val="0094DA"/>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246" name="Freeform: Shape 245">
              <a:extLst>
                <a:ext uri="{FF2B5EF4-FFF2-40B4-BE49-F238E27FC236}">
                  <a16:creationId xmlns:a16="http://schemas.microsoft.com/office/drawing/2014/main" id="{6A75B390-E6C4-464D-BD7A-8845BACB2705}"/>
                </a:ext>
              </a:extLst>
            </p:cNvPr>
            <p:cNvSpPr/>
            <p:nvPr/>
          </p:nvSpPr>
          <p:spPr>
            <a:xfrm>
              <a:off x="5915715" y="3628351"/>
              <a:ext cx="962123" cy="415766"/>
            </a:xfrm>
            <a:custGeom>
              <a:avLst/>
              <a:gdLst>
                <a:gd name="connsiteX0" fmla="*/ 102390 w 837023"/>
                <a:gd name="connsiteY0" fmla="*/ 305019 h 361706"/>
                <a:gd name="connsiteX1" fmla="*/ 108232 w 837023"/>
                <a:gd name="connsiteY1" fmla="*/ 306162 h 361706"/>
                <a:gd name="connsiteX2" fmla="*/ 142270 w 837023"/>
                <a:gd name="connsiteY2" fmla="*/ 352770 h 361706"/>
                <a:gd name="connsiteX3" fmla="*/ 89946 w 837023"/>
                <a:gd name="connsiteY3" fmla="*/ 322163 h 361706"/>
                <a:gd name="connsiteX4" fmla="*/ 102390 w 837023"/>
                <a:gd name="connsiteY4" fmla="*/ 305019 h 361706"/>
                <a:gd name="connsiteX5" fmla="*/ 313761 w 837023"/>
                <a:gd name="connsiteY5" fmla="*/ 292530 h 361706"/>
                <a:gd name="connsiteX6" fmla="*/ 328239 w 837023"/>
                <a:gd name="connsiteY6" fmla="*/ 307898 h 361706"/>
                <a:gd name="connsiteX7" fmla="*/ 325953 w 837023"/>
                <a:gd name="connsiteY7" fmla="*/ 313361 h 361706"/>
                <a:gd name="connsiteX8" fmla="*/ 273754 w 837023"/>
                <a:gd name="connsiteY8" fmla="*/ 338124 h 361706"/>
                <a:gd name="connsiteX9" fmla="*/ 313761 w 837023"/>
                <a:gd name="connsiteY9" fmla="*/ 292530 h 361706"/>
                <a:gd name="connsiteX10" fmla="*/ 590498 w 837023"/>
                <a:gd name="connsiteY10" fmla="*/ 266700 h 361706"/>
                <a:gd name="connsiteX11" fmla="*/ 668477 w 837023"/>
                <a:gd name="connsiteY11" fmla="*/ 297942 h 361706"/>
                <a:gd name="connsiteX12" fmla="*/ 672286 w 837023"/>
                <a:gd name="connsiteY12" fmla="*/ 302896 h 361706"/>
                <a:gd name="connsiteX13" fmla="*/ 671524 w 837023"/>
                <a:gd name="connsiteY13" fmla="*/ 310515 h 361706"/>
                <a:gd name="connsiteX14" fmla="*/ 659843 w 837023"/>
                <a:gd name="connsiteY14" fmla="*/ 316613 h 361706"/>
                <a:gd name="connsiteX15" fmla="*/ 653366 w 837023"/>
                <a:gd name="connsiteY15" fmla="*/ 314962 h 361706"/>
                <a:gd name="connsiteX16" fmla="*/ 593674 w 837023"/>
                <a:gd name="connsiteY16" fmla="*/ 288925 h 361706"/>
                <a:gd name="connsiteX17" fmla="*/ 588591 w 837023"/>
                <a:gd name="connsiteY17" fmla="*/ 285115 h 361706"/>
                <a:gd name="connsiteX18" fmla="*/ 585290 w 837023"/>
                <a:gd name="connsiteY18" fmla="*/ 272415 h 361706"/>
                <a:gd name="connsiteX19" fmla="*/ 590498 w 837023"/>
                <a:gd name="connsiteY19" fmla="*/ 266700 h 361706"/>
                <a:gd name="connsiteX20" fmla="*/ 786749 w 837023"/>
                <a:gd name="connsiteY20" fmla="*/ 254598 h 361706"/>
                <a:gd name="connsiteX21" fmla="*/ 835648 w 837023"/>
                <a:gd name="connsiteY21" fmla="*/ 312730 h 361706"/>
                <a:gd name="connsiteX22" fmla="*/ 822568 w 837023"/>
                <a:gd name="connsiteY22" fmla="*/ 329748 h 361706"/>
                <a:gd name="connsiteX23" fmla="*/ 815962 w 837023"/>
                <a:gd name="connsiteY23" fmla="*/ 326827 h 361706"/>
                <a:gd name="connsiteX24" fmla="*/ 775196 w 837023"/>
                <a:gd name="connsiteY24" fmla="*/ 262311 h 361706"/>
                <a:gd name="connsiteX25" fmla="*/ 786749 w 837023"/>
                <a:gd name="connsiteY25" fmla="*/ 254598 h 361706"/>
                <a:gd name="connsiteX26" fmla="*/ 516961 w 837023"/>
                <a:gd name="connsiteY26" fmla="*/ 216295 h 361706"/>
                <a:gd name="connsiteX27" fmla="*/ 531439 w 837023"/>
                <a:gd name="connsiteY27" fmla="*/ 231660 h 361706"/>
                <a:gd name="connsiteX28" fmla="*/ 529153 w 837023"/>
                <a:gd name="connsiteY28" fmla="*/ 237121 h 361706"/>
                <a:gd name="connsiteX29" fmla="*/ 476954 w 837023"/>
                <a:gd name="connsiteY29" fmla="*/ 261887 h 361706"/>
                <a:gd name="connsiteX30" fmla="*/ 516961 w 837023"/>
                <a:gd name="connsiteY30" fmla="*/ 216295 h 361706"/>
                <a:gd name="connsiteX31" fmla="*/ 10277 w 837023"/>
                <a:gd name="connsiteY31" fmla="*/ 190501 h 361706"/>
                <a:gd name="connsiteX32" fmla="*/ 17643 w 837023"/>
                <a:gd name="connsiteY32" fmla="*/ 193297 h 361706"/>
                <a:gd name="connsiteX33" fmla="*/ 21073 w 837023"/>
                <a:gd name="connsiteY33" fmla="*/ 200152 h 361706"/>
                <a:gd name="connsiteX34" fmla="*/ 25136 w 837023"/>
                <a:gd name="connsiteY34" fmla="*/ 299216 h 361706"/>
                <a:gd name="connsiteX35" fmla="*/ 22342 w 837023"/>
                <a:gd name="connsiteY35" fmla="*/ 306325 h 361706"/>
                <a:gd name="connsiteX36" fmla="*/ 15230 w 837023"/>
                <a:gd name="connsiteY36" fmla="*/ 309628 h 361706"/>
                <a:gd name="connsiteX37" fmla="*/ 7864 w 837023"/>
                <a:gd name="connsiteY37" fmla="*/ 306832 h 361706"/>
                <a:gd name="connsiteX38" fmla="*/ 4434 w 837023"/>
                <a:gd name="connsiteY38" fmla="*/ 299977 h 361706"/>
                <a:gd name="connsiteX39" fmla="*/ 371 w 837023"/>
                <a:gd name="connsiteY39" fmla="*/ 200913 h 361706"/>
                <a:gd name="connsiteX40" fmla="*/ 3165 w 837023"/>
                <a:gd name="connsiteY40" fmla="*/ 193804 h 361706"/>
                <a:gd name="connsiteX41" fmla="*/ 10277 w 837023"/>
                <a:gd name="connsiteY41" fmla="*/ 190501 h 361706"/>
                <a:gd name="connsiteX42" fmla="*/ 205779 w 837023"/>
                <a:gd name="connsiteY42" fmla="*/ 167561 h 361706"/>
                <a:gd name="connsiteX43" fmla="*/ 220385 w 837023"/>
                <a:gd name="connsiteY43" fmla="*/ 168702 h 361706"/>
                <a:gd name="connsiteX44" fmla="*/ 219115 w 837023"/>
                <a:gd name="connsiteY44" fmla="*/ 183309 h 361706"/>
                <a:gd name="connsiteX45" fmla="*/ 212386 w 837023"/>
                <a:gd name="connsiteY45" fmla="*/ 189025 h 361706"/>
                <a:gd name="connsiteX46" fmla="*/ 136313 w 837023"/>
                <a:gd name="connsiteY46" fmla="*/ 249731 h 361706"/>
                <a:gd name="connsiteX47" fmla="*/ 129453 w 837023"/>
                <a:gd name="connsiteY47" fmla="*/ 246046 h 361706"/>
                <a:gd name="connsiteX48" fmla="*/ 127039 w 837023"/>
                <a:gd name="connsiteY48" fmla="*/ 238554 h 361706"/>
                <a:gd name="connsiteX49" fmla="*/ 130214 w 837023"/>
                <a:gd name="connsiteY49" fmla="*/ 231570 h 361706"/>
                <a:gd name="connsiteX50" fmla="*/ 190160 w 837023"/>
                <a:gd name="connsiteY50" fmla="*/ 179116 h 361706"/>
                <a:gd name="connsiteX51" fmla="*/ 197907 w 837023"/>
                <a:gd name="connsiteY51" fmla="*/ 174163 h 361706"/>
                <a:gd name="connsiteX52" fmla="*/ 205779 w 837023"/>
                <a:gd name="connsiteY52" fmla="*/ 167561 h 361706"/>
                <a:gd name="connsiteX53" fmla="*/ 415313 w 837023"/>
                <a:gd name="connsiteY53" fmla="*/ 127015 h 361706"/>
                <a:gd name="connsiteX54" fmla="*/ 418614 w 837023"/>
                <a:gd name="connsiteY54" fmla="*/ 129300 h 361706"/>
                <a:gd name="connsiteX55" fmla="*/ 421662 w 837023"/>
                <a:gd name="connsiteY55" fmla="*/ 136032 h 361706"/>
                <a:gd name="connsiteX56" fmla="*/ 422806 w 837023"/>
                <a:gd name="connsiteY56" fmla="*/ 143270 h 361706"/>
                <a:gd name="connsiteX57" fmla="*/ 421409 w 837023"/>
                <a:gd name="connsiteY57" fmla="*/ 146953 h 361706"/>
                <a:gd name="connsiteX58" fmla="*/ 388514 w 837023"/>
                <a:gd name="connsiteY58" fmla="*/ 157114 h 361706"/>
                <a:gd name="connsiteX59" fmla="*/ 385340 w 837023"/>
                <a:gd name="connsiteY59" fmla="*/ 154827 h 361706"/>
                <a:gd name="connsiteX60" fmla="*/ 382165 w 837023"/>
                <a:gd name="connsiteY60" fmla="*/ 148097 h 361706"/>
                <a:gd name="connsiteX61" fmla="*/ 381021 w 837023"/>
                <a:gd name="connsiteY61" fmla="*/ 140858 h 361706"/>
                <a:gd name="connsiteX62" fmla="*/ 382418 w 837023"/>
                <a:gd name="connsiteY62" fmla="*/ 137175 h 361706"/>
                <a:gd name="connsiteX63" fmla="*/ 415313 w 837023"/>
                <a:gd name="connsiteY63" fmla="*/ 127015 h 361706"/>
                <a:gd name="connsiteX64" fmla="*/ 671446 w 837023"/>
                <a:gd name="connsiteY64" fmla="*/ 101722 h 361706"/>
                <a:gd name="connsiteX65" fmla="*/ 678812 w 837023"/>
                <a:gd name="connsiteY65" fmla="*/ 102232 h 361706"/>
                <a:gd name="connsiteX66" fmla="*/ 685670 w 837023"/>
                <a:gd name="connsiteY66" fmla="*/ 104772 h 361706"/>
                <a:gd name="connsiteX67" fmla="*/ 688211 w 837023"/>
                <a:gd name="connsiteY67" fmla="*/ 107947 h 361706"/>
                <a:gd name="connsiteX68" fmla="*/ 680844 w 837023"/>
                <a:gd name="connsiteY68" fmla="*/ 141603 h 361706"/>
                <a:gd name="connsiteX69" fmla="*/ 677288 w 837023"/>
                <a:gd name="connsiteY69" fmla="*/ 143255 h 361706"/>
                <a:gd name="connsiteX70" fmla="*/ 669922 w 837023"/>
                <a:gd name="connsiteY70" fmla="*/ 142745 h 361706"/>
                <a:gd name="connsiteX71" fmla="*/ 663064 w 837023"/>
                <a:gd name="connsiteY71" fmla="*/ 140205 h 361706"/>
                <a:gd name="connsiteX72" fmla="*/ 660523 w 837023"/>
                <a:gd name="connsiteY72" fmla="*/ 137158 h 361706"/>
                <a:gd name="connsiteX73" fmla="*/ 667890 w 837023"/>
                <a:gd name="connsiteY73" fmla="*/ 103501 h 361706"/>
                <a:gd name="connsiteX74" fmla="*/ 671446 w 837023"/>
                <a:gd name="connsiteY74" fmla="*/ 101722 h 361706"/>
                <a:gd name="connsiteX75" fmla="*/ 180952 w 837023"/>
                <a:gd name="connsiteY75" fmla="*/ 52108 h 361706"/>
                <a:gd name="connsiteX76" fmla="*/ 193420 w 837023"/>
                <a:gd name="connsiteY76" fmla="*/ 52271 h 361706"/>
                <a:gd name="connsiteX77" fmla="*/ 154684 w 837023"/>
                <a:gd name="connsiteY77" fmla="*/ 99010 h 361706"/>
                <a:gd name="connsiteX78" fmla="*/ 139699 w 837023"/>
                <a:gd name="connsiteY78" fmla="*/ 83894 h 361706"/>
                <a:gd name="connsiteX79" fmla="*/ 141860 w 837023"/>
                <a:gd name="connsiteY79" fmla="*/ 78434 h 361706"/>
                <a:gd name="connsiteX80" fmla="*/ 180952 w 837023"/>
                <a:gd name="connsiteY80" fmla="*/ 52108 h 361706"/>
                <a:gd name="connsiteX81" fmla="*/ 272218 w 837023"/>
                <a:gd name="connsiteY81" fmla="*/ 51145 h 361706"/>
                <a:gd name="connsiteX82" fmla="*/ 327815 w 837023"/>
                <a:gd name="connsiteY82" fmla="*/ 117249 h 361706"/>
                <a:gd name="connsiteX83" fmla="*/ 313843 w 837023"/>
                <a:gd name="connsiteY83" fmla="*/ 124997 h 361706"/>
                <a:gd name="connsiteX84" fmla="*/ 306731 w 837023"/>
                <a:gd name="connsiteY84" fmla="*/ 122075 h 361706"/>
                <a:gd name="connsiteX85" fmla="*/ 267359 w 837023"/>
                <a:gd name="connsiteY85" fmla="*/ 56799 h 361706"/>
                <a:gd name="connsiteX86" fmla="*/ 272218 w 837023"/>
                <a:gd name="connsiteY86" fmla="*/ 51145 h 361706"/>
                <a:gd name="connsiteX87" fmla="*/ 520111 w 837023"/>
                <a:gd name="connsiteY87" fmla="*/ 38271 h 361706"/>
                <a:gd name="connsiteX88" fmla="*/ 526714 w 837023"/>
                <a:gd name="connsiteY88" fmla="*/ 42337 h 361706"/>
                <a:gd name="connsiteX89" fmla="*/ 583738 w 837023"/>
                <a:gd name="connsiteY89" fmla="*/ 123365 h 361706"/>
                <a:gd name="connsiteX90" fmla="*/ 585261 w 837023"/>
                <a:gd name="connsiteY90" fmla="*/ 130986 h 361706"/>
                <a:gd name="connsiteX91" fmla="*/ 581069 w 837023"/>
                <a:gd name="connsiteY91" fmla="*/ 137717 h 361706"/>
                <a:gd name="connsiteX92" fmla="*/ 573324 w 837023"/>
                <a:gd name="connsiteY92" fmla="*/ 139496 h 361706"/>
                <a:gd name="connsiteX93" fmla="*/ 566721 w 837023"/>
                <a:gd name="connsiteY93" fmla="*/ 135430 h 361706"/>
                <a:gd name="connsiteX94" fmla="*/ 509697 w 837023"/>
                <a:gd name="connsiteY94" fmla="*/ 54402 h 361706"/>
                <a:gd name="connsiteX95" fmla="*/ 508175 w 837023"/>
                <a:gd name="connsiteY95" fmla="*/ 46782 h 361706"/>
                <a:gd name="connsiteX96" fmla="*/ 512366 w 837023"/>
                <a:gd name="connsiteY96" fmla="*/ 40051 h 361706"/>
                <a:gd name="connsiteX97" fmla="*/ 520111 w 837023"/>
                <a:gd name="connsiteY97" fmla="*/ 38271 h 361706"/>
                <a:gd name="connsiteX98" fmla="*/ 432897 w 837023"/>
                <a:gd name="connsiteY98" fmla="*/ 0 h 361706"/>
                <a:gd name="connsiteX99" fmla="*/ 437215 w 837023"/>
                <a:gd name="connsiteY99" fmla="*/ 15368 h 361706"/>
                <a:gd name="connsiteX100" fmla="*/ 432769 w 837023"/>
                <a:gd name="connsiteY100" fmla="*/ 21590 h 361706"/>
                <a:gd name="connsiteX101" fmla="*/ 359997 w 837023"/>
                <a:gd name="connsiteY101" fmla="*/ 44706 h 361706"/>
                <a:gd name="connsiteX102" fmla="*/ 432897 w 837023"/>
                <a:gd name="connsiteY102" fmla="*/ 0 h 36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837023" h="361706">
                  <a:moveTo>
                    <a:pt x="102390" y="305019"/>
                  </a:moveTo>
                  <a:cubicBezTo>
                    <a:pt x="104803" y="304509"/>
                    <a:pt x="106837" y="304889"/>
                    <a:pt x="108232" y="306162"/>
                  </a:cubicBezTo>
                  <a:cubicBezTo>
                    <a:pt x="116742" y="324702"/>
                    <a:pt x="147730" y="334737"/>
                    <a:pt x="142270" y="352770"/>
                  </a:cubicBezTo>
                  <a:cubicBezTo>
                    <a:pt x="131981" y="380456"/>
                    <a:pt x="102772" y="336259"/>
                    <a:pt x="89946" y="322163"/>
                  </a:cubicBezTo>
                  <a:cubicBezTo>
                    <a:pt x="85754" y="314544"/>
                    <a:pt x="95025" y="308321"/>
                    <a:pt x="102390" y="305019"/>
                  </a:cubicBezTo>
                  <a:close/>
                  <a:moveTo>
                    <a:pt x="313761" y="292530"/>
                  </a:moveTo>
                  <a:cubicBezTo>
                    <a:pt x="322016" y="289865"/>
                    <a:pt x="326333" y="300151"/>
                    <a:pt x="328239" y="307898"/>
                  </a:cubicBezTo>
                  <a:cubicBezTo>
                    <a:pt x="328239" y="310310"/>
                    <a:pt x="327476" y="312217"/>
                    <a:pt x="325953" y="313361"/>
                  </a:cubicBezTo>
                  <a:cubicBezTo>
                    <a:pt x="306266" y="318313"/>
                    <a:pt x="290521" y="346761"/>
                    <a:pt x="273754" y="338124"/>
                  </a:cubicBezTo>
                  <a:cubicBezTo>
                    <a:pt x="248607" y="322885"/>
                    <a:pt x="297503" y="302437"/>
                    <a:pt x="313761" y="292530"/>
                  </a:cubicBezTo>
                  <a:close/>
                  <a:moveTo>
                    <a:pt x="590498" y="266700"/>
                  </a:moveTo>
                  <a:cubicBezTo>
                    <a:pt x="618947" y="270637"/>
                    <a:pt x="641805" y="292608"/>
                    <a:pt x="668477" y="297942"/>
                  </a:cubicBezTo>
                  <a:cubicBezTo>
                    <a:pt x="670254" y="298705"/>
                    <a:pt x="671653" y="300610"/>
                    <a:pt x="672286" y="302896"/>
                  </a:cubicBezTo>
                  <a:cubicBezTo>
                    <a:pt x="672923" y="305181"/>
                    <a:pt x="672669" y="307976"/>
                    <a:pt x="671524" y="310515"/>
                  </a:cubicBezTo>
                  <a:cubicBezTo>
                    <a:pt x="669239" y="315596"/>
                    <a:pt x="663906" y="318391"/>
                    <a:pt x="659843" y="316613"/>
                  </a:cubicBezTo>
                  <a:cubicBezTo>
                    <a:pt x="659843" y="316613"/>
                    <a:pt x="657175" y="315596"/>
                    <a:pt x="653366" y="314962"/>
                  </a:cubicBezTo>
                  <a:cubicBezTo>
                    <a:pt x="627456" y="318011"/>
                    <a:pt x="607899" y="305437"/>
                    <a:pt x="593674" y="288925"/>
                  </a:cubicBezTo>
                  <a:cubicBezTo>
                    <a:pt x="590752" y="286513"/>
                    <a:pt x="588591" y="285115"/>
                    <a:pt x="588591" y="285115"/>
                  </a:cubicBezTo>
                  <a:cubicBezTo>
                    <a:pt x="584403" y="283337"/>
                    <a:pt x="583004" y="277622"/>
                    <a:pt x="585290" y="272415"/>
                  </a:cubicBezTo>
                  <a:cubicBezTo>
                    <a:pt x="586560" y="269749"/>
                    <a:pt x="588337" y="267844"/>
                    <a:pt x="590498" y="266700"/>
                  </a:cubicBezTo>
                  <a:close/>
                  <a:moveTo>
                    <a:pt x="786749" y="254598"/>
                  </a:moveTo>
                  <a:cubicBezTo>
                    <a:pt x="801620" y="259795"/>
                    <a:pt x="824313" y="297585"/>
                    <a:pt x="835648" y="312730"/>
                  </a:cubicBezTo>
                  <a:cubicBezTo>
                    <a:pt x="840728" y="322763"/>
                    <a:pt x="830695" y="327845"/>
                    <a:pt x="822568" y="329748"/>
                  </a:cubicBezTo>
                  <a:cubicBezTo>
                    <a:pt x="819901" y="329622"/>
                    <a:pt x="817488" y="328604"/>
                    <a:pt x="815962" y="326827"/>
                  </a:cubicBezTo>
                  <a:cubicBezTo>
                    <a:pt x="805422" y="302570"/>
                    <a:pt x="770116" y="282504"/>
                    <a:pt x="775196" y="262311"/>
                  </a:cubicBezTo>
                  <a:cubicBezTo>
                    <a:pt x="777704" y="254755"/>
                    <a:pt x="781792" y="252866"/>
                    <a:pt x="786749" y="254598"/>
                  </a:cubicBezTo>
                  <a:close/>
                  <a:moveTo>
                    <a:pt x="516961" y="216295"/>
                  </a:moveTo>
                  <a:cubicBezTo>
                    <a:pt x="525090" y="213754"/>
                    <a:pt x="529533" y="224041"/>
                    <a:pt x="531439" y="231660"/>
                  </a:cubicBezTo>
                  <a:cubicBezTo>
                    <a:pt x="531439" y="234075"/>
                    <a:pt x="530676" y="235978"/>
                    <a:pt x="529153" y="237121"/>
                  </a:cubicBezTo>
                  <a:cubicBezTo>
                    <a:pt x="509466" y="242076"/>
                    <a:pt x="493721" y="270524"/>
                    <a:pt x="476954" y="261887"/>
                  </a:cubicBezTo>
                  <a:cubicBezTo>
                    <a:pt x="451807" y="246649"/>
                    <a:pt x="500703" y="226201"/>
                    <a:pt x="516961" y="216295"/>
                  </a:cubicBezTo>
                  <a:close/>
                  <a:moveTo>
                    <a:pt x="10277" y="190501"/>
                  </a:moveTo>
                  <a:cubicBezTo>
                    <a:pt x="13071" y="190501"/>
                    <a:pt x="15738" y="191516"/>
                    <a:pt x="17643" y="193297"/>
                  </a:cubicBezTo>
                  <a:cubicBezTo>
                    <a:pt x="19548" y="195073"/>
                    <a:pt x="20818" y="197615"/>
                    <a:pt x="21073" y="200152"/>
                  </a:cubicBezTo>
                  <a:cubicBezTo>
                    <a:pt x="29708" y="235841"/>
                    <a:pt x="24756" y="266069"/>
                    <a:pt x="25136" y="299216"/>
                  </a:cubicBezTo>
                  <a:cubicBezTo>
                    <a:pt x="25263" y="301753"/>
                    <a:pt x="24120" y="304422"/>
                    <a:pt x="22342" y="306325"/>
                  </a:cubicBezTo>
                  <a:cubicBezTo>
                    <a:pt x="20564" y="308233"/>
                    <a:pt x="18024" y="309501"/>
                    <a:pt x="15230" y="309628"/>
                  </a:cubicBezTo>
                  <a:cubicBezTo>
                    <a:pt x="12436" y="309628"/>
                    <a:pt x="9769" y="308613"/>
                    <a:pt x="7864" y="306832"/>
                  </a:cubicBezTo>
                  <a:cubicBezTo>
                    <a:pt x="5832" y="305056"/>
                    <a:pt x="4562" y="302640"/>
                    <a:pt x="4434" y="299977"/>
                  </a:cubicBezTo>
                  <a:cubicBezTo>
                    <a:pt x="-391" y="265937"/>
                    <a:pt x="-391" y="235714"/>
                    <a:pt x="371" y="200913"/>
                  </a:cubicBezTo>
                  <a:cubicBezTo>
                    <a:pt x="244" y="198376"/>
                    <a:pt x="1387" y="195707"/>
                    <a:pt x="3165" y="193804"/>
                  </a:cubicBezTo>
                  <a:cubicBezTo>
                    <a:pt x="4943" y="191896"/>
                    <a:pt x="7483" y="190501"/>
                    <a:pt x="10277" y="190501"/>
                  </a:cubicBezTo>
                  <a:close/>
                  <a:moveTo>
                    <a:pt x="205779" y="167561"/>
                  </a:moveTo>
                  <a:cubicBezTo>
                    <a:pt x="210099" y="163877"/>
                    <a:pt x="216701" y="164385"/>
                    <a:pt x="220385" y="168702"/>
                  </a:cubicBezTo>
                  <a:cubicBezTo>
                    <a:pt x="224069" y="173023"/>
                    <a:pt x="223434" y="179625"/>
                    <a:pt x="219115" y="183309"/>
                  </a:cubicBezTo>
                  <a:cubicBezTo>
                    <a:pt x="219115" y="183309"/>
                    <a:pt x="216323" y="185722"/>
                    <a:pt x="212386" y="189025"/>
                  </a:cubicBezTo>
                  <a:cubicBezTo>
                    <a:pt x="186098" y="205659"/>
                    <a:pt x="163745" y="233474"/>
                    <a:pt x="136313" y="249731"/>
                  </a:cubicBezTo>
                  <a:cubicBezTo>
                    <a:pt x="133899" y="249476"/>
                    <a:pt x="131232" y="248205"/>
                    <a:pt x="129453" y="246046"/>
                  </a:cubicBezTo>
                  <a:cubicBezTo>
                    <a:pt x="127674" y="243888"/>
                    <a:pt x="126787" y="241221"/>
                    <a:pt x="127039" y="238554"/>
                  </a:cubicBezTo>
                  <a:cubicBezTo>
                    <a:pt x="127296" y="235887"/>
                    <a:pt x="128309" y="233347"/>
                    <a:pt x="130214" y="231570"/>
                  </a:cubicBezTo>
                  <a:cubicBezTo>
                    <a:pt x="147234" y="212011"/>
                    <a:pt x="164380" y="192833"/>
                    <a:pt x="190160" y="179116"/>
                  </a:cubicBezTo>
                  <a:cubicBezTo>
                    <a:pt x="193209" y="177212"/>
                    <a:pt x="195493" y="176194"/>
                    <a:pt x="197907" y="174163"/>
                  </a:cubicBezTo>
                  <a:cubicBezTo>
                    <a:pt x="202735" y="170101"/>
                    <a:pt x="205779" y="167561"/>
                    <a:pt x="205779" y="167561"/>
                  </a:cubicBezTo>
                  <a:close/>
                  <a:moveTo>
                    <a:pt x="415313" y="127015"/>
                  </a:moveTo>
                  <a:cubicBezTo>
                    <a:pt x="416201" y="126888"/>
                    <a:pt x="417472" y="127650"/>
                    <a:pt x="418614" y="129300"/>
                  </a:cubicBezTo>
                  <a:cubicBezTo>
                    <a:pt x="419759" y="130825"/>
                    <a:pt x="420901" y="133238"/>
                    <a:pt x="421662" y="136032"/>
                  </a:cubicBezTo>
                  <a:cubicBezTo>
                    <a:pt x="422551" y="138699"/>
                    <a:pt x="422933" y="141239"/>
                    <a:pt x="422806" y="143270"/>
                  </a:cubicBezTo>
                  <a:cubicBezTo>
                    <a:pt x="422806" y="145302"/>
                    <a:pt x="422298" y="146700"/>
                    <a:pt x="421409" y="146953"/>
                  </a:cubicBezTo>
                  <a:cubicBezTo>
                    <a:pt x="414169" y="165115"/>
                    <a:pt x="399436" y="152034"/>
                    <a:pt x="388514" y="157114"/>
                  </a:cubicBezTo>
                  <a:cubicBezTo>
                    <a:pt x="387753" y="157241"/>
                    <a:pt x="386482" y="156478"/>
                    <a:pt x="385340" y="154827"/>
                  </a:cubicBezTo>
                  <a:cubicBezTo>
                    <a:pt x="384197" y="153176"/>
                    <a:pt x="383053" y="150764"/>
                    <a:pt x="382165" y="148097"/>
                  </a:cubicBezTo>
                  <a:cubicBezTo>
                    <a:pt x="381276" y="145430"/>
                    <a:pt x="380895" y="142890"/>
                    <a:pt x="381021" y="140858"/>
                  </a:cubicBezTo>
                  <a:cubicBezTo>
                    <a:pt x="381021" y="138827"/>
                    <a:pt x="381529" y="137556"/>
                    <a:pt x="382418" y="137175"/>
                  </a:cubicBezTo>
                  <a:cubicBezTo>
                    <a:pt x="391943" y="130825"/>
                    <a:pt x="404010" y="127268"/>
                    <a:pt x="415313" y="127015"/>
                  </a:cubicBezTo>
                  <a:close/>
                  <a:moveTo>
                    <a:pt x="671446" y="101722"/>
                  </a:moveTo>
                  <a:cubicBezTo>
                    <a:pt x="673478" y="101469"/>
                    <a:pt x="676018" y="101596"/>
                    <a:pt x="678812" y="102232"/>
                  </a:cubicBezTo>
                  <a:cubicBezTo>
                    <a:pt x="681478" y="102740"/>
                    <a:pt x="684018" y="103756"/>
                    <a:pt x="685670" y="104772"/>
                  </a:cubicBezTo>
                  <a:cubicBezTo>
                    <a:pt x="687321" y="105788"/>
                    <a:pt x="688339" y="106931"/>
                    <a:pt x="688211" y="107947"/>
                  </a:cubicBezTo>
                  <a:cubicBezTo>
                    <a:pt x="700403" y="123188"/>
                    <a:pt x="681860" y="129538"/>
                    <a:pt x="680844" y="141603"/>
                  </a:cubicBezTo>
                  <a:cubicBezTo>
                    <a:pt x="680590" y="142366"/>
                    <a:pt x="679320" y="143000"/>
                    <a:pt x="677288" y="143255"/>
                  </a:cubicBezTo>
                  <a:cubicBezTo>
                    <a:pt x="675256" y="143508"/>
                    <a:pt x="672716" y="143382"/>
                    <a:pt x="669922" y="142745"/>
                  </a:cubicBezTo>
                  <a:cubicBezTo>
                    <a:pt x="667256" y="142237"/>
                    <a:pt x="664716" y="141221"/>
                    <a:pt x="663064" y="140205"/>
                  </a:cubicBezTo>
                  <a:cubicBezTo>
                    <a:pt x="661285" y="139190"/>
                    <a:pt x="660397" y="138047"/>
                    <a:pt x="660523" y="137158"/>
                  </a:cubicBezTo>
                  <a:cubicBezTo>
                    <a:pt x="659761" y="125727"/>
                    <a:pt x="662556" y="113408"/>
                    <a:pt x="667890" y="103501"/>
                  </a:cubicBezTo>
                  <a:cubicBezTo>
                    <a:pt x="668144" y="102612"/>
                    <a:pt x="669414" y="101977"/>
                    <a:pt x="671446" y="101722"/>
                  </a:cubicBezTo>
                  <a:close/>
                  <a:moveTo>
                    <a:pt x="180952" y="52108"/>
                  </a:moveTo>
                  <a:cubicBezTo>
                    <a:pt x="185046" y="50469"/>
                    <a:pt x="189166" y="50207"/>
                    <a:pt x="193420" y="52271"/>
                  </a:cubicBezTo>
                  <a:cubicBezTo>
                    <a:pt x="219074" y="67005"/>
                    <a:pt x="170688" y="88721"/>
                    <a:pt x="154684" y="99010"/>
                  </a:cubicBezTo>
                  <a:cubicBezTo>
                    <a:pt x="146556" y="101803"/>
                    <a:pt x="141860" y="91642"/>
                    <a:pt x="139699" y="83894"/>
                  </a:cubicBezTo>
                  <a:cubicBezTo>
                    <a:pt x="139699" y="81609"/>
                    <a:pt x="140459" y="79576"/>
                    <a:pt x="141860" y="78434"/>
                  </a:cubicBezTo>
                  <a:cubicBezTo>
                    <a:pt x="156621" y="74339"/>
                    <a:pt x="168671" y="57026"/>
                    <a:pt x="180952" y="52108"/>
                  </a:cubicBezTo>
                  <a:close/>
                  <a:moveTo>
                    <a:pt x="272218" y="51145"/>
                  </a:moveTo>
                  <a:cubicBezTo>
                    <a:pt x="285905" y="46213"/>
                    <a:pt x="314591" y="95246"/>
                    <a:pt x="327815" y="117249"/>
                  </a:cubicBezTo>
                  <a:cubicBezTo>
                    <a:pt x="327815" y="122204"/>
                    <a:pt x="317781" y="127282"/>
                    <a:pt x="313843" y="124997"/>
                  </a:cubicBezTo>
                  <a:cubicBezTo>
                    <a:pt x="311049" y="124740"/>
                    <a:pt x="308509" y="123855"/>
                    <a:pt x="306731" y="122075"/>
                  </a:cubicBezTo>
                  <a:cubicBezTo>
                    <a:pt x="287426" y="107089"/>
                    <a:pt x="262280" y="76863"/>
                    <a:pt x="267359" y="56799"/>
                  </a:cubicBezTo>
                  <a:cubicBezTo>
                    <a:pt x="268613" y="53656"/>
                    <a:pt x="270263" y="51850"/>
                    <a:pt x="272218" y="51145"/>
                  </a:cubicBezTo>
                  <a:close/>
                  <a:moveTo>
                    <a:pt x="520111" y="38271"/>
                  </a:moveTo>
                  <a:cubicBezTo>
                    <a:pt x="522776" y="38782"/>
                    <a:pt x="525192" y="40179"/>
                    <a:pt x="526714" y="42337"/>
                  </a:cubicBezTo>
                  <a:cubicBezTo>
                    <a:pt x="548685" y="65705"/>
                    <a:pt x="568880" y="90853"/>
                    <a:pt x="583738" y="123365"/>
                  </a:cubicBezTo>
                  <a:cubicBezTo>
                    <a:pt x="585261" y="125524"/>
                    <a:pt x="585770" y="128316"/>
                    <a:pt x="585261" y="130986"/>
                  </a:cubicBezTo>
                  <a:cubicBezTo>
                    <a:pt x="584881" y="133651"/>
                    <a:pt x="583358" y="136065"/>
                    <a:pt x="581069" y="137717"/>
                  </a:cubicBezTo>
                  <a:cubicBezTo>
                    <a:pt x="578657" y="139368"/>
                    <a:pt x="575992" y="140003"/>
                    <a:pt x="573324" y="139496"/>
                  </a:cubicBezTo>
                  <a:cubicBezTo>
                    <a:pt x="570659" y="138985"/>
                    <a:pt x="568243" y="137589"/>
                    <a:pt x="566721" y="135430"/>
                  </a:cubicBezTo>
                  <a:cubicBezTo>
                    <a:pt x="548685" y="111173"/>
                    <a:pt x="528493" y="86025"/>
                    <a:pt x="509697" y="54402"/>
                  </a:cubicBezTo>
                  <a:cubicBezTo>
                    <a:pt x="508301" y="52116"/>
                    <a:pt x="507665" y="49451"/>
                    <a:pt x="508175" y="46782"/>
                  </a:cubicBezTo>
                  <a:cubicBezTo>
                    <a:pt x="508555" y="44117"/>
                    <a:pt x="510077" y="41703"/>
                    <a:pt x="512366" y="40051"/>
                  </a:cubicBezTo>
                  <a:cubicBezTo>
                    <a:pt x="514778" y="38399"/>
                    <a:pt x="517443" y="37765"/>
                    <a:pt x="520111" y="38271"/>
                  </a:cubicBezTo>
                  <a:close/>
                  <a:moveTo>
                    <a:pt x="432897" y="0"/>
                  </a:moveTo>
                  <a:cubicBezTo>
                    <a:pt x="437722" y="1142"/>
                    <a:pt x="440262" y="12192"/>
                    <a:pt x="437215" y="15368"/>
                  </a:cubicBezTo>
                  <a:cubicBezTo>
                    <a:pt x="436452" y="18035"/>
                    <a:pt x="434930" y="20322"/>
                    <a:pt x="432769" y="21590"/>
                  </a:cubicBezTo>
                  <a:cubicBezTo>
                    <a:pt x="413718" y="36833"/>
                    <a:pt x="378413" y="54232"/>
                    <a:pt x="359997" y="44706"/>
                  </a:cubicBezTo>
                  <a:cubicBezTo>
                    <a:pt x="337898" y="29084"/>
                    <a:pt x="404828" y="8890"/>
                    <a:pt x="432897" y="0"/>
                  </a:cubicBezTo>
                  <a:close/>
                </a:path>
              </a:pathLst>
            </a:custGeom>
            <a:solidFill>
              <a:srgbClr val="FFFFFF"/>
            </a:solidFill>
            <a:ln w="12700">
              <a:miter lim="400000"/>
            </a:ln>
          </p:spPr>
          <p:txBody>
            <a:bodyPr wrap="square" lIns="28575" tIns="28575" rIns="28575" bIns="28575" anchor="ctr">
              <a:noAutofit/>
            </a:bodyP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124" name="Shape">
              <a:extLst>
                <a:ext uri="{FF2B5EF4-FFF2-40B4-BE49-F238E27FC236}">
                  <a16:creationId xmlns:a16="http://schemas.microsoft.com/office/drawing/2014/main" id="{DF56B288-A7B5-405C-B817-8D3622A38253}"/>
                </a:ext>
              </a:extLst>
            </p:cNvPr>
            <p:cNvSpPr/>
            <p:nvPr/>
          </p:nvSpPr>
          <p:spPr>
            <a:xfrm>
              <a:off x="4864650" y="4095492"/>
              <a:ext cx="1238504" cy="864647"/>
            </a:xfrm>
            <a:custGeom>
              <a:avLst/>
              <a:gdLst/>
              <a:ahLst/>
              <a:cxnLst>
                <a:cxn ang="0">
                  <a:pos x="wd2" y="hd2"/>
                </a:cxn>
                <a:cxn ang="5400000">
                  <a:pos x="wd2" y="hd2"/>
                </a:cxn>
                <a:cxn ang="10800000">
                  <a:pos x="wd2" y="hd2"/>
                </a:cxn>
                <a:cxn ang="16200000">
                  <a:pos x="wd2" y="hd2"/>
                </a:cxn>
              </a:cxnLst>
              <a:rect l="0" t="0" r="r" b="b"/>
              <a:pathLst>
                <a:path w="21600" h="21600" extrusionOk="0">
                  <a:moveTo>
                    <a:pt x="20717" y="21600"/>
                  </a:moveTo>
                  <a:cubicBezTo>
                    <a:pt x="21284" y="19718"/>
                    <a:pt x="21600" y="17647"/>
                    <a:pt x="21600" y="15470"/>
                  </a:cubicBezTo>
                  <a:cubicBezTo>
                    <a:pt x="21600" y="6925"/>
                    <a:pt x="16765" y="0"/>
                    <a:pt x="10800" y="0"/>
                  </a:cubicBezTo>
                  <a:cubicBezTo>
                    <a:pt x="4835" y="0"/>
                    <a:pt x="0" y="6925"/>
                    <a:pt x="0" y="15470"/>
                  </a:cubicBezTo>
                  <a:cubicBezTo>
                    <a:pt x="0" y="16079"/>
                    <a:pt x="28" y="16677"/>
                    <a:pt x="74" y="17268"/>
                  </a:cubicBezTo>
                  <a:lnTo>
                    <a:pt x="20717" y="21600"/>
                  </a:lnTo>
                  <a:close/>
                </a:path>
              </a:pathLst>
            </a:custGeom>
            <a:solidFill>
              <a:srgbClr val="FFC000"/>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126" name="Shape">
              <a:extLst>
                <a:ext uri="{FF2B5EF4-FFF2-40B4-BE49-F238E27FC236}">
                  <a16:creationId xmlns:a16="http://schemas.microsoft.com/office/drawing/2014/main" id="{8D84B730-52FD-4822-AF7B-4B89056B3686}"/>
                </a:ext>
              </a:extLst>
            </p:cNvPr>
            <p:cNvSpPr/>
            <p:nvPr/>
          </p:nvSpPr>
          <p:spPr>
            <a:xfrm>
              <a:off x="4718669" y="4679417"/>
              <a:ext cx="2754664" cy="57545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4" y="12115"/>
                    <a:pt x="5153" y="21600"/>
                    <a:pt x="10800" y="21600"/>
                  </a:cubicBezTo>
                  <a:cubicBezTo>
                    <a:pt x="16447" y="21600"/>
                    <a:pt x="21085" y="12115"/>
                    <a:pt x="21600" y="0"/>
                  </a:cubicBezTo>
                  <a:cubicBezTo>
                    <a:pt x="21600" y="0"/>
                    <a:pt x="18007" y="1721"/>
                    <a:pt x="10800" y="1721"/>
                  </a:cubicBezTo>
                  <a:cubicBezTo>
                    <a:pt x="2478" y="1721"/>
                    <a:pt x="0" y="0"/>
                    <a:pt x="0" y="0"/>
                  </a:cubicBezTo>
                  <a:close/>
                </a:path>
              </a:pathLst>
            </a:custGeom>
            <a:solidFill>
              <a:schemeClr val="bg2">
                <a:lumMod val="90000"/>
              </a:schemeClr>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latin typeface="Merriweather" panose="020B0604020202020204" charset="0"/>
              </a:endParaRPr>
            </a:p>
          </p:txBody>
        </p:sp>
        <p:sp>
          <p:nvSpPr>
            <p:cNvPr id="128" name="Shape">
              <a:extLst>
                <a:ext uri="{FF2B5EF4-FFF2-40B4-BE49-F238E27FC236}">
                  <a16:creationId xmlns:a16="http://schemas.microsoft.com/office/drawing/2014/main" id="{D861E0CC-08E9-4285-9AE5-2F105B142E33}"/>
                </a:ext>
              </a:extLst>
            </p:cNvPr>
            <p:cNvSpPr/>
            <p:nvPr/>
          </p:nvSpPr>
          <p:spPr>
            <a:xfrm>
              <a:off x="4923041" y="4723212"/>
              <a:ext cx="2347086" cy="52947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9"/>
                    <a:pt x="5153" y="21600"/>
                    <a:pt x="10800" y="21600"/>
                  </a:cubicBezTo>
                  <a:cubicBezTo>
                    <a:pt x="16447" y="21600"/>
                    <a:pt x="21085" y="12113"/>
                    <a:pt x="21600" y="0"/>
                  </a:cubicBezTo>
                  <a:cubicBezTo>
                    <a:pt x="21600" y="0"/>
                    <a:pt x="18006" y="1721"/>
                    <a:pt x="10800" y="1721"/>
                  </a:cubicBezTo>
                  <a:cubicBezTo>
                    <a:pt x="2477" y="1721"/>
                    <a:pt x="0" y="0"/>
                    <a:pt x="0" y="0"/>
                  </a:cubicBezTo>
                  <a:close/>
                </a:path>
              </a:pathLst>
            </a:custGeom>
            <a:solidFill>
              <a:schemeClr val="bg2"/>
            </a:solidFill>
            <a:ln w="12700">
              <a:miter lim="400000"/>
            </a:ln>
          </p:spPr>
          <p:txBody>
            <a:bodyPr lIns="28575" tIns="28575" rIns="28575" bIns="28575" anchor="ctr"/>
            <a:lstStyle/>
            <a:p>
              <a:pPr algn="ctr"/>
              <a:endParaRPr sz="2250" b="1" dirty="0">
                <a:solidFill>
                  <a:schemeClr val="tx2"/>
                </a:solidFill>
                <a:latin typeface="Merriweather" panose="020B0604020202020204" charset="0"/>
              </a:endParaRPr>
            </a:p>
          </p:txBody>
        </p:sp>
      </p:grpSp>
      <p:sp>
        <p:nvSpPr>
          <p:cNvPr id="279" name="TextBox 278">
            <a:extLst>
              <a:ext uri="{FF2B5EF4-FFF2-40B4-BE49-F238E27FC236}">
                <a16:creationId xmlns:a16="http://schemas.microsoft.com/office/drawing/2014/main" id="{2D400521-F556-4A31-96C5-FF208B3D4C96}"/>
              </a:ext>
            </a:extLst>
          </p:cNvPr>
          <p:cNvSpPr txBox="1"/>
          <p:nvPr/>
        </p:nvSpPr>
        <p:spPr>
          <a:xfrm>
            <a:off x="4471547" y="4058319"/>
            <a:ext cx="2288477" cy="1061829"/>
          </a:xfrm>
          <a:prstGeom prst="rect">
            <a:avLst/>
          </a:prstGeom>
          <a:noFill/>
        </p:spPr>
        <p:txBody>
          <a:bodyPr wrap="square" lIns="0" rIns="0" rtlCol="0" anchor="t">
            <a:spAutoFit/>
          </a:bodyPr>
          <a:lstStyle/>
          <a:p>
            <a:pPr marL="171450" indent="-171450">
              <a:buFont typeface="Arial" panose="020B0604020202020204" pitchFamily="34" charset="0"/>
              <a:buChar char="•"/>
            </a:pPr>
            <a:r>
              <a:rPr lang="en-US" sz="900" b="0" i="0" u="none" strike="noStrike" dirty="0">
                <a:solidFill>
                  <a:schemeClr val="tx1">
                    <a:lumMod val="85000"/>
                    <a:lumOff val="15000"/>
                  </a:schemeClr>
                </a:solidFill>
                <a:effectLst/>
                <a:latin typeface="Merriweather" panose="020B0604020202020204" charset="0"/>
              </a:rPr>
              <a:t>Three years down the lane, we will automate our production units and improve upon our product using the data collected from our units.</a:t>
            </a:r>
          </a:p>
          <a:p>
            <a:pPr marL="171450" indent="-171450">
              <a:buFont typeface="Arial" panose="020B0604020202020204" pitchFamily="34" charset="0"/>
              <a:buChar char="•"/>
            </a:pPr>
            <a:r>
              <a:rPr lang="en-US" sz="900" dirty="0">
                <a:solidFill>
                  <a:schemeClr val="tx1">
                    <a:lumMod val="85000"/>
                    <a:lumOff val="15000"/>
                  </a:schemeClr>
                </a:solidFill>
                <a:latin typeface="Merriweather" panose="020B0604020202020204" charset="0"/>
              </a:rPr>
              <a:t>We will also implement </a:t>
            </a:r>
            <a:r>
              <a:rPr lang="en-US" sz="900" b="0" i="0" u="none" strike="noStrike" dirty="0">
                <a:solidFill>
                  <a:schemeClr val="tx1">
                    <a:lumMod val="85000"/>
                    <a:lumOff val="15000"/>
                  </a:schemeClr>
                </a:solidFill>
                <a:effectLst/>
                <a:latin typeface="Merriweather" panose="020B0604020202020204" charset="0"/>
              </a:rPr>
              <a:t>AI/ML models for additional features and more accurate results.</a:t>
            </a:r>
            <a:endParaRPr lang="en-US" sz="200" noProof="1">
              <a:solidFill>
                <a:schemeClr val="tx1">
                  <a:lumMod val="85000"/>
                  <a:lumOff val="15000"/>
                </a:schemeClr>
              </a:solidFill>
              <a:latin typeface="Merriweather" panose="020B0604020202020204" charset="0"/>
            </a:endParaRPr>
          </a:p>
        </p:txBody>
      </p:sp>
      <p:sp>
        <p:nvSpPr>
          <p:cNvPr id="62" name="Shape">
            <a:extLst>
              <a:ext uri="{FF2B5EF4-FFF2-40B4-BE49-F238E27FC236}">
                <a16:creationId xmlns:a16="http://schemas.microsoft.com/office/drawing/2014/main" id="{BA887E1A-D9CF-4E19-824C-074A29325A3C}"/>
              </a:ext>
            </a:extLst>
          </p:cNvPr>
          <p:cNvSpPr/>
          <p:nvPr/>
        </p:nvSpPr>
        <p:spPr>
          <a:xfrm>
            <a:off x="6100397" y="1453922"/>
            <a:ext cx="1420934" cy="29683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5"/>
                  <a:pt x="5153" y="21600"/>
                  <a:pt x="10800" y="21600"/>
                </a:cubicBezTo>
                <a:cubicBezTo>
                  <a:pt x="16447" y="21600"/>
                  <a:pt x="21085" y="12115"/>
                  <a:pt x="21600" y="0"/>
                </a:cubicBezTo>
                <a:cubicBezTo>
                  <a:pt x="21600" y="0"/>
                  <a:pt x="18007" y="1721"/>
                  <a:pt x="10800" y="1721"/>
                </a:cubicBezTo>
                <a:cubicBezTo>
                  <a:pt x="2478" y="1721"/>
                  <a:pt x="0" y="0"/>
                  <a:pt x="0" y="0"/>
                </a:cubicBezTo>
                <a:close/>
              </a:path>
            </a:pathLst>
          </a:custGeom>
          <a:solidFill>
            <a:schemeClr val="bg1">
              <a:lumMod val="75000"/>
            </a:schemeClr>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solidFill>
                <a:schemeClr val="bg1">
                  <a:lumMod val="85000"/>
                </a:schemeClr>
              </a:solidFill>
              <a:latin typeface="Merriweather" panose="020B0604020202020204" charset="0"/>
            </a:endParaRPr>
          </a:p>
        </p:txBody>
      </p:sp>
      <p:sp>
        <p:nvSpPr>
          <p:cNvPr id="63" name="Shape">
            <a:extLst>
              <a:ext uri="{FF2B5EF4-FFF2-40B4-BE49-F238E27FC236}">
                <a16:creationId xmlns:a16="http://schemas.microsoft.com/office/drawing/2014/main" id="{293268D2-6FAB-4062-A321-8967AF77BA99}"/>
              </a:ext>
            </a:extLst>
          </p:cNvPr>
          <p:cNvSpPr/>
          <p:nvPr/>
        </p:nvSpPr>
        <p:spPr>
          <a:xfrm>
            <a:off x="6236702" y="1482884"/>
            <a:ext cx="1158133" cy="24975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9"/>
                  <a:pt x="5153" y="21600"/>
                  <a:pt x="10800" y="21600"/>
                </a:cubicBezTo>
                <a:cubicBezTo>
                  <a:pt x="16447" y="21600"/>
                  <a:pt x="21085" y="12113"/>
                  <a:pt x="21600" y="0"/>
                </a:cubicBezTo>
                <a:cubicBezTo>
                  <a:pt x="21600" y="0"/>
                  <a:pt x="18006" y="1721"/>
                  <a:pt x="10800" y="1721"/>
                </a:cubicBezTo>
                <a:cubicBezTo>
                  <a:pt x="2477" y="1721"/>
                  <a:pt x="0" y="0"/>
                  <a:pt x="0" y="0"/>
                </a:cubicBezTo>
                <a:close/>
              </a:path>
            </a:pathLst>
          </a:custGeom>
          <a:solidFill>
            <a:schemeClr val="bg1">
              <a:lumMod val="85000"/>
            </a:schemeClr>
          </a:solidFill>
          <a:ln w="12700">
            <a:miter lim="400000"/>
          </a:ln>
        </p:spPr>
        <p:txBody>
          <a:bodyPr lIns="28575" tIns="28575" rIns="28575" bIns="28575" anchor="ctr"/>
          <a:lstStyle/>
          <a:p>
            <a:pPr algn="ctr"/>
            <a:endParaRPr sz="2250" b="1" dirty="0">
              <a:solidFill>
                <a:schemeClr val="bg1">
                  <a:lumMod val="85000"/>
                </a:schemeClr>
              </a:solidFill>
              <a:latin typeface="Merriweather" panose="020B0604020202020204" charset="0"/>
            </a:endParaRPr>
          </a:p>
        </p:txBody>
      </p:sp>
      <p:sp>
        <p:nvSpPr>
          <p:cNvPr id="64" name="Shape">
            <a:extLst>
              <a:ext uri="{FF2B5EF4-FFF2-40B4-BE49-F238E27FC236}">
                <a16:creationId xmlns:a16="http://schemas.microsoft.com/office/drawing/2014/main" id="{94A46534-60C9-49C4-8D2D-81499117953D}"/>
              </a:ext>
            </a:extLst>
          </p:cNvPr>
          <p:cNvSpPr/>
          <p:nvPr/>
        </p:nvSpPr>
        <p:spPr>
          <a:xfrm>
            <a:off x="2440381" y="3682730"/>
            <a:ext cx="1302055" cy="2720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5"/>
                  <a:pt x="5153" y="21600"/>
                  <a:pt x="10800" y="21600"/>
                </a:cubicBezTo>
                <a:cubicBezTo>
                  <a:pt x="16447" y="21600"/>
                  <a:pt x="21085" y="12115"/>
                  <a:pt x="21600" y="0"/>
                </a:cubicBezTo>
                <a:cubicBezTo>
                  <a:pt x="21600" y="0"/>
                  <a:pt x="18007" y="1721"/>
                  <a:pt x="10800" y="1721"/>
                </a:cubicBezTo>
                <a:cubicBezTo>
                  <a:pt x="2478" y="1721"/>
                  <a:pt x="0" y="0"/>
                  <a:pt x="0" y="0"/>
                </a:cubicBezTo>
                <a:close/>
              </a:path>
            </a:pathLst>
          </a:custGeom>
          <a:solidFill>
            <a:schemeClr val="bg1">
              <a:lumMod val="75000"/>
            </a:schemeClr>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solidFill>
                <a:schemeClr val="bg1">
                  <a:lumMod val="85000"/>
                </a:schemeClr>
              </a:solidFill>
              <a:latin typeface="Merriweather" panose="020B0604020202020204" charset="0"/>
            </a:endParaRPr>
          </a:p>
        </p:txBody>
      </p:sp>
      <p:sp>
        <p:nvSpPr>
          <p:cNvPr id="65" name="Shape">
            <a:extLst>
              <a:ext uri="{FF2B5EF4-FFF2-40B4-BE49-F238E27FC236}">
                <a16:creationId xmlns:a16="http://schemas.microsoft.com/office/drawing/2014/main" id="{90F4783C-2711-4B6A-9C6A-AEC8B821CBD4}"/>
              </a:ext>
            </a:extLst>
          </p:cNvPr>
          <p:cNvSpPr/>
          <p:nvPr/>
        </p:nvSpPr>
        <p:spPr>
          <a:xfrm>
            <a:off x="2544952" y="3690485"/>
            <a:ext cx="1109406" cy="25026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9"/>
                  <a:pt x="5153" y="21600"/>
                  <a:pt x="10800" y="21600"/>
                </a:cubicBezTo>
                <a:cubicBezTo>
                  <a:pt x="16447" y="21600"/>
                  <a:pt x="21085" y="12113"/>
                  <a:pt x="21600" y="0"/>
                </a:cubicBezTo>
                <a:cubicBezTo>
                  <a:pt x="21600" y="0"/>
                  <a:pt x="18006" y="1721"/>
                  <a:pt x="10800" y="1721"/>
                </a:cubicBezTo>
                <a:cubicBezTo>
                  <a:pt x="2477" y="1721"/>
                  <a:pt x="0" y="0"/>
                  <a:pt x="0" y="0"/>
                </a:cubicBezTo>
                <a:close/>
              </a:path>
            </a:pathLst>
          </a:custGeom>
          <a:solidFill>
            <a:schemeClr val="bg1">
              <a:lumMod val="85000"/>
            </a:schemeClr>
          </a:solidFill>
          <a:ln w="12700">
            <a:miter lim="400000"/>
          </a:ln>
        </p:spPr>
        <p:txBody>
          <a:bodyPr lIns="28575" tIns="28575" rIns="28575" bIns="28575" anchor="ctr"/>
          <a:lstStyle/>
          <a:p>
            <a:pPr algn="ctr"/>
            <a:endParaRPr sz="2250" b="1" dirty="0">
              <a:solidFill>
                <a:schemeClr val="bg1">
                  <a:lumMod val="85000"/>
                </a:schemeClr>
              </a:solidFill>
              <a:latin typeface="Merriweather" panose="020B0604020202020204" charset="0"/>
            </a:endParaRPr>
          </a:p>
        </p:txBody>
      </p:sp>
      <p:sp>
        <p:nvSpPr>
          <p:cNvPr id="66" name="Shape">
            <a:extLst>
              <a:ext uri="{FF2B5EF4-FFF2-40B4-BE49-F238E27FC236}">
                <a16:creationId xmlns:a16="http://schemas.microsoft.com/office/drawing/2014/main" id="{7905ED31-BBB4-4F02-A3A1-56E2505308E2}"/>
              </a:ext>
            </a:extLst>
          </p:cNvPr>
          <p:cNvSpPr/>
          <p:nvPr/>
        </p:nvSpPr>
        <p:spPr>
          <a:xfrm>
            <a:off x="4776472" y="3689930"/>
            <a:ext cx="1302055" cy="2720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5"/>
                  <a:pt x="5153" y="21600"/>
                  <a:pt x="10800" y="21600"/>
                </a:cubicBezTo>
                <a:cubicBezTo>
                  <a:pt x="16447" y="21600"/>
                  <a:pt x="21085" y="12115"/>
                  <a:pt x="21600" y="0"/>
                </a:cubicBezTo>
                <a:cubicBezTo>
                  <a:pt x="21600" y="0"/>
                  <a:pt x="18007" y="1721"/>
                  <a:pt x="10800" y="1721"/>
                </a:cubicBezTo>
                <a:cubicBezTo>
                  <a:pt x="2478" y="1721"/>
                  <a:pt x="0" y="0"/>
                  <a:pt x="0" y="0"/>
                </a:cubicBezTo>
                <a:close/>
              </a:path>
            </a:pathLst>
          </a:custGeom>
          <a:solidFill>
            <a:schemeClr val="bg1">
              <a:lumMod val="75000"/>
            </a:schemeClr>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solidFill>
                <a:schemeClr val="bg1">
                  <a:lumMod val="85000"/>
                </a:schemeClr>
              </a:solidFill>
              <a:latin typeface="Merriweather" panose="020B0604020202020204" charset="0"/>
            </a:endParaRPr>
          </a:p>
        </p:txBody>
      </p:sp>
      <p:sp>
        <p:nvSpPr>
          <p:cNvPr id="67" name="Shape">
            <a:extLst>
              <a:ext uri="{FF2B5EF4-FFF2-40B4-BE49-F238E27FC236}">
                <a16:creationId xmlns:a16="http://schemas.microsoft.com/office/drawing/2014/main" id="{9389A0EA-CF90-4EE1-89C9-1F6DE0BA625E}"/>
              </a:ext>
            </a:extLst>
          </p:cNvPr>
          <p:cNvSpPr/>
          <p:nvPr/>
        </p:nvSpPr>
        <p:spPr>
          <a:xfrm>
            <a:off x="4885019" y="3704465"/>
            <a:ext cx="1109406" cy="25026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9"/>
                  <a:pt x="5153" y="21600"/>
                  <a:pt x="10800" y="21600"/>
                </a:cubicBezTo>
                <a:cubicBezTo>
                  <a:pt x="16447" y="21600"/>
                  <a:pt x="21085" y="12113"/>
                  <a:pt x="21600" y="0"/>
                </a:cubicBezTo>
                <a:cubicBezTo>
                  <a:pt x="21600" y="0"/>
                  <a:pt x="18006" y="1721"/>
                  <a:pt x="10800" y="1721"/>
                </a:cubicBezTo>
                <a:cubicBezTo>
                  <a:pt x="2477" y="1721"/>
                  <a:pt x="0" y="0"/>
                  <a:pt x="0" y="0"/>
                </a:cubicBezTo>
                <a:close/>
              </a:path>
            </a:pathLst>
          </a:custGeom>
          <a:solidFill>
            <a:schemeClr val="bg1">
              <a:lumMod val="85000"/>
            </a:schemeClr>
          </a:solidFill>
          <a:ln w="12700">
            <a:miter lim="400000"/>
          </a:ln>
        </p:spPr>
        <p:txBody>
          <a:bodyPr lIns="28575" tIns="28575" rIns="28575" bIns="28575" anchor="ctr"/>
          <a:lstStyle/>
          <a:p>
            <a:pPr algn="ctr"/>
            <a:endParaRPr sz="2250" b="1" dirty="0">
              <a:solidFill>
                <a:schemeClr val="bg1">
                  <a:lumMod val="85000"/>
                </a:schemeClr>
              </a:solidFill>
              <a:latin typeface="Merriweather" panose="020B0604020202020204" charset="0"/>
            </a:endParaRPr>
          </a:p>
        </p:txBody>
      </p:sp>
      <p:sp>
        <p:nvSpPr>
          <p:cNvPr id="68" name="Shape">
            <a:extLst>
              <a:ext uri="{FF2B5EF4-FFF2-40B4-BE49-F238E27FC236}">
                <a16:creationId xmlns:a16="http://schemas.microsoft.com/office/drawing/2014/main" id="{027D373A-4CA1-4054-8E32-F2D59DA7FD99}"/>
              </a:ext>
            </a:extLst>
          </p:cNvPr>
          <p:cNvSpPr/>
          <p:nvPr/>
        </p:nvSpPr>
        <p:spPr>
          <a:xfrm>
            <a:off x="7411672" y="3689930"/>
            <a:ext cx="1302055" cy="2720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5"/>
                  <a:pt x="5153" y="21600"/>
                  <a:pt x="10800" y="21600"/>
                </a:cubicBezTo>
                <a:cubicBezTo>
                  <a:pt x="16447" y="21600"/>
                  <a:pt x="21085" y="12115"/>
                  <a:pt x="21600" y="0"/>
                </a:cubicBezTo>
                <a:cubicBezTo>
                  <a:pt x="21600" y="0"/>
                  <a:pt x="18007" y="1721"/>
                  <a:pt x="10800" y="1721"/>
                </a:cubicBezTo>
                <a:cubicBezTo>
                  <a:pt x="2478" y="1721"/>
                  <a:pt x="0" y="0"/>
                  <a:pt x="0" y="0"/>
                </a:cubicBezTo>
                <a:close/>
              </a:path>
            </a:pathLst>
          </a:custGeom>
          <a:solidFill>
            <a:schemeClr val="bg1">
              <a:lumMod val="75000"/>
            </a:schemeClr>
          </a:solidFill>
          <a:ln w="12700">
            <a:miter lim="400000"/>
          </a:ln>
        </p:spPr>
        <p:txBody>
          <a:bodyPr lIns="28575" tIns="28575" rIns="28575" bIns="28575" anchor="ctr"/>
          <a:lstStyle/>
          <a:p>
            <a:pPr>
              <a:defRPr sz="3000">
                <a:solidFill>
                  <a:srgbClr val="FFFFFF"/>
                </a:solidFill>
                <a:effectLst>
                  <a:outerShdw blurRad="38100" dist="12700" dir="5400000" rotWithShape="0">
                    <a:srgbClr val="000000">
                      <a:alpha val="50000"/>
                    </a:srgbClr>
                  </a:outerShdw>
                </a:effectLst>
              </a:defRPr>
            </a:pPr>
            <a:endParaRPr sz="2250" dirty="0">
              <a:solidFill>
                <a:schemeClr val="bg1">
                  <a:lumMod val="85000"/>
                </a:schemeClr>
              </a:solidFill>
              <a:latin typeface="Merriweather" panose="020B0604020202020204" charset="0"/>
            </a:endParaRPr>
          </a:p>
        </p:txBody>
      </p:sp>
      <p:sp>
        <p:nvSpPr>
          <p:cNvPr id="69" name="Shape">
            <a:extLst>
              <a:ext uri="{FF2B5EF4-FFF2-40B4-BE49-F238E27FC236}">
                <a16:creationId xmlns:a16="http://schemas.microsoft.com/office/drawing/2014/main" id="{F834A0B2-E2C9-4E69-8FDD-D34EE26E6E8C}"/>
              </a:ext>
            </a:extLst>
          </p:cNvPr>
          <p:cNvSpPr/>
          <p:nvPr/>
        </p:nvSpPr>
        <p:spPr>
          <a:xfrm>
            <a:off x="7500045" y="3708009"/>
            <a:ext cx="1109406" cy="25026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5" y="12119"/>
                  <a:pt x="5153" y="21600"/>
                  <a:pt x="10800" y="21600"/>
                </a:cubicBezTo>
                <a:cubicBezTo>
                  <a:pt x="16447" y="21600"/>
                  <a:pt x="21085" y="12113"/>
                  <a:pt x="21600" y="0"/>
                </a:cubicBezTo>
                <a:cubicBezTo>
                  <a:pt x="21600" y="0"/>
                  <a:pt x="18006" y="1721"/>
                  <a:pt x="10800" y="1721"/>
                </a:cubicBezTo>
                <a:cubicBezTo>
                  <a:pt x="2477" y="1721"/>
                  <a:pt x="0" y="0"/>
                  <a:pt x="0" y="0"/>
                </a:cubicBezTo>
                <a:close/>
              </a:path>
            </a:pathLst>
          </a:custGeom>
          <a:solidFill>
            <a:schemeClr val="bg1">
              <a:lumMod val="85000"/>
            </a:schemeClr>
          </a:solidFill>
          <a:ln w="12700">
            <a:miter lim="400000"/>
          </a:ln>
        </p:spPr>
        <p:txBody>
          <a:bodyPr lIns="28575" tIns="28575" rIns="28575" bIns="28575" anchor="ctr"/>
          <a:lstStyle/>
          <a:p>
            <a:pPr algn="ctr"/>
            <a:endParaRPr sz="2250" b="1" dirty="0">
              <a:solidFill>
                <a:schemeClr val="bg1">
                  <a:lumMod val="85000"/>
                </a:schemeClr>
              </a:solidFill>
              <a:latin typeface="Merriweather" panose="020B0604020202020204" charset="0"/>
            </a:endParaRPr>
          </a:p>
        </p:txBody>
      </p:sp>
      <p:sp>
        <p:nvSpPr>
          <p:cNvPr id="70" name="Google Shape;151;p20">
            <a:extLst>
              <a:ext uri="{FF2B5EF4-FFF2-40B4-BE49-F238E27FC236}">
                <a16:creationId xmlns:a16="http://schemas.microsoft.com/office/drawing/2014/main" id="{AB0800C3-0BAB-4C4E-B632-57826EB0317D}"/>
              </a:ext>
            </a:extLst>
          </p:cNvPr>
          <p:cNvSpPr txBox="1">
            <a:spLocks noGrp="1"/>
          </p:cNvSpPr>
          <p:nvPr>
            <p:ph type="title"/>
          </p:nvPr>
        </p:nvSpPr>
        <p:spPr>
          <a:xfrm>
            <a:off x="1739884" y="-35675"/>
            <a:ext cx="7405322" cy="63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3600" b="1" dirty="0">
                <a:solidFill>
                  <a:srgbClr val="000000"/>
                </a:solidFill>
                <a:latin typeface="Merriweather" panose="020B0604020202020204" charset="0"/>
                <a:ea typeface="Merriweather"/>
                <a:cs typeface="Merriweather"/>
                <a:sym typeface="Merriweather"/>
              </a:rPr>
              <a:t>Three Year Plan for the Product</a:t>
            </a:r>
            <a:endParaRPr sz="3600" dirty="0">
              <a:solidFill>
                <a:srgbClr val="000000"/>
              </a:solidFill>
              <a:latin typeface="Merriweather" panose="020B0604020202020204" charset="0"/>
              <a:ea typeface="Merriweather"/>
              <a:cs typeface="Merriweather"/>
              <a:sym typeface="Merriweather"/>
            </a:endParaRPr>
          </a:p>
        </p:txBody>
      </p:sp>
      <p:sp>
        <p:nvSpPr>
          <p:cNvPr id="56" name="TextBox 1">
            <a:extLst>
              <a:ext uri="{FF2B5EF4-FFF2-40B4-BE49-F238E27FC236}">
                <a16:creationId xmlns:a16="http://schemas.microsoft.com/office/drawing/2014/main" id="{6AE16180-8B18-47DF-851C-83B982FE1C2C}"/>
              </a:ext>
            </a:extLst>
          </p:cNvPr>
          <p:cNvSpPr txBox="1"/>
          <p:nvPr/>
        </p:nvSpPr>
        <p:spPr>
          <a:xfrm>
            <a:off x="3353830" y="466334"/>
            <a:ext cx="4292441" cy="388865"/>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(Plans and Projections)</a:t>
            </a:r>
            <a:endParaRPr lang="en-IN" sz="1400" b="1" dirty="0">
              <a:latin typeface="Merriweather" panose="020B0604020202020204" charset="0"/>
            </a:endParaRPr>
          </a:p>
        </p:txBody>
      </p:sp>
      <p:sp>
        <p:nvSpPr>
          <p:cNvPr id="57" name="TextBox 1">
            <a:extLst>
              <a:ext uri="{FF2B5EF4-FFF2-40B4-BE49-F238E27FC236}">
                <a16:creationId xmlns:a16="http://schemas.microsoft.com/office/drawing/2014/main" id="{DD0E6CAB-6359-46DD-B45D-F0CEC9E38A00}"/>
              </a:ext>
            </a:extLst>
          </p:cNvPr>
          <p:cNvSpPr txBox="1"/>
          <p:nvPr/>
        </p:nvSpPr>
        <p:spPr>
          <a:xfrm>
            <a:off x="3401853" y="1444607"/>
            <a:ext cx="918513" cy="270942"/>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b="1" dirty="0">
                <a:latin typeface="Merriweather" panose="020B0604020202020204" charset="0"/>
              </a:rPr>
              <a:t>Stage 1</a:t>
            </a:r>
            <a:endParaRPr lang="en-IN" b="1" dirty="0">
              <a:latin typeface="Merriweather" panose="020B0604020202020204" charset="0"/>
            </a:endParaRPr>
          </a:p>
        </p:txBody>
      </p:sp>
      <p:sp>
        <p:nvSpPr>
          <p:cNvPr id="58" name="TextBox 1">
            <a:extLst>
              <a:ext uri="{FF2B5EF4-FFF2-40B4-BE49-F238E27FC236}">
                <a16:creationId xmlns:a16="http://schemas.microsoft.com/office/drawing/2014/main" id="{032A77D9-7044-48E9-AA81-906CC7D2374D}"/>
              </a:ext>
            </a:extLst>
          </p:cNvPr>
          <p:cNvSpPr txBox="1"/>
          <p:nvPr/>
        </p:nvSpPr>
        <p:spPr>
          <a:xfrm>
            <a:off x="6347494" y="1475493"/>
            <a:ext cx="918513" cy="270942"/>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b="1" dirty="0">
                <a:latin typeface="Merriweather" panose="020B0604020202020204" charset="0"/>
              </a:rPr>
              <a:t>Stage 2</a:t>
            </a:r>
            <a:endParaRPr lang="en-IN" b="1" dirty="0">
              <a:latin typeface="Merriweather" panose="020B0604020202020204" charset="0"/>
            </a:endParaRPr>
          </a:p>
        </p:txBody>
      </p:sp>
      <p:sp>
        <p:nvSpPr>
          <p:cNvPr id="59" name="TextBox 1">
            <a:extLst>
              <a:ext uri="{FF2B5EF4-FFF2-40B4-BE49-F238E27FC236}">
                <a16:creationId xmlns:a16="http://schemas.microsoft.com/office/drawing/2014/main" id="{CB147136-8087-4E00-834D-52DE2CA1CF3E}"/>
              </a:ext>
            </a:extLst>
          </p:cNvPr>
          <p:cNvSpPr txBox="1"/>
          <p:nvPr/>
        </p:nvSpPr>
        <p:spPr>
          <a:xfrm>
            <a:off x="2632044" y="3676362"/>
            <a:ext cx="918513" cy="270942"/>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b="1" dirty="0">
                <a:latin typeface="Merriweather" panose="020B0604020202020204" charset="0"/>
              </a:rPr>
              <a:t>Stage 3</a:t>
            </a:r>
            <a:endParaRPr lang="en-IN" b="1" dirty="0">
              <a:latin typeface="Merriweather" panose="020B0604020202020204" charset="0"/>
            </a:endParaRPr>
          </a:p>
        </p:txBody>
      </p:sp>
      <p:sp>
        <p:nvSpPr>
          <p:cNvPr id="60" name="TextBox 1">
            <a:extLst>
              <a:ext uri="{FF2B5EF4-FFF2-40B4-BE49-F238E27FC236}">
                <a16:creationId xmlns:a16="http://schemas.microsoft.com/office/drawing/2014/main" id="{BAA3C73C-BF45-4E13-B64F-2285F811B78A}"/>
              </a:ext>
            </a:extLst>
          </p:cNvPr>
          <p:cNvSpPr txBox="1"/>
          <p:nvPr/>
        </p:nvSpPr>
        <p:spPr>
          <a:xfrm>
            <a:off x="4980489" y="3674342"/>
            <a:ext cx="918513" cy="270942"/>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b="1" dirty="0">
                <a:latin typeface="Merriweather" panose="020B0604020202020204" charset="0"/>
              </a:rPr>
              <a:t>Stage 4</a:t>
            </a:r>
            <a:endParaRPr lang="en-IN" b="1" dirty="0">
              <a:latin typeface="Merriweather" panose="020B0604020202020204" charset="0"/>
            </a:endParaRPr>
          </a:p>
        </p:txBody>
      </p:sp>
      <p:sp>
        <p:nvSpPr>
          <p:cNvPr id="61" name="TextBox 1">
            <a:extLst>
              <a:ext uri="{FF2B5EF4-FFF2-40B4-BE49-F238E27FC236}">
                <a16:creationId xmlns:a16="http://schemas.microsoft.com/office/drawing/2014/main" id="{35494DA4-9443-4C2F-B9A5-4585EEA7F493}"/>
              </a:ext>
            </a:extLst>
          </p:cNvPr>
          <p:cNvSpPr txBox="1"/>
          <p:nvPr/>
        </p:nvSpPr>
        <p:spPr>
          <a:xfrm>
            <a:off x="7584952" y="3697077"/>
            <a:ext cx="918513" cy="270942"/>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b="1" dirty="0">
                <a:latin typeface="Merriweather" panose="020B0604020202020204" charset="0"/>
              </a:rPr>
              <a:t>Stage 5</a:t>
            </a:r>
            <a:endParaRPr lang="en-IN" b="1" dirty="0">
              <a:latin typeface="Merriweather" panose="020B0604020202020204" charset="0"/>
            </a:endParaRPr>
          </a:p>
        </p:txBody>
      </p:sp>
      <p:sp>
        <p:nvSpPr>
          <p:cNvPr id="71" name="TextBox 1">
            <a:extLst>
              <a:ext uri="{FF2B5EF4-FFF2-40B4-BE49-F238E27FC236}">
                <a16:creationId xmlns:a16="http://schemas.microsoft.com/office/drawing/2014/main" id="{114AB682-B3DF-4C2E-979A-1DA9D484CF39}"/>
              </a:ext>
            </a:extLst>
          </p:cNvPr>
          <p:cNvSpPr txBox="1"/>
          <p:nvPr/>
        </p:nvSpPr>
        <p:spPr>
          <a:xfrm>
            <a:off x="2763347" y="2726573"/>
            <a:ext cx="2262966" cy="211791"/>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800" b="1" dirty="0">
                <a:latin typeface="Merriweather" panose="020B0604020202020204" charset="0"/>
              </a:rPr>
              <a:t>(Required Government Support)</a:t>
            </a:r>
            <a:endParaRPr lang="en-IN" sz="800" b="1" dirty="0">
              <a:latin typeface="Merriweather" panose="020B0604020202020204" charset="0"/>
            </a:endParaRPr>
          </a:p>
        </p:txBody>
      </p:sp>
    </p:spTree>
    <p:extLst>
      <p:ext uri="{BB962C8B-B14F-4D97-AF65-F5344CB8AC3E}">
        <p14:creationId xmlns:p14="http://schemas.microsoft.com/office/powerpoint/2010/main" val="4190236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extBox 77">
            <a:extLst>
              <a:ext uri="{FF2B5EF4-FFF2-40B4-BE49-F238E27FC236}">
                <a16:creationId xmlns:a16="http://schemas.microsoft.com/office/drawing/2014/main" id="{F9AB9C38-4364-44D4-BE07-1A103F745C8E}"/>
              </a:ext>
            </a:extLst>
          </p:cNvPr>
          <p:cNvSpPr txBox="1"/>
          <p:nvPr/>
        </p:nvSpPr>
        <p:spPr>
          <a:xfrm>
            <a:off x="6979205" y="1611969"/>
            <a:ext cx="1996628" cy="1200329"/>
          </a:xfrm>
          <a:prstGeom prst="rect">
            <a:avLst/>
          </a:prstGeom>
          <a:noFill/>
        </p:spPr>
        <p:txBody>
          <a:bodyPr wrap="square" lIns="0" rIns="0" rtlCol="0" anchor="t">
            <a:spAutoFit/>
          </a:bodyPr>
          <a:lstStyle/>
          <a:p>
            <a:pPr marL="171450" indent="-171450">
              <a:buFont typeface="Arial" panose="020B0604020202020204" pitchFamily="34" charset="0"/>
              <a:buChar char="•"/>
            </a:pPr>
            <a:r>
              <a:rPr lang="en-US" sz="900" dirty="0">
                <a:latin typeface="Merriweather" panose="020B0604020202020204" charset="0"/>
              </a:rPr>
              <a:t>W</a:t>
            </a:r>
            <a:r>
              <a:rPr lang="en-US" sz="900" b="0" i="0" u="none" strike="noStrike" dirty="0">
                <a:solidFill>
                  <a:srgbClr val="000000"/>
                </a:solidFill>
                <a:effectLst/>
                <a:latin typeface="Merriweather" panose="020B0604020202020204" charset="0"/>
              </a:rPr>
              <a:t>e believe that the a big hurdle for our product’s commercial success will be to gain the required customer base.</a:t>
            </a:r>
          </a:p>
          <a:p>
            <a:pPr marL="171450" indent="-171450">
              <a:buFont typeface="Arial" panose="020B0604020202020204" pitchFamily="34" charset="0"/>
              <a:buChar char="•"/>
            </a:pPr>
            <a:r>
              <a:rPr lang="en-US" sz="900" dirty="0">
                <a:latin typeface="Merriweather" panose="020B0604020202020204" charset="0"/>
              </a:rPr>
              <a:t>Hence, we plan to invest </a:t>
            </a:r>
            <a:r>
              <a:rPr lang="en-US" sz="900" b="0" i="0" u="none" strike="noStrike" dirty="0">
                <a:solidFill>
                  <a:srgbClr val="000000"/>
                </a:solidFill>
                <a:effectLst/>
                <a:latin typeface="Merriweather" panose="020B0604020202020204" charset="0"/>
              </a:rPr>
              <a:t>40% of our funds in manufacturing and the rest of the 60% in marketing.</a:t>
            </a:r>
            <a:endParaRPr lang="en-US" sz="200" noProof="1">
              <a:solidFill>
                <a:schemeClr val="tx1">
                  <a:lumMod val="65000"/>
                  <a:lumOff val="35000"/>
                </a:schemeClr>
              </a:solidFill>
              <a:latin typeface="Merriweather" panose="020B0604020202020204" charset="0"/>
            </a:endParaRPr>
          </a:p>
        </p:txBody>
      </p:sp>
      <p:sp>
        <p:nvSpPr>
          <p:cNvPr id="81" name="TextBox 80">
            <a:extLst>
              <a:ext uri="{FF2B5EF4-FFF2-40B4-BE49-F238E27FC236}">
                <a16:creationId xmlns:a16="http://schemas.microsoft.com/office/drawing/2014/main" id="{3CD06E95-926F-4156-A588-B72D3B68D1B2}"/>
              </a:ext>
            </a:extLst>
          </p:cNvPr>
          <p:cNvSpPr txBox="1"/>
          <p:nvPr/>
        </p:nvSpPr>
        <p:spPr>
          <a:xfrm>
            <a:off x="6979205" y="3697472"/>
            <a:ext cx="1996627" cy="1061829"/>
          </a:xfrm>
          <a:prstGeom prst="rect">
            <a:avLst/>
          </a:prstGeom>
          <a:noFill/>
        </p:spPr>
        <p:txBody>
          <a:bodyPr wrap="square" lIns="0" rIns="0" rtlCol="0" anchor="t">
            <a:spAutoFit/>
          </a:bodyPr>
          <a:lstStyle/>
          <a:p>
            <a:pPr marL="171450" indent="-171450">
              <a:buFont typeface="Arial" panose="020B0604020202020204" pitchFamily="34" charset="0"/>
              <a:buChar char="•"/>
            </a:pPr>
            <a:r>
              <a:rPr lang="en-US" sz="900" b="0" i="0" u="none" strike="noStrike" dirty="0">
                <a:solidFill>
                  <a:srgbClr val="000000"/>
                </a:solidFill>
                <a:effectLst/>
                <a:latin typeface="Merriweather" panose="020B0604020202020204" charset="0"/>
              </a:rPr>
              <a:t>We will reach out to the customers via advertising on various mediums such as on television, in Newspapers, Posters, Gram Panchayats </a:t>
            </a:r>
          </a:p>
          <a:p>
            <a:pPr marL="171450" indent="-171450">
              <a:buFont typeface="Arial" panose="020B0604020202020204" pitchFamily="34" charset="0"/>
              <a:buChar char="•"/>
            </a:pPr>
            <a:r>
              <a:rPr lang="en-US" sz="900" dirty="0">
                <a:latin typeface="Merriweather" panose="020B0604020202020204" charset="0"/>
              </a:rPr>
              <a:t>We also plan to</a:t>
            </a:r>
            <a:r>
              <a:rPr lang="en-US" sz="900" b="0" i="0" u="none" strike="noStrike" dirty="0">
                <a:solidFill>
                  <a:srgbClr val="000000"/>
                </a:solidFill>
                <a:effectLst/>
                <a:latin typeface="Merriweather" panose="020B0604020202020204" charset="0"/>
              </a:rPr>
              <a:t> advertise on farmer's equipment shops.</a:t>
            </a:r>
            <a:endParaRPr lang="en-US" sz="200" noProof="1">
              <a:solidFill>
                <a:schemeClr val="tx1">
                  <a:lumMod val="65000"/>
                  <a:lumOff val="35000"/>
                </a:schemeClr>
              </a:solidFill>
              <a:latin typeface="Merriweather" panose="020B0604020202020204" charset="0"/>
            </a:endParaRPr>
          </a:p>
        </p:txBody>
      </p:sp>
      <p:sp>
        <p:nvSpPr>
          <p:cNvPr id="84" name="TextBox 83">
            <a:extLst>
              <a:ext uri="{FF2B5EF4-FFF2-40B4-BE49-F238E27FC236}">
                <a16:creationId xmlns:a16="http://schemas.microsoft.com/office/drawing/2014/main" id="{30B8E244-6C8A-4238-A331-A035F21E6B8B}"/>
              </a:ext>
            </a:extLst>
          </p:cNvPr>
          <p:cNvSpPr txBox="1"/>
          <p:nvPr/>
        </p:nvSpPr>
        <p:spPr>
          <a:xfrm>
            <a:off x="1961410" y="1611969"/>
            <a:ext cx="2092224" cy="1338828"/>
          </a:xfrm>
          <a:prstGeom prst="rect">
            <a:avLst/>
          </a:prstGeom>
          <a:noFill/>
        </p:spPr>
        <p:txBody>
          <a:bodyPr wrap="square" lIns="0" rIns="0" rtlCol="0" anchor="t">
            <a:spAutoFit/>
          </a:bodyPr>
          <a:lstStyle/>
          <a:p>
            <a:pPr marL="171450" indent="-171450">
              <a:buFont typeface="Arial" panose="020B0604020202020204" pitchFamily="34" charset="0"/>
              <a:buChar char="•"/>
            </a:pPr>
            <a:r>
              <a:rPr lang="en-US" sz="900" b="0" i="0" u="none" strike="noStrike" dirty="0">
                <a:solidFill>
                  <a:srgbClr val="000000"/>
                </a:solidFill>
                <a:effectLst/>
                <a:latin typeface="Merriweather" panose="020B0604020202020204" charset="0"/>
              </a:rPr>
              <a:t>Our plan is to seek Government Support for endorsing our product. </a:t>
            </a:r>
          </a:p>
          <a:p>
            <a:pPr marL="171450" indent="-171450">
              <a:buFont typeface="Arial" panose="020B0604020202020204" pitchFamily="34" charset="0"/>
              <a:buChar char="•"/>
            </a:pPr>
            <a:r>
              <a:rPr lang="en-US" sz="900" b="0" i="0" u="none" strike="noStrike" dirty="0">
                <a:solidFill>
                  <a:srgbClr val="000000"/>
                </a:solidFill>
                <a:effectLst/>
                <a:latin typeface="Merriweather" panose="020B0604020202020204" charset="0"/>
              </a:rPr>
              <a:t>We will use the prize money for Beta Testing of our products with the target  </a:t>
            </a:r>
            <a:r>
              <a:rPr lang="en-US" sz="900" dirty="0">
                <a:latin typeface="Merriweather" panose="020B0604020202020204" charset="0"/>
              </a:rPr>
              <a:t>demographic being the </a:t>
            </a:r>
            <a:r>
              <a:rPr lang="en-US" sz="900" b="0" i="0" u="none" strike="noStrike" dirty="0">
                <a:solidFill>
                  <a:srgbClr val="000000"/>
                </a:solidFill>
                <a:effectLst/>
                <a:latin typeface="Merriweather" panose="020B0604020202020204" charset="0"/>
              </a:rPr>
              <a:t>farmers in different regions. </a:t>
            </a:r>
          </a:p>
          <a:p>
            <a:pPr marL="171450" indent="-171450">
              <a:buFont typeface="Arial" panose="020B0604020202020204" pitchFamily="34" charset="0"/>
              <a:buChar char="•"/>
            </a:pPr>
            <a:r>
              <a:rPr lang="en-US" sz="900" b="0" i="0" u="none" strike="noStrike" dirty="0">
                <a:solidFill>
                  <a:srgbClr val="000000"/>
                </a:solidFill>
                <a:effectLst/>
                <a:latin typeface="Merriweather" panose="020B0604020202020204" charset="0"/>
              </a:rPr>
              <a:t>We will also collect data from these products.</a:t>
            </a:r>
            <a:endParaRPr lang="en-US" sz="200" noProof="1">
              <a:solidFill>
                <a:schemeClr val="tx1">
                  <a:lumMod val="65000"/>
                  <a:lumOff val="35000"/>
                </a:schemeClr>
              </a:solidFill>
              <a:latin typeface="Merriweather" panose="020B0604020202020204" charset="0"/>
            </a:endParaRPr>
          </a:p>
        </p:txBody>
      </p:sp>
      <p:sp>
        <p:nvSpPr>
          <p:cNvPr id="87" name="TextBox 86">
            <a:extLst>
              <a:ext uri="{FF2B5EF4-FFF2-40B4-BE49-F238E27FC236}">
                <a16:creationId xmlns:a16="http://schemas.microsoft.com/office/drawing/2014/main" id="{E097865F-FC3F-4EF3-A62B-67F1C3824DFF}"/>
              </a:ext>
            </a:extLst>
          </p:cNvPr>
          <p:cNvSpPr txBox="1"/>
          <p:nvPr/>
        </p:nvSpPr>
        <p:spPr>
          <a:xfrm>
            <a:off x="1941938" y="3697472"/>
            <a:ext cx="1960026" cy="1200329"/>
          </a:xfrm>
          <a:prstGeom prst="rect">
            <a:avLst/>
          </a:prstGeom>
          <a:noFill/>
        </p:spPr>
        <p:txBody>
          <a:bodyPr wrap="square" lIns="0" rIns="0" rtlCol="0" anchor="t">
            <a:spAutoFit/>
          </a:bodyPr>
          <a:lstStyle/>
          <a:p>
            <a:pPr marL="171450" indent="-171450" rtl="0">
              <a:spcBef>
                <a:spcPts val="0"/>
              </a:spcBef>
              <a:spcAft>
                <a:spcPts val="0"/>
              </a:spcAft>
              <a:buFont typeface="Arial" panose="020B0604020202020204" pitchFamily="34" charset="0"/>
              <a:buChar char="•"/>
            </a:pPr>
            <a:r>
              <a:rPr lang="en-US" sz="900" b="0" i="0" u="none" strike="noStrike" dirty="0">
                <a:solidFill>
                  <a:srgbClr val="000000"/>
                </a:solidFill>
                <a:effectLst/>
                <a:latin typeface="Merriweather" panose="020B0604020202020204" charset="0"/>
              </a:rPr>
              <a:t> We also plan to </a:t>
            </a:r>
            <a:r>
              <a:rPr lang="en-US" sz="900" dirty="0">
                <a:latin typeface="Merriweather" panose="020B0604020202020204" charset="0"/>
              </a:rPr>
              <a:t>collaborate with a number of AgriTech startups and also sell our product online on Agricultural Markets.</a:t>
            </a:r>
            <a:r>
              <a:rPr lang="en-US" sz="900" b="0" i="0" u="none" strike="noStrike" dirty="0">
                <a:solidFill>
                  <a:srgbClr val="000000"/>
                </a:solidFill>
                <a:effectLst/>
                <a:latin typeface="Merriweather" panose="020B0604020202020204" charset="0"/>
              </a:rPr>
              <a:t> </a:t>
            </a:r>
          </a:p>
          <a:p>
            <a:pPr marL="171450" indent="-171450" rtl="0">
              <a:spcBef>
                <a:spcPts val="0"/>
              </a:spcBef>
              <a:spcAft>
                <a:spcPts val="0"/>
              </a:spcAft>
              <a:buFont typeface="Arial" panose="020B0604020202020204" pitchFamily="34" charset="0"/>
              <a:buChar char="•"/>
            </a:pPr>
            <a:r>
              <a:rPr lang="en-US" sz="900" b="0" i="0" u="none" strike="noStrike" dirty="0">
                <a:solidFill>
                  <a:srgbClr val="000000"/>
                </a:solidFill>
                <a:effectLst/>
                <a:latin typeface="Merriweather" panose="020B0604020202020204" charset="0"/>
              </a:rPr>
              <a:t>We plan to increase our sales by hiring villagers on a commission per sale basis too.</a:t>
            </a:r>
            <a:endParaRPr lang="en-US" sz="200" noProof="1">
              <a:solidFill>
                <a:schemeClr val="tx1">
                  <a:lumMod val="65000"/>
                  <a:lumOff val="35000"/>
                </a:schemeClr>
              </a:solidFill>
              <a:latin typeface="Merriweather" panose="020B0604020202020204" charset="0"/>
            </a:endParaRPr>
          </a:p>
        </p:txBody>
      </p:sp>
      <p:grpSp>
        <p:nvGrpSpPr>
          <p:cNvPr id="2" name="Group 1">
            <a:extLst>
              <a:ext uri="{FF2B5EF4-FFF2-40B4-BE49-F238E27FC236}">
                <a16:creationId xmlns:a16="http://schemas.microsoft.com/office/drawing/2014/main" id="{9B80B274-CA86-4FF9-84EC-1F4B75B671ED}"/>
              </a:ext>
            </a:extLst>
          </p:cNvPr>
          <p:cNvGrpSpPr/>
          <p:nvPr/>
        </p:nvGrpSpPr>
        <p:grpSpPr>
          <a:xfrm>
            <a:off x="4056910" y="1701053"/>
            <a:ext cx="2810558" cy="2637586"/>
            <a:chOff x="4056910" y="1701053"/>
            <a:chExt cx="2810558" cy="2637586"/>
          </a:xfrm>
        </p:grpSpPr>
        <p:sp>
          <p:nvSpPr>
            <p:cNvPr id="36" name="Shape">
              <a:extLst>
                <a:ext uri="{FF2B5EF4-FFF2-40B4-BE49-F238E27FC236}">
                  <a16:creationId xmlns:a16="http://schemas.microsoft.com/office/drawing/2014/main" id="{D3742763-79F2-4051-AA5E-0FF3D5EB0F5E}"/>
                </a:ext>
              </a:extLst>
            </p:cNvPr>
            <p:cNvSpPr/>
            <p:nvPr/>
          </p:nvSpPr>
          <p:spPr>
            <a:xfrm>
              <a:off x="5521251" y="3060060"/>
              <a:ext cx="1346217" cy="1274880"/>
            </a:xfrm>
            <a:custGeom>
              <a:avLst/>
              <a:gdLst/>
              <a:ahLst/>
              <a:cxnLst>
                <a:cxn ang="0">
                  <a:pos x="wd2" y="hd2"/>
                </a:cxn>
                <a:cxn ang="5400000">
                  <a:pos x="wd2" y="hd2"/>
                </a:cxn>
                <a:cxn ang="10800000">
                  <a:pos x="wd2" y="hd2"/>
                </a:cxn>
                <a:cxn ang="16200000">
                  <a:pos x="wd2" y="hd2"/>
                </a:cxn>
              </a:cxnLst>
              <a:rect l="0" t="0" r="r" b="b"/>
              <a:pathLst>
                <a:path w="21600" h="21600" extrusionOk="0">
                  <a:moveTo>
                    <a:pt x="10197" y="16838"/>
                  </a:moveTo>
                  <a:lnTo>
                    <a:pt x="10197" y="14959"/>
                  </a:lnTo>
                  <a:cubicBezTo>
                    <a:pt x="10197" y="12327"/>
                    <a:pt x="12327" y="10197"/>
                    <a:pt x="14959" y="10197"/>
                  </a:cubicBezTo>
                  <a:lnTo>
                    <a:pt x="16838" y="10197"/>
                  </a:lnTo>
                  <a:cubicBezTo>
                    <a:pt x="19470" y="10197"/>
                    <a:pt x="21600" y="8067"/>
                    <a:pt x="21600" y="5435"/>
                  </a:cubicBezTo>
                  <a:lnTo>
                    <a:pt x="21600" y="4762"/>
                  </a:lnTo>
                  <a:cubicBezTo>
                    <a:pt x="21600" y="2130"/>
                    <a:pt x="19470" y="0"/>
                    <a:pt x="16838" y="0"/>
                  </a:cubicBezTo>
                  <a:lnTo>
                    <a:pt x="4762" y="0"/>
                  </a:lnTo>
                  <a:cubicBezTo>
                    <a:pt x="2130" y="0"/>
                    <a:pt x="0" y="2130"/>
                    <a:pt x="0" y="4762"/>
                  </a:cubicBezTo>
                  <a:lnTo>
                    <a:pt x="0" y="16838"/>
                  </a:lnTo>
                  <a:cubicBezTo>
                    <a:pt x="0" y="19470"/>
                    <a:pt x="2130" y="21600"/>
                    <a:pt x="4762" y="21600"/>
                  </a:cubicBezTo>
                  <a:lnTo>
                    <a:pt x="5435" y="21600"/>
                  </a:lnTo>
                  <a:cubicBezTo>
                    <a:pt x="8067" y="21600"/>
                    <a:pt x="10197" y="19454"/>
                    <a:pt x="10197" y="16838"/>
                  </a:cubicBezTo>
                  <a:close/>
                </a:path>
              </a:pathLst>
            </a:custGeom>
            <a:solidFill>
              <a:srgbClr val="0094DA"/>
            </a:solidFill>
            <a:ln w="12700">
              <a:miter lim="400000"/>
            </a:ln>
          </p:spPr>
          <p:txBody>
            <a:bodyPr lIns="28575" tIns="28575" rIns="28575" bIns="28575" anchor="ctr"/>
            <a:lstStyle/>
            <a:p>
              <a:pPr>
                <a:defRPr sz="3000">
                  <a:solidFill>
                    <a:srgbClr val="FFFFFF"/>
                  </a:solidFill>
                </a:defRPr>
              </a:pPr>
              <a:endParaRPr sz="2250" dirty="0">
                <a:latin typeface="Merriweather" panose="020B0604020202020204" charset="0"/>
              </a:endParaRPr>
            </a:p>
          </p:txBody>
        </p:sp>
        <p:sp>
          <p:nvSpPr>
            <p:cNvPr id="37" name="Shape">
              <a:extLst>
                <a:ext uri="{FF2B5EF4-FFF2-40B4-BE49-F238E27FC236}">
                  <a16:creationId xmlns:a16="http://schemas.microsoft.com/office/drawing/2014/main" id="{73CFEABC-81A2-41A4-9B5D-037CBB8B9647}"/>
                </a:ext>
              </a:extLst>
            </p:cNvPr>
            <p:cNvSpPr/>
            <p:nvPr/>
          </p:nvSpPr>
          <p:spPr>
            <a:xfrm>
              <a:off x="4056910" y="3060060"/>
              <a:ext cx="1346217" cy="1274880"/>
            </a:xfrm>
            <a:custGeom>
              <a:avLst/>
              <a:gdLst/>
              <a:ahLst/>
              <a:cxnLst>
                <a:cxn ang="0">
                  <a:pos x="wd2" y="hd2"/>
                </a:cxn>
                <a:cxn ang="5400000">
                  <a:pos x="wd2" y="hd2"/>
                </a:cxn>
                <a:cxn ang="10800000">
                  <a:pos x="wd2" y="hd2"/>
                </a:cxn>
                <a:cxn ang="16200000">
                  <a:pos x="wd2" y="hd2"/>
                </a:cxn>
              </a:cxnLst>
              <a:rect l="0" t="0" r="r" b="b"/>
              <a:pathLst>
                <a:path w="21600" h="21600" extrusionOk="0">
                  <a:moveTo>
                    <a:pt x="11403" y="16838"/>
                  </a:moveTo>
                  <a:lnTo>
                    <a:pt x="11403" y="14959"/>
                  </a:lnTo>
                  <a:cubicBezTo>
                    <a:pt x="11403" y="12327"/>
                    <a:pt x="9273" y="10197"/>
                    <a:pt x="6641" y="10197"/>
                  </a:cubicBezTo>
                  <a:lnTo>
                    <a:pt x="4762" y="10197"/>
                  </a:lnTo>
                  <a:cubicBezTo>
                    <a:pt x="2130" y="10197"/>
                    <a:pt x="0" y="8067"/>
                    <a:pt x="0" y="5435"/>
                  </a:cubicBezTo>
                  <a:lnTo>
                    <a:pt x="0" y="4762"/>
                  </a:lnTo>
                  <a:cubicBezTo>
                    <a:pt x="0" y="2130"/>
                    <a:pt x="2130" y="0"/>
                    <a:pt x="4762" y="0"/>
                  </a:cubicBezTo>
                  <a:lnTo>
                    <a:pt x="16838" y="0"/>
                  </a:lnTo>
                  <a:cubicBezTo>
                    <a:pt x="19470" y="0"/>
                    <a:pt x="21600" y="2130"/>
                    <a:pt x="21600" y="4762"/>
                  </a:cubicBezTo>
                  <a:lnTo>
                    <a:pt x="21600" y="16838"/>
                  </a:lnTo>
                  <a:cubicBezTo>
                    <a:pt x="21600" y="19470"/>
                    <a:pt x="19470" y="21600"/>
                    <a:pt x="16838" y="21600"/>
                  </a:cubicBezTo>
                  <a:lnTo>
                    <a:pt x="16165" y="21600"/>
                  </a:lnTo>
                  <a:cubicBezTo>
                    <a:pt x="13533" y="21600"/>
                    <a:pt x="11403" y="19454"/>
                    <a:pt x="11403" y="16838"/>
                  </a:cubicBezTo>
                  <a:close/>
                </a:path>
              </a:pathLst>
            </a:custGeom>
            <a:solidFill>
              <a:srgbClr val="C00000"/>
            </a:solidFill>
            <a:ln w="12700">
              <a:miter lim="400000"/>
            </a:ln>
          </p:spPr>
          <p:txBody>
            <a:bodyPr lIns="28575" tIns="28575" rIns="28575" bIns="28575" anchor="ctr"/>
            <a:lstStyle/>
            <a:p>
              <a:pPr>
                <a:defRPr sz="3000">
                  <a:solidFill>
                    <a:srgbClr val="FFFFFF"/>
                  </a:solidFill>
                </a:defRPr>
              </a:pPr>
              <a:endParaRPr sz="2250" dirty="0">
                <a:latin typeface="Merriweather" panose="020B0604020202020204" charset="0"/>
              </a:endParaRPr>
            </a:p>
          </p:txBody>
        </p:sp>
        <p:sp>
          <p:nvSpPr>
            <p:cNvPr id="40" name="Shape">
              <a:extLst>
                <a:ext uri="{FF2B5EF4-FFF2-40B4-BE49-F238E27FC236}">
                  <a16:creationId xmlns:a16="http://schemas.microsoft.com/office/drawing/2014/main" id="{830E5679-AB93-46B6-98C7-5054D121A9E2}"/>
                </a:ext>
              </a:extLst>
            </p:cNvPr>
            <p:cNvSpPr/>
            <p:nvPr/>
          </p:nvSpPr>
          <p:spPr>
            <a:xfrm>
              <a:off x="6224133" y="3734942"/>
              <a:ext cx="637477" cy="603697"/>
            </a:xfrm>
            <a:custGeom>
              <a:avLst/>
              <a:gdLst/>
              <a:ahLst/>
              <a:cxnLst>
                <a:cxn ang="0">
                  <a:pos x="wd2" y="hd2"/>
                </a:cxn>
                <a:cxn ang="5400000">
                  <a:pos x="wd2" y="hd2"/>
                </a:cxn>
                <a:cxn ang="10800000">
                  <a:pos x="wd2" y="hd2"/>
                </a:cxn>
                <a:cxn ang="16200000">
                  <a:pos x="wd2" y="hd2"/>
                </a:cxn>
              </a:cxnLst>
              <a:rect l="0" t="0" r="r" b="b"/>
              <a:pathLst>
                <a:path w="21600" h="21600" extrusionOk="0">
                  <a:moveTo>
                    <a:pt x="11544" y="0"/>
                  </a:moveTo>
                  <a:lnTo>
                    <a:pt x="10056" y="0"/>
                  </a:lnTo>
                  <a:cubicBezTo>
                    <a:pt x="4499" y="0"/>
                    <a:pt x="0" y="4499"/>
                    <a:pt x="0" y="10056"/>
                  </a:cubicBezTo>
                  <a:lnTo>
                    <a:pt x="0" y="11544"/>
                  </a:lnTo>
                  <a:cubicBezTo>
                    <a:pt x="0" y="17101"/>
                    <a:pt x="4499" y="21600"/>
                    <a:pt x="10056" y="21600"/>
                  </a:cubicBezTo>
                  <a:lnTo>
                    <a:pt x="11544" y="21600"/>
                  </a:lnTo>
                  <a:cubicBezTo>
                    <a:pt x="17101" y="21600"/>
                    <a:pt x="21600" y="17101"/>
                    <a:pt x="21600" y="11544"/>
                  </a:cubicBezTo>
                  <a:lnTo>
                    <a:pt x="21600" y="10056"/>
                  </a:lnTo>
                  <a:cubicBezTo>
                    <a:pt x="21600" y="4499"/>
                    <a:pt x="17101" y="0"/>
                    <a:pt x="11544" y="0"/>
                  </a:cubicBezTo>
                  <a:close/>
                </a:path>
              </a:pathLst>
            </a:custGeom>
            <a:solidFill>
              <a:srgbClr val="00B0F0"/>
            </a:solidFill>
            <a:ln w="12700">
              <a:miter lim="400000"/>
            </a:ln>
          </p:spPr>
          <p:txBody>
            <a:bodyPr lIns="28575" tIns="28575" rIns="28575" bIns="28575" anchor="ctr"/>
            <a:lstStyle/>
            <a:p>
              <a:pPr algn="ctr">
                <a:defRPr sz="3000">
                  <a:solidFill>
                    <a:srgbClr val="FFFFFF"/>
                  </a:solidFill>
                </a:defRPr>
              </a:pPr>
              <a:r>
                <a:rPr lang="en-US" sz="3000" b="1" dirty="0">
                  <a:solidFill>
                    <a:schemeClr val="bg2">
                      <a:lumMod val="10000"/>
                    </a:schemeClr>
                  </a:solidFill>
                  <a:latin typeface="Merriweather" panose="020B0604020202020204" charset="0"/>
                </a:rPr>
                <a:t>03</a:t>
              </a:r>
              <a:endParaRPr sz="3000" dirty="0">
                <a:solidFill>
                  <a:schemeClr val="bg2">
                    <a:lumMod val="10000"/>
                  </a:schemeClr>
                </a:solidFill>
                <a:latin typeface="Merriweather" panose="020B0604020202020204" charset="0"/>
              </a:endParaRPr>
            </a:p>
          </p:txBody>
        </p:sp>
        <p:sp>
          <p:nvSpPr>
            <p:cNvPr id="41" name="Shape">
              <a:extLst>
                <a:ext uri="{FF2B5EF4-FFF2-40B4-BE49-F238E27FC236}">
                  <a16:creationId xmlns:a16="http://schemas.microsoft.com/office/drawing/2014/main" id="{0109BE80-74EB-44BD-8606-E2FC5EC6D615}"/>
                </a:ext>
              </a:extLst>
            </p:cNvPr>
            <p:cNvSpPr/>
            <p:nvPr/>
          </p:nvSpPr>
          <p:spPr>
            <a:xfrm>
              <a:off x="4056910" y="3734942"/>
              <a:ext cx="637477" cy="603697"/>
            </a:xfrm>
            <a:custGeom>
              <a:avLst/>
              <a:gdLst/>
              <a:ahLst/>
              <a:cxnLst>
                <a:cxn ang="0">
                  <a:pos x="wd2" y="hd2"/>
                </a:cxn>
                <a:cxn ang="5400000">
                  <a:pos x="wd2" y="hd2"/>
                </a:cxn>
                <a:cxn ang="10800000">
                  <a:pos x="wd2" y="hd2"/>
                </a:cxn>
                <a:cxn ang="16200000">
                  <a:pos x="wd2" y="hd2"/>
                </a:cxn>
              </a:cxnLst>
              <a:rect l="0" t="0" r="r" b="b"/>
              <a:pathLst>
                <a:path w="21600" h="21600" extrusionOk="0">
                  <a:moveTo>
                    <a:pt x="11544" y="0"/>
                  </a:moveTo>
                  <a:lnTo>
                    <a:pt x="10056" y="0"/>
                  </a:lnTo>
                  <a:cubicBezTo>
                    <a:pt x="4499" y="0"/>
                    <a:pt x="0" y="4499"/>
                    <a:pt x="0" y="10056"/>
                  </a:cubicBezTo>
                  <a:lnTo>
                    <a:pt x="0" y="11544"/>
                  </a:lnTo>
                  <a:cubicBezTo>
                    <a:pt x="0" y="17101"/>
                    <a:pt x="4499" y="21600"/>
                    <a:pt x="10056" y="21600"/>
                  </a:cubicBezTo>
                  <a:lnTo>
                    <a:pt x="11544" y="21600"/>
                  </a:lnTo>
                  <a:cubicBezTo>
                    <a:pt x="17101" y="21600"/>
                    <a:pt x="21600" y="17101"/>
                    <a:pt x="21600" y="11544"/>
                  </a:cubicBezTo>
                  <a:lnTo>
                    <a:pt x="21600" y="10056"/>
                  </a:lnTo>
                  <a:cubicBezTo>
                    <a:pt x="21600" y="4499"/>
                    <a:pt x="17101" y="0"/>
                    <a:pt x="11544" y="0"/>
                  </a:cubicBezTo>
                  <a:close/>
                </a:path>
              </a:pathLst>
            </a:custGeom>
            <a:solidFill>
              <a:srgbClr val="CD2326"/>
            </a:solidFill>
            <a:ln w="12700">
              <a:miter lim="400000"/>
            </a:ln>
          </p:spPr>
          <p:txBody>
            <a:bodyPr lIns="28575" tIns="28575" rIns="28575" bIns="28575" anchor="ctr"/>
            <a:lstStyle/>
            <a:p>
              <a:pPr algn="ctr">
                <a:defRPr sz="3000">
                  <a:solidFill>
                    <a:srgbClr val="FFFFFF"/>
                  </a:solidFill>
                </a:defRPr>
              </a:pPr>
              <a:r>
                <a:rPr lang="en-US" sz="3000" b="1" dirty="0">
                  <a:solidFill>
                    <a:schemeClr val="bg2">
                      <a:lumMod val="10000"/>
                    </a:schemeClr>
                  </a:solidFill>
                  <a:latin typeface="Merriweather" panose="020B0604020202020204" charset="0"/>
                </a:rPr>
                <a:t>04</a:t>
              </a:r>
              <a:endParaRPr sz="3000" dirty="0">
                <a:solidFill>
                  <a:schemeClr val="bg2">
                    <a:lumMod val="10000"/>
                  </a:schemeClr>
                </a:solidFill>
                <a:latin typeface="Merriweather" panose="020B0604020202020204" charset="0"/>
              </a:endParaRPr>
            </a:p>
          </p:txBody>
        </p:sp>
        <p:sp>
          <p:nvSpPr>
            <p:cNvPr id="34" name="Shape">
              <a:extLst>
                <a:ext uri="{FF2B5EF4-FFF2-40B4-BE49-F238E27FC236}">
                  <a16:creationId xmlns:a16="http://schemas.microsoft.com/office/drawing/2014/main" id="{D1A55330-0A4E-41BC-82C6-0E49A7F8486F}"/>
                </a:ext>
              </a:extLst>
            </p:cNvPr>
            <p:cNvSpPr/>
            <p:nvPr/>
          </p:nvSpPr>
          <p:spPr>
            <a:xfrm>
              <a:off x="4056910" y="1701053"/>
              <a:ext cx="1346217" cy="1274880"/>
            </a:xfrm>
            <a:custGeom>
              <a:avLst/>
              <a:gdLst/>
              <a:ahLst/>
              <a:cxnLst>
                <a:cxn ang="0">
                  <a:pos x="wd2" y="hd2"/>
                </a:cxn>
                <a:cxn ang="5400000">
                  <a:pos x="wd2" y="hd2"/>
                </a:cxn>
                <a:cxn ang="10800000">
                  <a:pos x="wd2" y="hd2"/>
                </a:cxn>
                <a:cxn ang="16200000">
                  <a:pos x="wd2" y="hd2"/>
                </a:cxn>
              </a:cxnLst>
              <a:rect l="0" t="0" r="r" b="b"/>
              <a:pathLst>
                <a:path w="21600" h="21600" extrusionOk="0">
                  <a:moveTo>
                    <a:pt x="11403" y="4762"/>
                  </a:moveTo>
                  <a:lnTo>
                    <a:pt x="11403" y="6641"/>
                  </a:lnTo>
                  <a:cubicBezTo>
                    <a:pt x="11403" y="9273"/>
                    <a:pt x="9273" y="11403"/>
                    <a:pt x="6641" y="11403"/>
                  </a:cubicBezTo>
                  <a:lnTo>
                    <a:pt x="4762" y="11403"/>
                  </a:lnTo>
                  <a:cubicBezTo>
                    <a:pt x="2130" y="11403"/>
                    <a:pt x="0" y="13533"/>
                    <a:pt x="0" y="16165"/>
                  </a:cubicBezTo>
                  <a:lnTo>
                    <a:pt x="0" y="16838"/>
                  </a:lnTo>
                  <a:cubicBezTo>
                    <a:pt x="0" y="19470"/>
                    <a:pt x="2130" y="21600"/>
                    <a:pt x="4762" y="21600"/>
                  </a:cubicBezTo>
                  <a:lnTo>
                    <a:pt x="16838" y="21600"/>
                  </a:lnTo>
                  <a:cubicBezTo>
                    <a:pt x="19470" y="21600"/>
                    <a:pt x="21600" y="19470"/>
                    <a:pt x="21600" y="16838"/>
                  </a:cubicBezTo>
                  <a:lnTo>
                    <a:pt x="21600" y="4762"/>
                  </a:lnTo>
                  <a:cubicBezTo>
                    <a:pt x="21600" y="2130"/>
                    <a:pt x="19470" y="0"/>
                    <a:pt x="16838" y="0"/>
                  </a:cubicBezTo>
                  <a:lnTo>
                    <a:pt x="16165" y="0"/>
                  </a:lnTo>
                  <a:cubicBezTo>
                    <a:pt x="13533" y="0"/>
                    <a:pt x="11403" y="2130"/>
                    <a:pt x="11403" y="4762"/>
                  </a:cubicBezTo>
                  <a:close/>
                </a:path>
              </a:pathLst>
            </a:custGeom>
            <a:solidFill>
              <a:srgbClr val="81BE57"/>
            </a:solidFill>
            <a:ln w="12700">
              <a:miter lim="400000"/>
            </a:ln>
          </p:spPr>
          <p:txBody>
            <a:bodyPr lIns="28575" tIns="28575" rIns="28575" bIns="28575" anchor="ctr"/>
            <a:lstStyle/>
            <a:p>
              <a:pPr>
                <a:defRPr sz="3000">
                  <a:solidFill>
                    <a:srgbClr val="FFFFFF"/>
                  </a:solidFill>
                </a:defRPr>
              </a:pPr>
              <a:endParaRPr sz="2250" dirty="0">
                <a:latin typeface="Merriweather" panose="020B0604020202020204" charset="0"/>
              </a:endParaRPr>
            </a:p>
          </p:txBody>
        </p:sp>
        <p:sp>
          <p:nvSpPr>
            <p:cNvPr id="35" name="Shape">
              <a:extLst>
                <a:ext uri="{FF2B5EF4-FFF2-40B4-BE49-F238E27FC236}">
                  <a16:creationId xmlns:a16="http://schemas.microsoft.com/office/drawing/2014/main" id="{8123E0BF-E7D7-413B-9C5F-E94F5967B336}"/>
                </a:ext>
              </a:extLst>
            </p:cNvPr>
            <p:cNvSpPr/>
            <p:nvPr/>
          </p:nvSpPr>
          <p:spPr>
            <a:xfrm>
              <a:off x="5521251" y="1701053"/>
              <a:ext cx="1346217" cy="1274880"/>
            </a:xfrm>
            <a:custGeom>
              <a:avLst/>
              <a:gdLst/>
              <a:ahLst/>
              <a:cxnLst>
                <a:cxn ang="0">
                  <a:pos x="wd2" y="hd2"/>
                </a:cxn>
                <a:cxn ang="5400000">
                  <a:pos x="wd2" y="hd2"/>
                </a:cxn>
                <a:cxn ang="10800000">
                  <a:pos x="wd2" y="hd2"/>
                </a:cxn>
                <a:cxn ang="16200000">
                  <a:pos x="wd2" y="hd2"/>
                </a:cxn>
              </a:cxnLst>
              <a:rect l="0" t="0" r="r" b="b"/>
              <a:pathLst>
                <a:path w="21600" h="21600" extrusionOk="0">
                  <a:moveTo>
                    <a:pt x="10197" y="4762"/>
                  </a:moveTo>
                  <a:lnTo>
                    <a:pt x="10197" y="6641"/>
                  </a:lnTo>
                  <a:cubicBezTo>
                    <a:pt x="10197" y="9273"/>
                    <a:pt x="12327" y="11403"/>
                    <a:pt x="14959" y="11403"/>
                  </a:cubicBezTo>
                  <a:lnTo>
                    <a:pt x="16838" y="11403"/>
                  </a:lnTo>
                  <a:cubicBezTo>
                    <a:pt x="19470" y="11403"/>
                    <a:pt x="21600" y="13533"/>
                    <a:pt x="21600" y="16165"/>
                  </a:cubicBezTo>
                  <a:lnTo>
                    <a:pt x="21600" y="16838"/>
                  </a:lnTo>
                  <a:cubicBezTo>
                    <a:pt x="21600" y="19470"/>
                    <a:pt x="19470" y="21600"/>
                    <a:pt x="16838" y="21600"/>
                  </a:cubicBezTo>
                  <a:lnTo>
                    <a:pt x="4762" y="21600"/>
                  </a:lnTo>
                  <a:cubicBezTo>
                    <a:pt x="2130" y="21600"/>
                    <a:pt x="0" y="19470"/>
                    <a:pt x="0" y="16838"/>
                  </a:cubicBezTo>
                  <a:lnTo>
                    <a:pt x="0" y="4762"/>
                  </a:lnTo>
                  <a:cubicBezTo>
                    <a:pt x="0" y="2130"/>
                    <a:pt x="2130" y="0"/>
                    <a:pt x="4762" y="0"/>
                  </a:cubicBezTo>
                  <a:lnTo>
                    <a:pt x="5435" y="0"/>
                  </a:lnTo>
                  <a:cubicBezTo>
                    <a:pt x="8067" y="0"/>
                    <a:pt x="10197" y="2130"/>
                    <a:pt x="10197" y="4762"/>
                  </a:cubicBezTo>
                  <a:close/>
                </a:path>
              </a:pathLst>
            </a:custGeom>
            <a:solidFill>
              <a:schemeClr val="accent6">
                <a:lumMod val="75000"/>
              </a:schemeClr>
            </a:solidFill>
            <a:ln w="12700">
              <a:miter lim="400000"/>
            </a:ln>
          </p:spPr>
          <p:txBody>
            <a:bodyPr lIns="28575" tIns="28575" rIns="28575" bIns="28575" anchor="ctr"/>
            <a:lstStyle/>
            <a:p>
              <a:pPr>
                <a:defRPr sz="3000">
                  <a:solidFill>
                    <a:srgbClr val="FFFFFF"/>
                  </a:solidFill>
                </a:defRPr>
              </a:pPr>
              <a:endParaRPr sz="2250" dirty="0">
                <a:latin typeface="Merriweather" panose="020B0604020202020204" charset="0"/>
              </a:endParaRPr>
            </a:p>
          </p:txBody>
        </p:sp>
        <p:sp>
          <p:nvSpPr>
            <p:cNvPr id="38" name="Shape">
              <a:extLst>
                <a:ext uri="{FF2B5EF4-FFF2-40B4-BE49-F238E27FC236}">
                  <a16:creationId xmlns:a16="http://schemas.microsoft.com/office/drawing/2014/main" id="{69F301DF-7F54-4F13-8025-C8090A4D992C}"/>
                </a:ext>
              </a:extLst>
            </p:cNvPr>
            <p:cNvSpPr/>
            <p:nvPr/>
          </p:nvSpPr>
          <p:spPr>
            <a:xfrm>
              <a:off x="4056910" y="1701054"/>
              <a:ext cx="637477" cy="603695"/>
            </a:xfrm>
            <a:custGeom>
              <a:avLst/>
              <a:gdLst/>
              <a:ahLst/>
              <a:cxnLst>
                <a:cxn ang="0">
                  <a:pos x="wd2" y="hd2"/>
                </a:cxn>
                <a:cxn ang="5400000">
                  <a:pos x="wd2" y="hd2"/>
                </a:cxn>
                <a:cxn ang="10800000">
                  <a:pos x="wd2" y="hd2"/>
                </a:cxn>
                <a:cxn ang="16200000">
                  <a:pos x="wd2" y="hd2"/>
                </a:cxn>
              </a:cxnLst>
              <a:rect l="0" t="0" r="r" b="b"/>
              <a:pathLst>
                <a:path w="21600" h="21600" extrusionOk="0">
                  <a:moveTo>
                    <a:pt x="11544" y="0"/>
                  </a:moveTo>
                  <a:lnTo>
                    <a:pt x="10056" y="0"/>
                  </a:lnTo>
                  <a:cubicBezTo>
                    <a:pt x="4499" y="0"/>
                    <a:pt x="0" y="4499"/>
                    <a:pt x="0" y="10056"/>
                  </a:cubicBezTo>
                  <a:lnTo>
                    <a:pt x="0" y="11544"/>
                  </a:lnTo>
                  <a:cubicBezTo>
                    <a:pt x="0" y="17101"/>
                    <a:pt x="4499" y="21600"/>
                    <a:pt x="10056" y="21600"/>
                  </a:cubicBezTo>
                  <a:lnTo>
                    <a:pt x="11544" y="21600"/>
                  </a:lnTo>
                  <a:cubicBezTo>
                    <a:pt x="17101" y="21600"/>
                    <a:pt x="21600" y="17101"/>
                    <a:pt x="21600" y="11544"/>
                  </a:cubicBezTo>
                  <a:lnTo>
                    <a:pt x="21600" y="10056"/>
                  </a:lnTo>
                  <a:cubicBezTo>
                    <a:pt x="21600" y="4499"/>
                    <a:pt x="17101" y="0"/>
                    <a:pt x="11544" y="0"/>
                  </a:cubicBezTo>
                  <a:close/>
                </a:path>
              </a:pathLst>
            </a:custGeom>
            <a:solidFill>
              <a:srgbClr val="92D050"/>
            </a:solidFill>
            <a:ln w="12700">
              <a:miter lim="400000"/>
            </a:ln>
          </p:spPr>
          <p:txBody>
            <a:bodyPr lIns="28575" tIns="28575" rIns="28575" bIns="28575" anchor="ctr"/>
            <a:lstStyle/>
            <a:p>
              <a:pPr algn="ctr">
                <a:defRPr sz="3000">
                  <a:solidFill>
                    <a:srgbClr val="FFFFFF"/>
                  </a:solidFill>
                </a:defRPr>
              </a:pPr>
              <a:r>
                <a:rPr lang="en-US" sz="3000" b="1" dirty="0">
                  <a:solidFill>
                    <a:schemeClr val="bg2">
                      <a:lumMod val="10000"/>
                    </a:schemeClr>
                  </a:solidFill>
                  <a:latin typeface="Merriweather" panose="020B0604020202020204" charset="0"/>
                </a:rPr>
                <a:t>01</a:t>
              </a:r>
              <a:endParaRPr sz="3000" dirty="0">
                <a:solidFill>
                  <a:schemeClr val="bg2">
                    <a:lumMod val="10000"/>
                  </a:schemeClr>
                </a:solidFill>
                <a:latin typeface="Merriweather" panose="020B0604020202020204" charset="0"/>
              </a:endParaRPr>
            </a:p>
          </p:txBody>
        </p:sp>
        <p:sp>
          <p:nvSpPr>
            <p:cNvPr id="39" name="Shape">
              <a:extLst>
                <a:ext uri="{FF2B5EF4-FFF2-40B4-BE49-F238E27FC236}">
                  <a16:creationId xmlns:a16="http://schemas.microsoft.com/office/drawing/2014/main" id="{1C3BE38C-16F5-44B5-A258-07D22E50A1A3}"/>
                </a:ext>
              </a:extLst>
            </p:cNvPr>
            <p:cNvSpPr/>
            <p:nvPr/>
          </p:nvSpPr>
          <p:spPr>
            <a:xfrm>
              <a:off x="6224133" y="1701054"/>
              <a:ext cx="637477" cy="603695"/>
            </a:xfrm>
            <a:custGeom>
              <a:avLst/>
              <a:gdLst/>
              <a:ahLst/>
              <a:cxnLst>
                <a:cxn ang="0">
                  <a:pos x="wd2" y="hd2"/>
                </a:cxn>
                <a:cxn ang="5400000">
                  <a:pos x="wd2" y="hd2"/>
                </a:cxn>
                <a:cxn ang="10800000">
                  <a:pos x="wd2" y="hd2"/>
                </a:cxn>
                <a:cxn ang="16200000">
                  <a:pos x="wd2" y="hd2"/>
                </a:cxn>
              </a:cxnLst>
              <a:rect l="0" t="0" r="r" b="b"/>
              <a:pathLst>
                <a:path w="21600" h="21600" extrusionOk="0">
                  <a:moveTo>
                    <a:pt x="11544" y="0"/>
                  </a:moveTo>
                  <a:lnTo>
                    <a:pt x="10056" y="0"/>
                  </a:lnTo>
                  <a:cubicBezTo>
                    <a:pt x="4499" y="0"/>
                    <a:pt x="0" y="4499"/>
                    <a:pt x="0" y="10056"/>
                  </a:cubicBezTo>
                  <a:lnTo>
                    <a:pt x="0" y="11544"/>
                  </a:lnTo>
                  <a:cubicBezTo>
                    <a:pt x="0" y="17101"/>
                    <a:pt x="4499" y="21600"/>
                    <a:pt x="10056" y="21600"/>
                  </a:cubicBezTo>
                  <a:lnTo>
                    <a:pt x="11544" y="21600"/>
                  </a:lnTo>
                  <a:cubicBezTo>
                    <a:pt x="17101" y="21600"/>
                    <a:pt x="21600" y="17101"/>
                    <a:pt x="21600" y="11544"/>
                  </a:cubicBezTo>
                  <a:lnTo>
                    <a:pt x="21600" y="10056"/>
                  </a:lnTo>
                  <a:cubicBezTo>
                    <a:pt x="21600" y="4499"/>
                    <a:pt x="17101" y="0"/>
                    <a:pt x="11544" y="0"/>
                  </a:cubicBezTo>
                  <a:close/>
                </a:path>
              </a:pathLst>
            </a:custGeom>
            <a:solidFill>
              <a:srgbClr val="FDB812"/>
            </a:solidFill>
            <a:ln w="12700">
              <a:miter lim="400000"/>
            </a:ln>
          </p:spPr>
          <p:txBody>
            <a:bodyPr lIns="28575" tIns="28575" rIns="28575" bIns="28575" anchor="ctr"/>
            <a:lstStyle/>
            <a:p>
              <a:pPr algn="ctr">
                <a:defRPr sz="3000">
                  <a:solidFill>
                    <a:srgbClr val="FFFFFF"/>
                  </a:solidFill>
                </a:defRPr>
              </a:pPr>
              <a:r>
                <a:rPr lang="en-US" sz="3000" b="1" dirty="0">
                  <a:solidFill>
                    <a:schemeClr val="bg2">
                      <a:lumMod val="10000"/>
                    </a:schemeClr>
                  </a:solidFill>
                  <a:latin typeface="Merriweather" panose="020B0604020202020204" charset="0"/>
                </a:rPr>
                <a:t>02</a:t>
              </a:r>
              <a:endParaRPr sz="2700" dirty="0">
                <a:solidFill>
                  <a:schemeClr val="bg2">
                    <a:lumMod val="10000"/>
                  </a:schemeClr>
                </a:solidFill>
                <a:latin typeface="Merriweather" panose="020B0604020202020204" charset="0"/>
              </a:endParaRPr>
            </a:p>
          </p:txBody>
        </p:sp>
        <p:grpSp>
          <p:nvGrpSpPr>
            <p:cNvPr id="5" name="Graphic 74" descr="Rocket">
              <a:extLst>
                <a:ext uri="{FF2B5EF4-FFF2-40B4-BE49-F238E27FC236}">
                  <a16:creationId xmlns:a16="http://schemas.microsoft.com/office/drawing/2014/main" id="{7A58E550-F260-44EF-AAEF-8CE569A09722}"/>
                </a:ext>
              </a:extLst>
            </p:cNvPr>
            <p:cNvGrpSpPr/>
            <p:nvPr/>
          </p:nvGrpSpPr>
          <p:grpSpPr>
            <a:xfrm>
              <a:off x="4694387" y="2304749"/>
              <a:ext cx="570570" cy="540335"/>
              <a:chOff x="4865515" y="2342930"/>
              <a:chExt cx="914400" cy="914400"/>
            </a:xfrm>
            <a:solidFill>
              <a:schemeClr val="bg1"/>
            </a:solidFill>
          </p:grpSpPr>
          <p:sp>
            <p:nvSpPr>
              <p:cNvPr id="6" name="Freeform: Shape 5">
                <a:extLst>
                  <a:ext uri="{FF2B5EF4-FFF2-40B4-BE49-F238E27FC236}">
                    <a16:creationId xmlns:a16="http://schemas.microsoft.com/office/drawing/2014/main" id="{535D6944-404A-44E5-9E2D-DD39967DBCB7}"/>
                  </a:ext>
                </a:extLst>
              </p:cNvPr>
              <p:cNvSpPr/>
              <p:nvPr/>
            </p:nvSpPr>
            <p:spPr>
              <a:xfrm>
                <a:off x="5531312" y="2417897"/>
                <a:ext cx="174747" cy="167919"/>
              </a:xfrm>
              <a:custGeom>
                <a:avLst/>
                <a:gdLst>
                  <a:gd name="connsiteX0" fmla="*/ 170498 w 174747"/>
                  <a:gd name="connsiteY0" fmla="*/ 5042 h 167919"/>
                  <a:gd name="connsiteX1" fmla="*/ 0 w 174747"/>
                  <a:gd name="connsiteY1" fmla="*/ 25997 h 167919"/>
                  <a:gd name="connsiteX2" fmla="*/ 78105 w 174747"/>
                  <a:gd name="connsiteY2" fmla="*/ 87910 h 167919"/>
                  <a:gd name="connsiteX3" fmla="*/ 140970 w 174747"/>
                  <a:gd name="connsiteY3" fmla="*/ 167920 h 167919"/>
                  <a:gd name="connsiteX4" fmla="*/ 170498 w 174747"/>
                  <a:gd name="connsiteY4" fmla="*/ 5042 h 1679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747" h="167919">
                    <a:moveTo>
                      <a:pt x="170498" y="5042"/>
                    </a:moveTo>
                    <a:cubicBezTo>
                      <a:pt x="157163" y="-8293"/>
                      <a:pt x="71438" y="6947"/>
                      <a:pt x="0" y="25997"/>
                    </a:cubicBezTo>
                    <a:cubicBezTo>
                      <a:pt x="25717" y="41237"/>
                      <a:pt x="52388" y="62192"/>
                      <a:pt x="78105" y="87910"/>
                    </a:cubicBezTo>
                    <a:cubicBezTo>
                      <a:pt x="104775" y="114580"/>
                      <a:pt x="125730" y="141250"/>
                      <a:pt x="140970" y="167920"/>
                    </a:cubicBezTo>
                    <a:cubicBezTo>
                      <a:pt x="160020" y="94577"/>
                      <a:pt x="184785" y="18377"/>
                      <a:pt x="170498" y="5042"/>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7" name="Freeform: Shape 6">
                <a:extLst>
                  <a:ext uri="{FF2B5EF4-FFF2-40B4-BE49-F238E27FC236}">
                    <a16:creationId xmlns:a16="http://schemas.microsoft.com/office/drawing/2014/main" id="{2E8B8D8A-E1A6-4CC7-B528-23CD3F66F7FC}"/>
                  </a:ext>
                </a:extLst>
              </p:cNvPr>
              <p:cNvSpPr/>
              <p:nvPr/>
            </p:nvSpPr>
            <p:spPr>
              <a:xfrm>
                <a:off x="4938921" y="2679757"/>
                <a:ext cx="232345" cy="222232"/>
              </a:xfrm>
              <a:custGeom>
                <a:avLst/>
                <a:gdLst>
                  <a:gd name="connsiteX0" fmla="*/ 232346 w 232345"/>
                  <a:gd name="connsiteY0" fmla="*/ 14645 h 222232"/>
                  <a:gd name="connsiteX1" fmla="*/ 199961 w 232345"/>
                  <a:gd name="connsiteY1" fmla="*/ 2262 h 222232"/>
                  <a:gd name="connsiteX2" fmla="*/ 161861 w 232345"/>
                  <a:gd name="connsiteY2" fmla="*/ 9882 h 222232"/>
                  <a:gd name="connsiteX3" fmla="*/ 10413 w 232345"/>
                  <a:gd name="connsiteY3" fmla="*/ 161330 h 222232"/>
                  <a:gd name="connsiteX4" fmla="*/ 42798 w 232345"/>
                  <a:gd name="connsiteY4" fmla="*/ 221337 h 222232"/>
                  <a:gd name="connsiteX5" fmla="*/ 169481 w 232345"/>
                  <a:gd name="connsiteY5" fmla="*/ 192762 h 222232"/>
                  <a:gd name="connsiteX6" fmla="*/ 232346 w 232345"/>
                  <a:gd name="connsiteY6" fmla="*/ 14645 h 222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45" h="222232">
                    <a:moveTo>
                      <a:pt x="232346" y="14645"/>
                    </a:moveTo>
                    <a:lnTo>
                      <a:pt x="199961" y="2262"/>
                    </a:lnTo>
                    <a:cubicBezTo>
                      <a:pt x="186626" y="-2500"/>
                      <a:pt x="172338" y="357"/>
                      <a:pt x="161861" y="9882"/>
                    </a:cubicBezTo>
                    <a:lnTo>
                      <a:pt x="10413" y="161330"/>
                    </a:lnTo>
                    <a:cubicBezTo>
                      <a:pt x="-14352" y="186095"/>
                      <a:pt x="8508" y="228957"/>
                      <a:pt x="42798" y="221337"/>
                    </a:cubicBezTo>
                    <a:lnTo>
                      <a:pt x="169481" y="192762"/>
                    </a:lnTo>
                    <a:cubicBezTo>
                      <a:pt x="179958" y="145137"/>
                      <a:pt x="197103" y="81320"/>
                      <a:pt x="232346" y="14645"/>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8" name="Freeform: Shape 7">
                <a:extLst>
                  <a:ext uri="{FF2B5EF4-FFF2-40B4-BE49-F238E27FC236}">
                    <a16:creationId xmlns:a16="http://schemas.microsoft.com/office/drawing/2014/main" id="{B49A75D4-E122-45DD-B999-42CB13C13E06}"/>
                  </a:ext>
                </a:extLst>
              </p:cNvPr>
              <p:cNvSpPr/>
              <p:nvPr/>
            </p:nvSpPr>
            <p:spPr>
              <a:xfrm>
                <a:off x="5218933" y="2943005"/>
                <a:ext cx="222671" cy="239431"/>
              </a:xfrm>
              <a:custGeom>
                <a:avLst/>
                <a:gdLst>
                  <a:gd name="connsiteX0" fmla="*/ 204747 w 222671"/>
                  <a:gd name="connsiteY0" fmla="*/ 0 h 239431"/>
                  <a:gd name="connsiteX1" fmla="*/ 30439 w 222671"/>
                  <a:gd name="connsiteY1" fmla="*/ 60960 h 239431"/>
                  <a:gd name="connsiteX2" fmla="*/ 912 w 222671"/>
                  <a:gd name="connsiteY2" fmla="*/ 196215 h 239431"/>
                  <a:gd name="connsiteX3" fmla="*/ 60919 w 222671"/>
                  <a:gd name="connsiteY3" fmla="*/ 228600 h 239431"/>
                  <a:gd name="connsiteX4" fmla="*/ 212367 w 222671"/>
                  <a:gd name="connsiteY4" fmla="*/ 77152 h 239431"/>
                  <a:gd name="connsiteX5" fmla="*/ 219987 w 222671"/>
                  <a:gd name="connsiteY5" fmla="*/ 39052 h 239431"/>
                  <a:gd name="connsiteX6" fmla="*/ 204747 w 222671"/>
                  <a:gd name="connsiteY6" fmla="*/ 0 h 239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671" h="239431">
                    <a:moveTo>
                      <a:pt x="204747" y="0"/>
                    </a:moveTo>
                    <a:cubicBezTo>
                      <a:pt x="140929" y="33338"/>
                      <a:pt x="79969" y="51435"/>
                      <a:pt x="30439" y="60960"/>
                    </a:cubicBezTo>
                    <a:lnTo>
                      <a:pt x="912" y="196215"/>
                    </a:lnTo>
                    <a:cubicBezTo>
                      <a:pt x="-6708" y="230505"/>
                      <a:pt x="35202" y="254317"/>
                      <a:pt x="60919" y="228600"/>
                    </a:cubicBezTo>
                    <a:lnTo>
                      <a:pt x="212367" y="77152"/>
                    </a:lnTo>
                    <a:cubicBezTo>
                      <a:pt x="221892" y="67627"/>
                      <a:pt x="225702" y="52388"/>
                      <a:pt x="219987" y="39052"/>
                    </a:cubicBezTo>
                    <a:lnTo>
                      <a:pt x="204747" y="0"/>
                    </a:ln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9" name="Freeform: Shape 8">
                <a:extLst>
                  <a:ext uri="{FF2B5EF4-FFF2-40B4-BE49-F238E27FC236}">
                    <a16:creationId xmlns:a16="http://schemas.microsoft.com/office/drawing/2014/main" id="{FA310045-ADB2-4912-A611-27E248CC97FD}"/>
                  </a:ext>
                </a:extLst>
              </p:cNvPr>
              <p:cNvSpPr/>
              <p:nvPr/>
            </p:nvSpPr>
            <p:spPr>
              <a:xfrm>
                <a:off x="5141740" y="2461039"/>
                <a:ext cx="512445" cy="511492"/>
              </a:xfrm>
              <a:custGeom>
                <a:avLst/>
                <a:gdLst>
                  <a:gd name="connsiteX0" fmla="*/ 338138 w 512445"/>
                  <a:gd name="connsiteY0" fmla="*/ 0 h 511492"/>
                  <a:gd name="connsiteX1" fmla="*/ 156210 w 512445"/>
                  <a:gd name="connsiteY1" fmla="*/ 123825 h 511492"/>
                  <a:gd name="connsiteX2" fmla="*/ 0 w 512445"/>
                  <a:gd name="connsiteY2" fmla="*/ 452438 h 511492"/>
                  <a:gd name="connsiteX3" fmla="*/ 59055 w 512445"/>
                  <a:gd name="connsiteY3" fmla="*/ 511493 h 511492"/>
                  <a:gd name="connsiteX4" fmla="*/ 388620 w 512445"/>
                  <a:gd name="connsiteY4" fmla="*/ 356235 h 511492"/>
                  <a:gd name="connsiteX5" fmla="*/ 512445 w 512445"/>
                  <a:gd name="connsiteY5" fmla="*/ 175260 h 511492"/>
                  <a:gd name="connsiteX6" fmla="*/ 440055 w 512445"/>
                  <a:gd name="connsiteY6" fmla="*/ 70485 h 511492"/>
                  <a:gd name="connsiteX7" fmla="*/ 338138 w 512445"/>
                  <a:gd name="connsiteY7" fmla="*/ 0 h 511492"/>
                  <a:gd name="connsiteX8" fmla="*/ 386715 w 512445"/>
                  <a:gd name="connsiteY8" fmla="*/ 205740 h 511492"/>
                  <a:gd name="connsiteX9" fmla="*/ 305753 w 512445"/>
                  <a:gd name="connsiteY9" fmla="*/ 205740 h 511492"/>
                  <a:gd name="connsiteX10" fmla="*/ 305753 w 512445"/>
                  <a:gd name="connsiteY10" fmla="*/ 124778 h 511492"/>
                  <a:gd name="connsiteX11" fmla="*/ 386715 w 512445"/>
                  <a:gd name="connsiteY11" fmla="*/ 124778 h 511492"/>
                  <a:gd name="connsiteX12" fmla="*/ 386715 w 512445"/>
                  <a:gd name="connsiteY12" fmla="*/ 205740 h 511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2445" h="511492">
                    <a:moveTo>
                      <a:pt x="338138" y="0"/>
                    </a:moveTo>
                    <a:cubicBezTo>
                      <a:pt x="281940" y="22860"/>
                      <a:pt x="218123" y="61913"/>
                      <a:pt x="156210" y="123825"/>
                    </a:cubicBezTo>
                    <a:cubicBezTo>
                      <a:pt x="42863" y="237173"/>
                      <a:pt x="9525" y="374333"/>
                      <a:pt x="0" y="452438"/>
                    </a:cubicBezTo>
                    <a:lnTo>
                      <a:pt x="59055" y="511493"/>
                    </a:lnTo>
                    <a:cubicBezTo>
                      <a:pt x="137160" y="501968"/>
                      <a:pt x="275273" y="469583"/>
                      <a:pt x="388620" y="356235"/>
                    </a:cubicBezTo>
                    <a:cubicBezTo>
                      <a:pt x="450533" y="294323"/>
                      <a:pt x="489585" y="231458"/>
                      <a:pt x="512445" y="175260"/>
                    </a:cubicBezTo>
                    <a:cubicBezTo>
                      <a:pt x="500063" y="143828"/>
                      <a:pt x="475298" y="106680"/>
                      <a:pt x="440055" y="70485"/>
                    </a:cubicBezTo>
                    <a:cubicBezTo>
                      <a:pt x="405765" y="37147"/>
                      <a:pt x="369570" y="12383"/>
                      <a:pt x="338138" y="0"/>
                    </a:cubicBezTo>
                    <a:close/>
                    <a:moveTo>
                      <a:pt x="386715" y="205740"/>
                    </a:moveTo>
                    <a:cubicBezTo>
                      <a:pt x="364808" y="227648"/>
                      <a:pt x="328613" y="227648"/>
                      <a:pt x="305753" y="205740"/>
                    </a:cubicBezTo>
                    <a:cubicBezTo>
                      <a:pt x="283845" y="183833"/>
                      <a:pt x="283845" y="147638"/>
                      <a:pt x="305753" y="124778"/>
                    </a:cubicBezTo>
                    <a:cubicBezTo>
                      <a:pt x="327660" y="102870"/>
                      <a:pt x="363855" y="102870"/>
                      <a:pt x="386715" y="124778"/>
                    </a:cubicBezTo>
                    <a:cubicBezTo>
                      <a:pt x="408623" y="147638"/>
                      <a:pt x="408623" y="183833"/>
                      <a:pt x="386715" y="205740"/>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10" name="Freeform: Shape 9">
                <a:extLst>
                  <a:ext uri="{FF2B5EF4-FFF2-40B4-BE49-F238E27FC236}">
                    <a16:creationId xmlns:a16="http://schemas.microsoft.com/office/drawing/2014/main" id="{5DF06B51-2C6F-4942-AFAA-1643FF667398}"/>
                  </a:ext>
                </a:extLst>
              </p:cNvPr>
              <p:cNvSpPr/>
              <p:nvPr/>
            </p:nvSpPr>
            <p:spPr>
              <a:xfrm>
                <a:off x="5029552" y="2949057"/>
                <a:ext cx="135662" cy="135943"/>
              </a:xfrm>
              <a:custGeom>
                <a:avLst/>
                <a:gdLst>
                  <a:gd name="connsiteX0" fmla="*/ 111235 w 135662"/>
                  <a:gd name="connsiteY0" fmla="*/ 24428 h 135943"/>
                  <a:gd name="connsiteX1" fmla="*/ 66467 w 135662"/>
                  <a:gd name="connsiteY1" fmla="*/ 14903 h 135943"/>
                  <a:gd name="connsiteX2" fmla="*/ 2650 w 135662"/>
                  <a:gd name="connsiteY2" fmla="*/ 133013 h 135943"/>
                  <a:gd name="connsiteX3" fmla="*/ 120760 w 135662"/>
                  <a:gd name="connsiteY3" fmla="*/ 69195 h 135943"/>
                  <a:gd name="connsiteX4" fmla="*/ 111235 w 135662"/>
                  <a:gd name="connsiteY4" fmla="*/ 24428 h 135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662" h="135943">
                    <a:moveTo>
                      <a:pt x="111235" y="24428"/>
                    </a:moveTo>
                    <a:cubicBezTo>
                      <a:pt x="95995" y="9188"/>
                      <a:pt x="97900" y="-16530"/>
                      <a:pt x="66467" y="14903"/>
                    </a:cubicBezTo>
                    <a:cubicBezTo>
                      <a:pt x="35035" y="46335"/>
                      <a:pt x="-11638" y="117773"/>
                      <a:pt x="2650" y="133013"/>
                    </a:cubicBezTo>
                    <a:cubicBezTo>
                      <a:pt x="17890" y="148253"/>
                      <a:pt x="89327" y="100628"/>
                      <a:pt x="120760" y="69195"/>
                    </a:cubicBezTo>
                    <a:cubicBezTo>
                      <a:pt x="152192" y="36810"/>
                      <a:pt x="126475" y="38715"/>
                      <a:pt x="111235" y="24428"/>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grpSp>
        <p:grpSp>
          <p:nvGrpSpPr>
            <p:cNvPr id="11" name="Graphic 41" descr="Users">
              <a:extLst>
                <a:ext uri="{FF2B5EF4-FFF2-40B4-BE49-F238E27FC236}">
                  <a16:creationId xmlns:a16="http://schemas.microsoft.com/office/drawing/2014/main" id="{002AB60E-30A8-43D7-8AA3-DF47247B4A18}"/>
                </a:ext>
              </a:extLst>
            </p:cNvPr>
            <p:cNvGrpSpPr/>
            <p:nvPr/>
          </p:nvGrpSpPr>
          <p:grpSpPr>
            <a:xfrm>
              <a:off x="5659450" y="2427450"/>
              <a:ext cx="499249" cy="294932"/>
              <a:chOff x="6412132" y="2550575"/>
              <a:chExt cx="800100" cy="499109"/>
            </a:xfrm>
            <a:solidFill>
              <a:schemeClr val="bg1"/>
            </a:solidFill>
          </p:grpSpPr>
          <p:sp>
            <p:nvSpPr>
              <p:cNvPr id="12" name="Freeform: Shape 11">
                <a:extLst>
                  <a:ext uri="{FF2B5EF4-FFF2-40B4-BE49-F238E27FC236}">
                    <a16:creationId xmlns:a16="http://schemas.microsoft.com/office/drawing/2014/main" id="{D49A9484-3606-4314-97C7-92F9C81B770E}"/>
                  </a:ext>
                </a:extLst>
              </p:cNvPr>
              <p:cNvSpPr/>
              <p:nvPr/>
            </p:nvSpPr>
            <p:spPr>
              <a:xfrm>
                <a:off x="6497857" y="2550575"/>
                <a:ext cx="171450" cy="171449"/>
              </a:xfrm>
              <a:custGeom>
                <a:avLst/>
                <a:gdLst>
                  <a:gd name="connsiteX0" fmla="*/ 171450 w 171450"/>
                  <a:gd name="connsiteY0" fmla="*/ 85725 h 171449"/>
                  <a:gd name="connsiteX1" fmla="*/ 85725 w 171450"/>
                  <a:gd name="connsiteY1" fmla="*/ 171450 h 171449"/>
                  <a:gd name="connsiteX2" fmla="*/ 0 w 171450"/>
                  <a:gd name="connsiteY2" fmla="*/ 85725 h 171449"/>
                  <a:gd name="connsiteX3" fmla="*/ 85725 w 171450"/>
                  <a:gd name="connsiteY3" fmla="*/ 0 h 171449"/>
                  <a:gd name="connsiteX4" fmla="*/ 171450 w 171450"/>
                  <a:gd name="connsiteY4" fmla="*/ 85725 h 17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49">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13" name="Freeform: Shape 12">
                <a:extLst>
                  <a:ext uri="{FF2B5EF4-FFF2-40B4-BE49-F238E27FC236}">
                    <a16:creationId xmlns:a16="http://schemas.microsoft.com/office/drawing/2014/main" id="{3BA41BC5-D77A-47B1-BC4E-4A4BD289361A}"/>
                  </a:ext>
                </a:extLst>
              </p:cNvPr>
              <p:cNvSpPr/>
              <p:nvPr/>
            </p:nvSpPr>
            <p:spPr>
              <a:xfrm>
                <a:off x="6955057" y="2550575"/>
                <a:ext cx="171450" cy="171449"/>
              </a:xfrm>
              <a:custGeom>
                <a:avLst/>
                <a:gdLst>
                  <a:gd name="connsiteX0" fmla="*/ 171450 w 171450"/>
                  <a:gd name="connsiteY0" fmla="*/ 85725 h 171449"/>
                  <a:gd name="connsiteX1" fmla="*/ 85725 w 171450"/>
                  <a:gd name="connsiteY1" fmla="*/ 171450 h 171449"/>
                  <a:gd name="connsiteX2" fmla="*/ 0 w 171450"/>
                  <a:gd name="connsiteY2" fmla="*/ 85725 h 171449"/>
                  <a:gd name="connsiteX3" fmla="*/ 85725 w 171450"/>
                  <a:gd name="connsiteY3" fmla="*/ 0 h 171449"/>
                  <a:gd name="connsiteX4" fmla="*/ 171450 w 171450"/>
                  <a:gd name="connsiteY4" fmla="*/ 85725 h 17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49">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14" name="Freeform: Shape 13">
                <a:extLst>
                  <a:ext uri="{FF2B5EF4-FFF2-40B4-BE49-F238E27FC236}">
                    <a16:creationId xmlns:a16="http://schemas.microsoft.com/office/drawing/2014/main" id="{33584AC6-0C87-4BA0-8318-ABFFFB7C17F1}"/>
                  </a:ext>
                </a:extLst>
              </p:cNvPr>
              <p:cNvSpPr/>
              <p:nvPr/>
            </p:nvSpPr>
            <p:spPr>
              <a:xfrm>
                <a:off x="6640732" y="2878235"/>
                <a:ext cx="342900" cy="171449"/>
              </a:xfrm>
              <a:custGeom>
                <a:avLst/>
                <a:gdLst>
                  <a:gd name="connsiteX0" fmla="*/ 342900 w 342900"/>
                  <a:gd name="connsiteY0" fmla="*/ 171450 h 171449"/>
                  <a:gd name="connsiteX1" fmla="*/ 342900 w 342900"/>
                  <a:gd name="connsiteY1" fmla="*/ 85725 h 171449"/>
                  <a:gd name="connsiteX2" fmla="*/ 325755 w 342900"/>
                  <a:gd name="connsiteY2" fmla="*/ 51435 h 171449"/>
                  <a:gd name="connsiteX3" fmla="*/ 241935 w 342900"/>
                  <a:gd name="connsiteY3" fmla="*/ 11430 h 171449"/>
                  <a:gd name="connsiteX4" fmla="*/ 171450 w 342900"/>
                  <a:gd name="connsiteY4" fmla="*/ 0 h 171449"/>
                  <a:gd name="connsiteX5" fmla="*/ 100965 w 342900"/>
                  <a:gd name="connsiteY5" fmla="*/ 11430 h 171449"/>
                  <a:gd name="connsiteX6" fmla="*/ 17145 w 342900"/>
                  <a:gd name="connsiteY6" fmla="*/ 51435 h 171449"/>
                  <a:gd name="connsiteX7" fmla="*/ 0 w 342900"/>
                  <a:gd name="connsiteY7" fmla="*/ 85725 h 171449"/>
                  <a:gd name="connsiteX8" fmla="*/ 0 w 342900"/>
                  <a:gd name="connsiteY8" fmla="*/ 171450 h 171449"/>
                  <a:gd name="connsiteX9" fmla="*/ 342900 w 342900"/>
                  <a:gd name="connsiteY9" fmla="*/ 171450 h 171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2900" h="171449">
                    <a:moveTo>
                      <a:pt x="342900" y="171450"/>
                    </a:moveTo>
                    <a:lnTo>
                      <a:pt x="342900" y="85725"/>
                    </a:lnTo>
                    <a:cubicBezTo>
                      <a:pt x="342900" y="72390"/>
                      <a:pt x="337185" y="59055"/>
                      <a:pt x="325755" y="51435"/>
                    </a:cubicBezTo>
                    <a:cubicBezTo>
                      <a:pt x="302895" y="32385"/>
                      <a:pt x="272415" y="19050"/>
                      <a:pt x="241935" y="11430"/>
                    </a:cubicBezTo>
                    <a:cubicBezTo>
                      <a:pt x="220980" y="5715"/>
                      <a:pt x="196215" y="0"/>
                      <a:pt x="171450" y="0"/>
                    </a:cubicBezTo>
                    <a:cubicBezTo>
                      <a:pt x="148590" y="0"/>
                      <a:pt x="123825" y="3810"/>
                      <a:pt x="100965" y="11430"/>
                    </a:cubicBezTo>
                    <a:cubicBezTo>
                      <a:pt x="70485" y="19050"/>
                      <a:pt x="41910" y="34290"/>
                      <a:pt x="17145" y="51435"/>
                    </a:cubicBezTo>
                    <a:cubicBezTo>
                      <a:pt x="5715" y="60960"/>
                      <a:pt x="0" y="72390"/>
                      <a:pt x="0" y="85725"/>
                    </a:cubicBezTo>
                    <a:lnTo>
                      <a:pt x="0" y="171450"/>
                    </a:lnTo>
                    <a:lnTo>
                      <a:pt x="342900" y="171450"/>
                    </a:ln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15" name="Freeform: Shape 14">
                <a:extLst>
                  <a:ext uri="{FF2B5EF4-FFF2-40B4-BE49-F238E27FC236}">
                    <a16:creationId xmlns:a16="http://schemas.microsoft.com/office/drawing/2014/main" id="{1E608238-F9BE-4640-80FA-09EBD2D3FDEE}"/>
                  </a:ext>
                </a:extLst>
              </p:cNvPr>
              <p:cNvSpPr/>
              <p:nvPr/>
            </p:nvSpPr>
            <p:spPr>
              <a:xfrm>
                <a:off x="6726457" y="2683925"/>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16" name="Freeform: Shape 15">
                <a:extLst>
                  <a:ext uri="{FF2B5EF4-FFF2-40B4-BE49-F238E27FC236}">
                    <a16:creationId xmlns:a16="http://schemas.microsoft.com/office/drawing/2014/main" id="{3FC27B0D-2BEC-4387-9133-C62B460F6121}"/>
                  </a:ext>
                </a:extLst>
              </p:cNvPr>
              <p:cNvSpPr/>
              <p:nvPr/>
            </p:nvSpPr>
            <p:spPr>
              <a:xfrm>
                <a:off x="6901717" y="2744885"/>
                <a:ext cx="310514" cy="171450"/>
              </a:xfrm>
              <a:custGeom>
                <a:avLst/>
                <a:gdLst>
                  <a:gd name="connsiteX0" fmla="*/ 293370 w 310514"/>
                  <a:gd name="connsiteY0" fmla="*/ 51435 h 171450"/>
                  <a:gd name="connsiteX1" fmla="*/ 209550 w 310514"/>
                  <a:gd name="connsiteY1" fmla="*/ 11430 h 171450"/>
                  <a:gd name="connsiteX2" fmla="*/ 139065 w 310514"/>
                  <a:gd name="connsiteY2" fmla="*/ 0 h 171450"/>
                  <a:gd name="connsiteX3" fmla="*/ 68580 w 310514"/>
                  <a:gd name="connsiteY3" fmla="*/ 11430 h 171450"/>
                  <a:gd name="connsiteX4" fmla="*/ 34290 w 310514"/>
                  <a:gd name="connsiteY4" fmla="*/ 24765 h 171450"/>
                  <a:gd name="connsiteX5" fmla="*/ 34290 w 310514"/>
                  <a:gd name="connsiteY5" fmla="*/ 26670 h 171450"/>
                  <a:gd name="connsiteX6" fmla="*/ 0 w 310514"/>
                  <a:gd name="connsiteY6" fmla="*/ 110490 h 171450"/>
                  <a:gd name="connsiteX7" fmla="*/ 87630 w 310514"/>
                  <a:gd name="connsiteY7" fmla="*/ 154305 h 171450"/>
                  <a:gd name="connsiteX8" fmla="*/ 102870 w 310514"/>
                  <a:gd name="connsiteY8" fmla="*/ 171450 h 171450"/>
                  <a:gd name="connsiteX9" fmla="*/ 310515 w 310514"/>
                  <a:gd name="connsiteY9" fmla="*/ 171450 h 171450"/>
                  <a:gd name="connsiteX10" fmla="*/ 310515 w 310514"/>
                  <a:gd name="connsiteY10" fmla="*/ 85725 h 171450"/>
                  <a:gd name="connsiteX11" fmla="*/ 293370 w 310514"/>
                  <a:gd name="connsiteY11" fmla="*/ 5143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514" h="171450">
                    <a:moveTo>
                      <a:pt x="293370" y="51435"/>
                    </a:moveTo>
                    <a:cubicBezTo>
                      <a:pt x="270510" y="32385"/>
                      <a:pt x="240030" y="19050"/>
                      <a:pt x="209550" y="11430"/>
                    </a:cubicBezTo>
                    <a:cubicBezTo>
                      <a:pt x="188595" y="5715"/>
                      <a:pt x="163830" y="0"/>
                      <a:pt x="139065" y="0"/>
                    </a:cubicBezTo>
                    <a:cubicBezTo>
                      <a:pt x="116205" y="0"/>
                      <a:pt x="91440" y="3810"/>
                      <a:pt x="68580" y="11430"/>
                    </a:cubicBezTo>
                    <a:cubicBezTo>
                      <a:pt x="57150" y="15240"/>
                      <a:pt x="45720" y="19050"/>
                      <a:pt x="34290" y="24765"/>
                    </a:cubicBezTo>
                    <a:lnTo>
                      <a:pt x="34290" y="26670"/>
                    </a:lnTo>
                    <a:cubicBezTo>
                      <a:pt x="34290" y="59055"/>
                      <a:pt x="20955" y="89535"/>
                      <a:pt x="0" y="110490"/>
                    </a:cubicBezTo>
                    <a:cubicBezTo>
                      <a:pt x="36195" y="121920"/>
                      <a:pt x="64770" y="137160"/>
                      <a:pt x="87630" y="154305"/>
                    </a:cubicBezTo>
                    <a:cubicBezTo>
                      <a:pt x="93345" y="160020"/>
                      <a:pt x="99060" y="163830"/>
                      <a:pt x="102870" y="171450"/>
                    </a:cubicBezTo>
                    <a:lnTo>
                      <a:pt x="310515" y="171450"/>
                    </a:lnTo>
                    <a:lnTo>
                      <a:pt x="310515" y="85725"/>
                    </a:lnTo>
                    <a:cubicBezTo>
                      <a:pt x="310515" y="72390"/>
                      <a:pt x="304800" y="59055"/>
                      <a:pt x="293370" y="51435"/>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17" name="Freeform: Shape 16">
                <a:extLst>
                  <a:ext uri="{FF2B5EF4-FFF2-40B4-BE49-F238E27FC236}">
                    <a16:creationId xmlns:a16="http://schemas.microsoft.com/office/drawing/2014/main" id="{66354F32-B1C3-4679-8E3B-89182035DB73}"/>
                  </a:ext>
                </a:extLst>
              </p:cNvPr>
              <p:cNvSpPr/>
              <p:nvPr/>
            </p:nvSpPr>
            <p:spPr>
              <a:xfrm>
                <a:off x="6412132" y="2744885"/>
                <a:ext cx="310514" cy="171450"/>
              </a:xfrm>
              <a:custGeom>
                <a:avLst/>
                <a:gdLst>
                  <a:gd name="connsiteX0" fmla="*/ 222885 w 310514"/>
                  <a:gd name="connsiteY0" fmla="*/ 154305 h 171450"/>
                  <a:gd name="connsiteX1" fmla="*/ 222885 w 310514"/>
                  <a:gd name="connsiteY1" fmla="*/ 154305 h 171450"/>
                  <a:gd name="connsiteX2" fmla="*/ 310515 w 310514"/>
                  <a:gd name="connsiteY2" fmla="*/ 110490 h 171450"/>
                  <a:gd name="connsiteX3" fmla="*/ 276225 w 310514"/>
                  <a:gd name="connsiteY3" fmla="*/ 26670 h 171450"/>
                  <a:gd name="connsiteX4" fmla="*/ 276225 w 310514"/>
                  <a:gd name="connsiteY4" fmla="*/ 22860 h 171450"/>
                  <a:gd name="connsiteX5" fmla="*/ 241935 w 310514"/>
                  <a:gd name="connsiteY5" fmla="*/ 11430 h 171450"/>
                  <a:gd name="connsiteX6" fmla="*/ 171450 w 310514"/>
                  <a:gd name="connsiteY6" fmla="*/ 0 h 171450"/>
                  <a:gd name="connsiteX7" fmla="*/ 100965 w 310514"/>
                  <a:gd name="connsiteY7" fmla="*/ 11430 h 171450"/>
                  <a:gd name="connsiteX8" fmla="*/ 17145 w 310514"/>
                  <a:gd name="connsiteY8" fmla="*/ 51435 h 171450"/>
                  <a:gd name="connsiteX9" fmla="*/ 0 w 310514"/>
                  <a:gd name="connsiteY9" fmla="*/ 85725 h 171450"/>
                  <a:gd name="connsiteX10" fmla="*/ 0 w 310514"/>
                  <a:gd name="connsiteY10" fmla="*/ 171450 h 171450"/>
                  <a:gd name="connsiteX11" fmla="*/ 205740 w 310514"/>
                  <a:gd name="connsiteY11" fmla="*/ 171450 h 171450"/>
                  <a:gd name="connsiteX12" fmla="*/ 222885 w 310514"/>
                  <a:gd name="connsiteY12" fmla="*/ 15430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0514" h="171450">
                    <a:moveTo>
                      <a:pt x="222885" y="154305"/>
                    </a:moveTo>
                    <a:lnTo>
                      <a:pt x="222885" y="154305"/>
                    </a:lnTo>
                    <a:cubicBezTo>
                      <a:pt x="249555" y="135255"/>
                      <a:pt x="280035" y="120015"/>
                      <a:pt x="310515" y="110490"/>
                    </a:cubicBezTo>
                    <a:cubicBezTo>
                      <a:pt x="289560" y="87630"/>
                      <a:pt x="276225" y="59055"/>
                      <a:pt x="276225" y="26670"/>
                    </a:cubicBezTo>
                    <a:cubicBezTo>
                      <a:pt x="276225" y="24765"/>
                      <a:pt x="276225" y="24765"/>
                      <a:pt x="276225" y="22860"/>
                    </a:cubicBezTo>
                    <a:cubicBezTo>
                      <a:pt x="264795" y="19050"/>
                      <a:pt x="253365" y="13335"/>
                      <a:pt x="241935" y="11430"/>
                    </a:cubicBezTo>
                    <a:cubicBezTo>
                      <a:pt x="220980" y="5715"/>
                      <a:pt x="196215" y="0"/>
                      <a:pt x="171450" y="0"/>
                    </a:cubicBezTo>
                    <a:cubicBezTo>
                      <a:pt x="148590" y="0"/>
                      <a:pt x="123825" y="3810"/>
                      <a:pt x="100965" y="11430"/>
                    </a:cubicBezTo>
                    <a:cubicBezTo>
                      <a:pt x="70485" y="20955"/>
                      <a:pt x="41910" y="34290"/>
                      <a:pt x="17145" y="51435"/>
                    </a:cubicBezTo>
                    <a:cubicBezTo>
                      <a:pt x="5715" y="59055"/>
                      <a:pt x="0" y="72390"/>
                      <a:pt x="0" y="85725"/>
                    </a:cubicBezTo>
                    <a:lnTo>
                      <a:pt x="0" y="171450"/>
                    </a:lnTo>
                    <a:lnTo>
                      <a:pt x="205740" y="171450"/>
                    </a:lnTo>
                    <a:cubicBezTo>
                      <a:pt x="211455" y="163830"/>
                      <a:pt x="215265" y="160020"/>
                      <a:pt x="222885" y="154305"/>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grpSp>
        <p:grpSp>
          <p:nvGrpSpPr>
            <p:cNvPr id="18" name="Graphic 73" descr="Lightbulb">
              <a:extLst>
                <a:ext uri="{FF2B5EF4-FFF2-40B4-BE49-F238E27FC236}">
                  <a16:creationId xmlns:a16="http://schemas.microsoft.com/office/drawing/2014/main" id="{71080263-7523-4ABA-87B4-20F993E78707}"/>
                </a:ext>
              </a:extLst>
            </p:cNvPr>
            <p:cNvGrpSpPr/>
            <p:nvPr/>
          </p:nvGrpSpPr>
          <p:grpSpPr>
            <a:xfrm>
              <a:off x="4694387" y="3190908"/>
              <a:ext cx="570570" cy="540335"/>
              <a:chOff x="4865515" y="3842564"/>
              <a:chExt cx="914400" cy="914400"/>
            </a:xfrm>
            <a:solidFill>
              <a:schemeClr val="bg1">
                <a:lumMod val="95000"/>
              </a:schemeClr>
            </a:solidFill>
          </p:grpSpPr>
          <p:sp>
            <p:nvSpPr>
              <p:cNvPr id="19" name="Freeform: Shape 18">
                <a:extLst>
                  <a:ext uri="{FF2B5EF4-FFF2-40B4-BE49-F238E27FC236}">
                    <a16:creationId xmlns:a16="http://schemas.microsoft.com/office/drawing/2014/main" id="{AF226CDA-A541-4369-ACFF-81ADDE5988CA}"/>
                  </a:ext>
                </a:extLst>
              </p:cNvPr>
              <p:cNvSpPr/>
              <p:nvPr/>
            </p:nvSpPr>
            <p:spPr>
              <a:xfrm>
                <a:off x="5198890" y="4452164"/>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20" name="Freeform: Shape 19">
                <a:extLst>
                  <a:ext uri="{FF2B5EF4-FFF2-40B4-BE49-F238E27FC236}">
                    <a16:creationId xmlns:a16="http://schemas.microsoft.com/office/drawing/2014/main" id="{0D29B806-AE02-4C9D-BF09-A98FFB2426A0}"/>
                  </a:ext>
                </a:extLst>
              </p:cNvPr>
              <p:cNvSpPr/>
              <p:nvPr/>
            </p:nvSpPr>
            <p:spPr>
              <a:xfrm>
                <a:off x="5198890" y="4547414"/>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21" name="Freeform: Shape 20">
                <a:extLst>
                  <a:ext uri="{FF2B5EF4-FFF2-40B4-BE49-F238E27FC236}">
                    <a16:creationId xmlns:a16="http://schemas.microsoft.com/office/drawing/2014/main" id="{47DD6BA5-F5AA-4653-B040-F50BFA6CBEEF}"/>
                  </a:ext>
                </a:extLst>
              </p:cNvPr>
              <p:cNvSpPr/>
              <p:nvPr/>
            </p:nvSpPr>
            <p:spPr>
              <a:xfrm>
                <a:off x="5260802" y="4642664"/>
                <a:ext cx="123825" cy="57150"/>
              </a:xfrm>
              <a:custGeom>
                <a:avLst/>
                <a:gdLst>
                  <a:gd name="connsiteX0" fmla="*/ 0 w 123825"/>
                  <a:gd name="connsiteY0" fmla="*/ 0 h 57150"/>
                  <a:gd name="connsiteX1" fmla="*/ 61913 w 123825"/>
                  <a:gd name="connsiteY1" fmla="*/ 57150 h 57150"/>
                  <a:gd name="connsiteX2" fmla="*/ 123825 w 123825"/>
                  <a:gd name="connsiteY2" fmla="*/ 0 h 57150"/>
                  <a:gd name="connsiteX3" fmla="*/ 0 w 123825"/>
                  <a:gd name="connsiteY3" fmla="*/ 0 h 57150"/>
                </a:gdLst>
                <a:ahLst/>
                <a:cxnLst>
                  <a:cxn ang="0">
                    <a:pos x="connsiteX0" y="connsiteY0"/>
                  </a:cxn>
                  <a:cxn ang="0">
                    <a:pos x="connsiteX1" y="connsiteY1"/>
                  </a:cxn>
                  <a:cxn ang="0">
                    <a:pos x="connsiteX2" y="connsiteY2"/>
                  </a:cxn>
                  <a:cxn ang="0">
                    <a:pos x="connsiteX3" y="connsiteY3"/>
                  </a:cxn>
                </a:cxnLst>
                <a:rect l="l" t="t" r="r" b="b"/>
                <a:pathLst>
                  <a:path w="123825" h="57150">
                    <a:moveTo>
                      <a:pt x="0" y="0"/>
                    </a:moveTo>
                    <a:cubicBezTo>
                      <a:pt x="2857" y="32385"/>
                      <a:pt x="29527" y="57150"/>
                      <a:pt x="61913" y="57150"/>
                    </a:cubicBezTo>
                    <a:cubicBezTo>
                      <a:pt x="94298" y="57150"/>
                      <a:pt x="120968" y="32385"/>
                      <a:pt x="123825" y="0"/>
                    </a:cubicBezTo>
                    <a:lnTo>
                      <a:pt x="0" y="0"/>
                    </a:ln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sp>
            <p:nvSpPr>
              <p:cNvPr id="22" name="Freeform: Shape 21">
                <a:extLst>
                  <a:ext uri="{FF2B5EF4-FFF2-40B4-BE49-F238E27FC236}">
                    <a16:creationId xmlns:a16="http://schemas.microsoft.com/office/drawing/2014/main" id="{1C033B9F-B796-4726-9895-91D87AACAF22}"/>
                  </a:ext>
                </a:extLst>
              </p:cNvPr>
              <p:cNvSpPr/>
              <p:nvPr/>
            </p:nvSpPr>
            <p:spPr>
              <a:xfrm>
                <a:off x="5075065" y="3899714"/>
                <a:ext cx="495300" cy="514350"/>
              </a:xfrm>
              <a:custGeom>
                <a:avLst/>
                <a:gdLst>
                  <a:gd name="connsiteX0" fmla="*/ 247650 w 495300"/>
                  <a:gd name="connsiteY0" fmla="*/ 0 h 514350"/>
                  <a:gd name="connsiteX1" fmla="*/ 247650 w 495300"/>
                  <a:gd name="connsiteY1" fmla="*/ 0 h 514350"/>
                  <a:gd name="connsiteX2" fmla="*/ 247650 w 495300"/>
                  <a:gd name="connsiteY2" fmla="*/ 0 h 514350"/>
                  <a:gd name="connsiteX3" fmla="*/ 0 w 495300"/>
                  <a:gd name="connsiteY3" fmla="*/ 244793 h 514350"/>
                  <a:gd name="connsiteX4" fmla="*/ 0 w 495300"/>
                  <a:gd name="connsiteY4" fmla="*/ 253365 h 514350"/>
                  <a:gd name="connsiteX5" fmla="*/ 17145 w 495300"/>
                  <a:gd name="connsiteY5" fmla="*/ 339090 h 514350"/>
                  <a:gd name="connsiteX6" fmla="*/ 60007 w 495300"/>
                  <a:gd name="connsiteY6" fmla="*/ 409575 h 514350"/>
                  <a:gd name="connsiteX7" fmla="*/ 118110 w 495300"/>
                  <a:gd name="connsiteY7" fmla="*/ 503873 h 514350"/>
                  <a:gd name="connsiteX8" fmla="*/ 135255 w 495300"/>
                  <a:gd name="connsiteY8" fmla="*/ 514350 h 514350"/>
                  <a:gd name="connsiteX9" fmla="*/ 360045 w 495300"/>
                  <a:gd name="connsiteY9" fmla="*/ 514350 h 514350"/>
                  <a:gd name="connsiteX10" fmla="*/ 377190 w 495300"/>
                  <a:gd name="connsiteY10" fmla="*/ 503873 h 514350"/>
                  <a:gd name="connsiteX11" fmla="*/ 435292 w 495300"/>
                  <a:gd name="connsiteY11" fmla="*/ 409575 h 514350"/>
                  <a:gd name="connsiteX12" fmla="*/ 478155 w 495300"/>
                  <a:gd name="connsiteY12" fmla="*/ 339090 h 514350"/>
                  <a:gd name="connsiteX13" fmla="*/ 495300 w 495300"/>
                  <a:gd name="connsiteY13" fmla="*/ 253365 h 514350"/>
                  <a:gd name="connsiteX14" fmla="*/ 495300 w 495300"/>
                  <a:gd name="connsiteY14" fmla="*/ 244793 h 514350"/>
                  <a:gd name="connsiteX15" fmla="*/ 247650 w 495300"/>
                  <a:gd name="connsiteY15" fmla="*/ 0 h 514350"/>
                  <a:gd name="connsiteX16" fmla="*/ 438150 w 495300"/>
                  <a:gd name="connsiteY16" fmla="*/ 252413 h 514350"/>
                  <a:gd name="connsiteX17" fmla="*/ 424815 w 495300"/>
                  <a:gd name="connsiteY17" fmla="*/ 319088 h 514350"/>
                  <a:gd name="connsiteX18" fmla="*/ 392430 w 495300"/>
                  <a:gd name="connsiteY18" fmla="*/ 371475 h 514350"/>
                  <a:gd name="connsiteX19" fmla="*/ 337185 w 495300"/>
                  <a:gd name="connsiteY19" fmla="*/ 457200 h 514350"/>
                  <a:gd name="connsiteX20" fmla="*/ 247650 w 495300"/>
                  <a:gd name="connsiteY20" fmla="*/ 457200 h 514350"/>
                  <a:gd name="connsiteX21" fmla="*/ 159068 w 495300"/>
                  <a:gd name="connsiteY21" fmla="*/ 457200 h 514350"/>
                  <a:gd name="connsiteX22" fmla="*/ 103823 w 495300"/>
                  <a:gd name="connsiteY22" fmla="*/ 371475 h 514350"/>
                  <a:gd name="connsiteX23" fmla="*/ 71438 w 495300"/>
                  <a:gd name="connsiteY23" fmla="*/ 319088 h 514350"/>
                  <a:gd name="connsiteX24" fmla="*/ 58103 w 495300"/>
                  <a:gd name="connsiteY24" fmla="*/ 252413 h 514350"/>
                  <a:gd name="connsiteX25" fmla="*/ 58103 w 495300"/>
                  <a:gd name="connsiteY25" fmla="*/ 244793 h 514350"/>
                  <a:gd name="connsiteX26" fmla="*/ 248602 w 495300"/>
                  <a:gd name="connsiteY26" fmla="*/ 56197 h 514350"/>
                  <a:gd name="connsiteX27" fmla="*/ 248602 w 495300"/>
                  <a:gd name="connsiteY27" fmla="*/ 56197 h 514350"/>
                  <a:gd name="connsiteX28" fmla="*/ 248602 w 495300"/>
                  <a:gd name="connsiteY28" fmla="*/ 56197 h 514350"/>
                  <a:gd name="connsiteX29" fmla="*/ 248602 w 495300"/>
                  <a:gd name="connsiteY29" fmla="*/ 56197 h 514350"/>
                  <a:gd name="connsiteX30" fmla="*/ 248602 w 495300"/>
                  <a:gd name="connsiteY30" fmla="*/ 56197 h 514350"/>
                  <a:gd name="connsiteX31" fmla="*/ 248602 w 495300"/>
                  <a:gd name="connsiteY31" fmla="*/ 56197 h 514350"/>
                  <a:gd name="connsiteX32" fmla="*/ 248602 w 495300"/>
                  <a:gd name="connsiteY32" fmla="*/ 56197 h 514350"/>
                  <a:gd name="connsiteX33" fmla="*/ 439103 w 495300"/>
                  <a:gd name="connsiteY33" fmla="*/ 244793 h 514350"/>
                  <a:gd name="connsiteX34" fmla="*/ 439103 w 495300"/>
                  <a:gd name="connsiteY34" fmla="*/ 252413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95300" h="514350">
                    <a:moveTo>
                      <a:pt x="247650" y="0"/>
                    </a:moveTo>
                    <a:cubicBezTo>
                      <a:pt x="247650" y="0"/>
                      <a:pt x="247650" y="0"/>
                      <a:pt x="247650" y="0"/>
                    </a:cubicBezTo>
                    <a:cubicBezTo>
                      <a:pt x="247650" y="0"/>
                      <a:pt x="247650" y="0"/>
                      <a:pt x="247650" y="0"/>
                    </a:cubicBezTo>
                    <a:cubicBezTo>
                      <a:pt x="112395" y="952"/>
                      <a:pt x="2857" y="109538"/>
                      <a:pt x="0" y="244793"/>
                    </a:cubicBezTo>
                    <a:lnTo>
                      <a:pt x="0" y="253365"/>
                    </a:lnTo>
                    <a:cubicBezTo>
                      <a:pt x="953" y="282893"/>
                      <a:pt x="6668" y="311468"/>
                      <a:pt x="17145" y="339090"/>
                    </a:cubicBezTo>
                    <a:cubicBezTo>
                      <a:pt x="27622" y="364808"/>
                      <a:pt x="41910" y="388620"/>
                      <a:pt x="60007" y="409575"/>
                    </a:cubicBezTo>
                    <a:cubicBezTo>
                      <a:pt x="82868" y="434340"/>
                      <a:pt x="107632" y="482918"/>
                      <a:pt x="118110" y="503873"/>
                    </a:cubicBezTo>
                    <a:cubicBezTo>
                      <a:pt x="120968" y="510540"/>
                      <a:pt x="127635" y="514350"/>
                      <a:pt x="135255" y="514350"/>
                    </a:cubicBezTo>
                    <a:lnTo>
                      <a:pt x="360045" y="514350"/>
                    </a:lnTo>
                    <a:cubicBezTo>
                      <a:pt x="367665" y="514350"/>
                      <a:pt x="374333" y="510540"/>
                      <a:pt x="377190" y="503873"/>
                    </a:cubicBezTo>
                    <a:cubicBezTo>
                      <a:pt x="387668" y="482918"/>
                      <a:pt x="412433" y="434340"/>
                      <a:pt x="435292" y="409575"/>
                    </a:cubicBezTo>
                    <a:cubicBezTo>
                      <a:pt x="453390" y="388620"/>
                      <a:pt x="468630" y="364808"/>
                      <a:pt x="478155" y="339090"/>
                    </a:cubicBezTo>
                    <a:cubicBezTo>
                      <a:pt x="488633" y="311468"/>
                      <a:pt x="494348" y="282893"/>
                      <a:pt x="495300" y="253365"/>
                    </a:cubicBezTo>
                    <a:lnTo>
                      <a:pt x="495300" y="244793"/>
                    </a:lnTo>
                    <a:cubicBezTo>
                      <a:pt x="492442" y="109538"/>
                      <a:pt x="382905" y="952"/>
                      <a:pt x="247650" y="0"/>
                    </a:cubicBezTo>
                    <a:close/>
                    <a:moveTo>
                      <a:pt x="438150" y="252413"/>
                    </a:moveTo>
                    <a:cubicBezTo>
                      <a:pt x="437198" y="275273"/>
                      <a:pt x="432435" y="298133"/>
                      <a:pt x="424815" y="319088"/>
                    </a:cubicBezTo>
                    <a:cubicBezTo>
                      <a:pt x="417195" y="338138"/>
                      <a:pt x="406717" y="356235"/>
                      <a:pt x="392430" y="371475"/>
                    </a:cubicBezTo>
                    <a:cubicBezTo>
                      <a:pt x="370523" y="398145"/>
                      <a:pt x="351473" y="426720"/>
                      <a:pt x="337185" y="457200"/>
                    </a:cubicBezTo>
                    <a:lnTo>
                      <a:pt x="247650" y="457200"/>
                    </a:lnTo>
                    <a:lnTo>
                      <a:pt x="159068" y="457200"/>
                    </a:lnTo>
                    <a:cubicBezTo>
                      <a:pt x="143827" y="426720"/>
                      <a:pt x="124777" y="398145"/>
                      <a:pt x="103823" y="371475"/>
                    </a:cubicBezTo>
                    <a:cubicBezTo>
                      <a:pt x="90488" y="356235"/>
                      <a:pt x="79057" y="338138"/>
                      <a:pt x="71438" y="319088"/>
                    </a:cubicBezTo>
                    <a:cubicBezTo>
                      <a:pt x="62865" y="298133"/>
                      <a:pt x="59055" y="275273"/>
                      <a:pt x="58103" y="252413"/>
                    </a:cubicBezTo>
                    <a:lnTo>
                      <a:pt x="58103" y="244793"/>
                    </a:lnTo>
                    <a:cubicBezTo>
                      <a:pt x="60007" y="140970"/>
                      <a:pt x="144780" y="57150"/>
                      <a:pt x="248602" y="56197"/>
                    </a:cubicBezTo>
                    <a:lnTo>
                      <a:pt x="248602" y="56197"/>
                    </a:lnTo>
                    <a:lnTo>
                      <a:pt x="248602" y="56197"/>
                    </a:lnTo>
                    <a:cubicBezTo>
                      <a:pt x="248602" y="56197"/>
                      <a:pt x="248602" y="56197"/>
                      <a:pt x="248602" y="56197"/>
                    </a:cubicBezTo>
                    <a:cubicBezTo>
                      <a:pt x="248602" y="56197"/>
                      <a:pt x="248602" y="56197"/>
                      <a:pt x="248602" y="56197"/>
                    </a:cubicBezTo>
                    <a:lnTo>
                      <a:pt x="248602" y="56197"/>
                    </a:lnTo>
                    <a:lnTo>
                      <a:pt x="248602" y="56197"/>
                    </a:lnTo>
                    <a:cubicBezTo>
                      <a:pt x="352425" y="57150"/>
                      <a:pt x="437198" y="140018"/>
                      <a:pt x="439103" y="244793"/>
                    </a:cubicBezTo>
                    <a:lnTo>
                      <a:pt x="439103" y="252413"/>
                    </a:lnTo>
                    <a:close/>
                  </a:path>
                </a:pathLst>
              </a:custGeom>
              <a:grpFill/>
              <a:ln w="9525" cap="flat">
                <a:noFill/>
                <a:prstDash val="solid"/>
                <a:miter/>
              </a:ln>
            </p:spPr>
            <p:txBody>
              <a:bodyPr rtlCol="0" anchor="ctr"/>
              <a:lstStyle/>
              <a:p>
                <a:endParaRPr lang="en-US" sz="1050" dirty="0">
                  <a:latin typeface="Merriweather" panose="020B0604020202020204" charset="0"/>
                </a:endParaRPr>
              </a:p>
            </p:txBody>
          </p:sp>
        </p:grpSp>
        <p:sp>
          <p:nvSpPr>
            <p:cNvPr id="23" name="Graphic 72" descr="Puzzle">
              <a:extLst>
                <a:ext uri="{FF2B5EF4-FFF2-40B4-BE49-F238E27FC236}">
                  <a16:creationId xmlns:a16="http://schemas.microsoft.com/office/drawing/2014/main" id="{CA24FD45-4E9D-46C0-AC6C-06C89B3BDF68}"/>
                </a:ext>
              </a:extLst>
            </p:cNvPr>
            <p:cNvSpPr/>
            <p:nvPr/>
          </p:nvSpPr>
          <p:spPr>
            <a:xfrm>
              <a:off x="5671337" y="3224680"/>
              <a:ext cx="475475" cy="450279"/>
            </a:xfrm>
            <a:custGeom>
              <a:avLst/>
              <a:gdLst>
                <a:gd name="connsiteX0" fmla="*/ 492443 w 762000"/>
                <a:gd name="connsiteY0" fmla="*/ 578168 h 762000"/>
                <a:gd name="connsiteX1" fmla="*/ 451485 w 762000"/>
                <a:gd name="connsiteY1" fmla="*/ 452438 h 762000"/>
                <a:gd name="connsiteX2" fmla="*/ 458153 w 762000"/>
                <a:gd name="connsiteY2" fmla="*/ 445770 h 762000"/>
                <a:gd name="connsiteX3" fmla="*/ 585788 w 762000"/>
                <a:gd name="connsiteY3" fmla="*/ 484823 h 762000"/>
                <a:gd name="connsiteX4" fmla="*/ 653415 w 762000"/>
                <a:gd name="connsiteY4" fmla="*/ 539115 h 762000"/>
                <a:gd name="connsiteX5" fmla="*/ 762000 w 762000"/>
                <a:gd name="connsiteY5" fmla="*/ 430530 h 762000"/>
                <a:gd name="connsiteX6" fmla="*/ 600075 w 762000"/>
                <a:gd name="connsiteY6" fmla="*/ 268605 h 762000"/>
                <a:gd name="connsiteX7" fmla="*/ 654368 w 762000"/>
                <a:gd name="connsiteY7" fmla="*/ 200978 h 762000"/>
                <a:gd name="connsiteX8" fmla="*/ 693420 w 762000"/>
                <a:gd name="connsiteY8" fmla="*/ 73343 h 762000"/>
                <a:gd name="connsiteX9" fmla="*/ 686753 w 762000"/>
                <a:gd name="connsiteY9" fmla="*/ 66675 h 762000"/>
                <a:gd name="connsiteX10" fmla="*/ 561023 w 762000"/>
                <a:gd name="connsiteY10" fmla="*/ 107632 h 762000"/>
                <a:gd name="connsiteX11" fmla="*/ 493395 w 762000"/>
                <a:gd name="connsiteY11" fmla="*/ 161925 h 762000"/>
                <a:gd name="connsiteX12" fmla="*/ 331470 w 762000"/>
                <a:gd name="connsiteY12" fmla="*/ 0 h 762000"/>
                <a:gd name="connsiteX13" fmla="*/ 221933 w 762000"/>
                <a:gd name="connsiteY13" fmla="*/ 108585 h 762000"/>
                <a:gd name="connsiteX14" fmla="*/ 276225 w 762000"/>
                <a:gd name="connsiteY14" fmla="*/ 176213 h 762000"/>
                <a:gd name="connsiteX15" fmla="*/ 317183 w 762000"/>
                <a:gd name="connsiteY15" fmla="*/ 301943 h 762000"/>
                <a:gd name="connsiteX16" fmla="*/ 310515 w 762000"/>
                <a:gd name="connsiteY16" fmla="*/ 308610 h 762000"/>
                <a:gd name="connsiteX17" fmla="*/ 182880 w 762000"/>
                <a:gd name="connsiteY17" fmla="*/ 269558 h 762000"/>
                <a:gd name="connsiteX18" fmla="*/ 115253 w 762000"/>
                <a:gd name="connsiteY18" fmla="*/ 215265 h 762000"/>
                <a:gd name="connsiteX19" fmla="*/ 0 w 762000"/>
                <a:gd name="connsiteY19" fmla="*/ 331470 h 762000"/>
                <a:gd name="connsiteX20" fmla="*/ 161925 w 762000"/>
                <a:gd name="connsiteY20" fmla="*/ 493395 h 762000"/>
                <a:gd name="connsiteX21" fmla="*/ 107632 w 762000"/>
                <a:gd name="connsiteY21" fmla="*/ 561023 h 762000"/>
                <a:gd name="connsiteX22" fmla="*/ 68580 w 762000"/>
                <a:gd name="connsiteY22" fmla="*/ 688658 h 762000"/>
                <a:gd name="connsiteX23" fmla="*/ 75248 w 762000"/>
                <a:gd name="connsiteY23" fmla="*/ 695325 h 762000"/>
                <a:gd name="connsiteX24" fmla="*/ 200978 w 762000"/>
                <a:gd name="connsiteY24" fmla="*/ 654368 h 762000"/>
                <a:gd name="connsiteX25" fmla="*/ 268605 w 762000"/>
                <a:gd name="connsiteY25" fmla="*/ 600075 h 762000"/>
                <a:gd name="connsiteX26" fmla="*/ 430530 w 762000"/>
                <a:gd name="connsiteY26" fmla="*/ 762000 h 762000"/>
                <a:gd name="connsiteX27" fmla="*/ 546735 w 762000"/>
                <a:gd name="connsiteY27" fmla="*/ 645795 h 762000"/>
                <a:gd name="connsiteX28" fmla="*/ 492443 w 762000"/>
                <a:gd name="connsiteY28" fmla="*/ 578168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62000" h="762000">
                  <a:moveTo>
                    <a:pt x="492443" y="578168"/>
                  </a:moveTo>
                  <a:cubicBezTo>
                    <a:pt x="429578" y="580073"/>
                    <a:pt x="406718" y="499110"/>
                    <a:pt x="451485" y="452438"/>
                  </a:cubicBezTo>
                  <a:lnTo>
                    <a:pt x="458153" y="445770"/>
                  </a:lnTo>
                  <a:cubicBezTo>
                    <a:pt x="504825" y="401003"/>
                    <a:pt x="587693" y="421958"/>
                    <a:pt x="585788" y="484823"/>
                  </a:cubicBezTo>
                  <a:cubicBezTo>
                    <a:pt x="584835" y="521018"/>
                    <a:pt x="627698" y="564833"/>
                    <a:pt x="653415" y="539115"/>
                  </a:cubicBezTo>
                  <a:lnTo>
                    <a:pt x="762000" y="430530"/>
                  </a:lnTo>
                  <a:lnTo>
                    <a:pt x="600075" y="268605"/>
                  </a:lnTo>
                  <a:cubicBezTo>
                    <a:pt x="574358" y="242888"/>
                    <a:pt x="618173" y="200025"/>
                    <a:pt x="654368" y="200978"/>
                  </a:cubicBezTo>
                  <a:cubicBezTo>
                    <a:pt x="717233" y="202883"/>
                    <a:pt x="738188" y="120015"/>
                    <a:pt x="693420" y="73343"/>
                  </a:cubicBezTo>
                  <a:lnTo>
                    <a:pt x="686753" y="66675"/>
                  </a:lnTo>
                  <a:cubicBezTo>
                    <a:pt x="640080" y="21908"/>
                    <a:pt x="559118" y="44768"/>
                    <a:pt x="561023" y="107632"/>
                  </a:cubicBezTo>
                  <a:cubicBezTo>
                    <a:pt x="561975" y="143828"/>
                    <a:pt x="519113" y="187643"/>
                    <a:pt x="493395" y="161925"/>
                  </a:cubicBezTo>
                  <a:lnTo>
                    <a:pt x="331470" y="0"/>
                  </a:lnTo>
                  <a:lnTo>
                    <a:pt x="221933" y="108585"/>
                  </a:lnTo>
                  <a:cubicBezTo>
                    <a:pt x="196215" y="134303"/>
                    <a:pt x="240030" y="177165"/>
                    <a:pt x="276225" y="176213"/>
                  </a:cubicBezTo>
                  <a:cubicBezTo>
                    <a:pt x="339090" y="174308"/>
                    <a:pt x="361950" y="255270"/>
                    <a:pt x="317183" y="301943"/>
                  </a:cubicBezTo>
                  <a:lnTo>
                    <a:pt x="310515" y="308610"/>
                  </a:lnTo>
                  <a:cubicBezTo>
                    <a:pt x="263843" y="353378"/>
                    <a:pt x="180975" y="332423"/>
                    <a:pt x="182880" y="269558"/>
                  </a:cubicBezTo>
                  <a:cubicBezTo>
                    <a:pt x="183833" y="233363"/>
                    <a:pt x="140970" y="189548"/>
                    <a:pt x="115253" y="215265"/>
                  </a:cubicBezTo>
                  <a:lnTo>
                    <a:pt x="0" y="331470"/>
                  </a:lnTo>
                  <a:lnTo>
                    <a:pt x="161925" y="493395"/>
                  </a:lnTo>
                  <a:cubicBezTo>
                    <a:pt x="187643" y="519113"/>
                    <a:pt x="143828" y="561975"/>
                    <a:pt x="107632" y="561023"/>
                  </a:cubicBezTo>
                  <a:cubicBezTo>
                    <a:pt x="44768" y="559118"/>
                    <a:pt x="23813" y="641985"/>
                    <a:pt x="68580" y="688658"/>
                  </a:cubicBezTo>
                  <a:lnTo>
                    <a:pt x="75248" y="695325"/>
                  </a:lnTo>
                  <a:cubicBezTo>
                    <a:pt x="121920" y="740093"/>
                    <a:pt x="202883" y="717233"/>
                    <a:pt x="200978" y="654368"/>
                  </a:cubicBezTo>
                  <a:cubicBezTo>
                    <a:pt x="200025" y="618173"/>
                    <a:pt x="242888" y="574358"/>
                    <a:pt x="268605" y="600075"/>
                  </a:cubicBezTo>
                  <a:lnTo>
                    <a:pt x="430530" y="762000"/>
                  </a:lnTo>
                  <a:lnTo>
                    <a:pt x="546735" y="645795"/>
                  </a:lnTo>
                  <a:cubicBezTo>
                    <a:pt x="572453" y="620078"/>
                    <a:pt x="529590" y="577215"/>
                    <a:pt x="492443" y="578168"/>
                  </a:cubicBezTo>
                  <a:close/>
                </a:path>
              </a:pathLst>
            </a:custGeom>
            <a:solidFill>
              <a:schemeClr val="bg1"/>
            </a:solidFill>
            <a:ln w="9525" cap="flat">
              <a:noFill/>
              <a:prstDash val="solid"/>
              <a:miter/>
            </a:ln>
          </p:spPr>
          <p:txBody>
            <a:bodyPr rtlCol="0" anchor="ctr"/>
            <a:lstStyle/>
            <a:p>
              <a:endParaRPr lang="en-US" sz="1050" dirty="0">
                <a:latin typeface="Merriweather" panose="020B0604020202020204" charset="0"/>
              </a:endParaRPr>
            </a:p>
          </p:txBody>
        </p:sp>
      </p:grpSp>
      <p:sp>
        <p:nvSpPr>
          <p:cNvPr id="45" name="Google Shape;137;p18">
            <a:extLst>
              <a:ext uri="{FF2B5EF4-FFF2-40B4-BE49-F238E27FC236}">
                <a16:creationId xmlns:a16="http://schemas.microsoft.com/office/drawing/2014/main" id="{E61AFF2A-590C-4F43-9849-2D7E7107CE38}"/>
              </a:ext>
            </a:extLst>
          </p:cNvPr>
          <p:cNvSpPr txBox="1">
            <a:spLocks noGrp="1"/>
          </p:cNvSpPr>
          <p:nvPr>
            <p:ph type="title"/>
          </p:nvPr>
        </p:nvSpPr>
        <p:spPr>
          <a:xfrm>
            <a:off x="2145050" y="50025"/>
            <a:ext cx="6779100" cy="63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3700" b="1" dirty="0">
                <a:solidFill>
                  <a:srgbClr val="000000"/>
                </a:solidFill>
                <a:latin typeface="Merriweather" panose="020B0604020202020204" charset="0"/>
                <a:ea typeface="Merriweather"/>
                <a:cs typeface="Merriweather"/>
                <a:sym typeface="Merriweather"/>
              </a:rPr>
              <a:t>Go-To Market Strategy</a:t>
            </a:r>
            <a:endParaRPr sz="3700" b="1" dirty="0">
              <a:solidFill>
                <a:srgbClr val="000000"/>
              </a:solidFill>
              <a:latin typeface="Merriweather" panose="020B0604020202020204" charset="0"/>
              <a:ea typeface="Merriweather"/>
              <a:cs typeface="Merriweather"/>
              <a:sym typeface="Merriweather"/>
            </a:endParaRPr>
          </a:p>
        </p:txBody>
      </p:sp>
      <p:sp>
        <p:nvSpPr>
          <p:cNvPr id="42" name="TextBox 1">
            <a:extLst>
              <a:ext uri="{FF2B5EF4-FFF2-40B4-BE49-F238E27FC236}">
                <a16:creationId xmlns:a16="http://schemas.microsoft.com/office/drawing/2014/main" id="{961DC573-AC69-4EFE-AF48-A2FB9A7ADC70}"/>
              </a:ext>
            </a:extLst>
          </p:cNvPr>
          <p:cNvSpPr txBox="1"/>
          <p:nvPr/>
        </p:nvSpPr>
        <p:spPr>
          <a:xfrm>
            <a:off x="3256906" y="580605"/>
            <a:ext cx="4292441" cy="388865"/>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(Plans and Projections)</a:t>
            </a:r>
            <a:endParaRPr lang="en-IN" sz="1400" b="1" dirty="0">
              <a:latin typeface="Merriweather" panose="020B0604020202020204" charset="0"/>
            </a:endParaRPr>
          </a:p>
        </p:txBody>
      </p:sp>
      <p:sp>
        <p:nvSpPr>
          <p:cNvPr id="43" name="TextBox 1">
            <a:extLst>
              <a:ext uri="{FF2B5EF4-FFF2-40B4-BE49-F238E27FC236}">
                <a16:creationId xmlns:a16="http://schemas.microsoft.com/office/drawing/2014/main" id="{F2FC56A5-A9A1-4029-B86E-E6E8ADEC38F7}"/>
              </a:ext>
            </a:extLst>
          </p:cNvPr>
          <p:cNvSpPr txBox="1"/>
          <p:nvPr/>
        </p:nvSpPr>
        <p:spPr>
          <a:xfrm>
            <a:off x="1958134" y="1436051"/>
            <a:ext cx="2262966" cy="211791"/>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800" b="1" dirty="0">
                <a:latin typeface="Merriweather" panose="020B0604020202020204" charset="0"/>
              </a:rPr>
              <a:t>(Required Government Support)</a:t>
            </a:r>
            <a:endParaRPr lang="en-IN" sz="800" b="1" dirty="0">
              <a:latin typeface="Merriweather" panose="020B0604020202020204" charset="0"/>
            </a:endParaRPr>
          </a:p>
        </p:txBody>
      </p:sp>
    </p:spTree>
    <p:extLst>
      <p:ext uri="{BB962C8B-B14F-4D97-AF65-F5344CB8AC3E}">
        <p14:creationId xmlns:p14="http://schemas.microsoft.com/office/powerpoint/2010/main" val="2390048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D56B776F-2F5E-41F6-80A0-AC5E4AF4D86A}"/>
              </a:ext>
            </a:extLst>
          </p:cNvPr>
          <p:cNvGraphicFramePr>
            <a:graphicFrameLocks noGrp="1"/>
          </p:cNvGraphicFramePr>
          <p:nvPr>
            <p:extLst>
              <p:ext uri="{D42A27DB-BD31-4B8C-83A1-F6EECF244321}">
                <p14:modId xmlns:p14="http://schemas.microsoft.com/office/powerpoint/2010/main" val="1130870656"/>
              </p:ext>
            </p:extLst>
          </p:nvPr>
        </p:nvGraphicFramePr>
        <p:xfrm>
          <a:off x="2395505" y="919482"/>
          <a:ext cx="6634121" cy="2014538"/>
        </p:xfrm>
        <a:graphic>
          <a:graphicData uri="http://schemas.openxmlformats.org/drawingml/2006/table">
            <a:tbl>
              <a:tblPr firstRow="1" bandRow="1">
                <a:tableStyleId>{793D81CF-94F2-401A-BA57-92F5A7B2D0C5}</a:tableStyleId>
              </a:tblPr>
              <a:tblGrid>
                <a:gridCol w="1658530">
                  <a:extLst>
                    <a:ext uri="{9D8B030D-6E8A-4147-A177-3AD203B41FA5}">
                      <a16:colId xmlns:a16="http://schemas.microsoft.com/office/drawing/2014/main" val="2837016673"/>
                    </a:ext>
                  </a:extLst>
                </a:gridCol>
                <a:gridCol w="2244787">
                  <a:extLst>
                    <a:ext uri="{9D8B030D-6E8A-4147-A177-3AD203B41FA5}">
                      <a16:colId xmlns:a16="http://schemas.microsoft.com/office/drawing/2014/main" val="963475460"/>
                    </a:ext>
                  </a:extLst>
                </a:gridCol>
                <a:gridCol w="2730804">
                  <a:extLst>
                    <a:ext uri="{9D8B030D-6E8A-4147-A177-3AD203B41FA5}">
                      <a16:colId xmlns:a16="http://schemas.microsoft.com/office/drawing/2014/main" val="4072072023"/>
                    </a:ext>
                  </a:extLst>
                </a:gridCol>
              </a:tblGrid>
              <a:tr h="59046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1200" b="1" u="none" strike="noStrike" cap="none" dirty="0">
                          <a:solidFill>
                            <a:schemeClr val="bg1"/>
                          </a:solidFill>
                          <a:effectLst/>
                          <a:latin typeface="Merriweather" panose="020B0604020202020204" charset="0"/>
                          <a:sym typeface="Arial"/>
                        </a:rPr>
                        <a:t>Company Name</a:t>
                      </a:r>
                      <a:endParaRPr lang="en-IN" sz="1200" b="1" dirty="0">
                        <a:solidFill>
                          <a:schemeClr val="bg1"/>
                        </a:solidFill>
                        <a:effectLst/>
                        <a:latin typeface="Merriweather" panose="020B0604020202020204" charset="0"/>
                      </a:endParaRPr>
                    </a:p>
                  </a:txBody>
                  <a:tcPr marL="91013" marR="91013" marT="45506" marB="45506" anchor="ctr">
                    <a:lnB w="12700" cap="flat" cmpd="sng" algn="ctr">
                      <a:solidFill>
                        <a:schemeClr val="bg1"/>
                      </a:solidFill>
                      <a:prstDash val="solid"/>
                      <a:round/>
                      <a:headEnd type="none" w="med" len="med"/>
                      <a:tailEnd type="none" w="med" len="med"/>
                    </a:lnB>
                    <a:solidFill>
                      <a:schemeClr val="tx1"/>
                    </a:solidFill>
                  </a:tcPr>
                </a:tc>
                <a:tc>
                  <a:txBody>
                    <a:bodyPr/>
                    <a:lstStyle/>
                    <a:p>
                      <a:pPr algn="ctr"/>
                      <a:r>
                        <a:rPr lang="en-IN" sz="1200" b="1" u="none" strike="noStrike" cap="none" dirty="0">
                          <a:solidFill>
                            <a:schemeClr val="tx1"/>
                          </a:solidFill>
                          <a:effectLst/>
                          <a:latin typeface="Merriweather" panose="020B0604020202020204" charset="0"/>
                          <a:sym typeface="Arial"/>
                        </a:rPr>
                        <a:t>Multiple Manufacturers </a:t>
                      </a:r>
                      <a:r>
                        <a:rPr lang="en-IN" sz="1200" b="1" i="0" u="none" strike="noStrike" cap="none" dirty="0">
                          <a:solidFill>
                            <a:schemeClr val="tx1"/>
                          </a:solidFill>
                          <a:effectLst/>
                          <a:latin typeface="Merriweather" panose="020B0604020202020204" charset="0"/>
                          <a:ea typeface="+mn-ea"/>
                          <a:cs typeface="+mn-cs"/>
                          <a:sym typeface="Arial"/>
                        </a:rPr>
                        <a:t>like Adwin, Delphin, Grant</a:t>
                      </a:r>
                    </a:p>
                  </a:txBody>
                  <a:tcPr marL="91013" marR="91013" marT="45506" marB="45506" anchor="ctr">
                    <a:lnR w="12700" cap="flat" cmpd="sng" algn="ctr">
                      <a:solidFill>
                        <a:schemeClr val="tx1"/>
                      </a:solidFill>
                      <a:prstDash val="solid"/>
                      <a:round/>
                      <a:headEnd type="none" w="med" len="med"/>
                      <a:tailEnd type="none" w="med" len="med"/>
                    </a:ln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1200" b="1" u="none" strike="noStrike" cap="none" dirty="0">
                          <a:solidFill>
                            <a:schemeClr val="tx1"/>
                          </a:solidFill>
                          <a:effectLst/>
                          <a:latin typeface="Merriweather" panose="020B0604020202020204" charset="0"/>
                          <a:sym typeface="Arial"/>
                        </a:rPr>
                        <a:t>Bridge</a:t>
                      </a:r>
                      <a:endParaRPr lang="en-IN" sz="1200" b="1" dirty="0">
                        <a:solidFill>
                          <a:schemeClr val="tx1"/>
                        </a:solidFill>
                        <a:effectLst/>
                        <a:latin typeface="Merriweather" panose="020B0604020202020204" charset="0"/>
                      </a:endParaRPr>
                    </a:p>
                  </a:txBody>
                  <a:tcPr marL="91013" marR="91013" marT="45506" marB="45506" anchor="ctr">
                    <a:lnL w="12700" cap="flat" cmpd="sng" algn="ctr">
                      <a:solidFill>
                        <a:schemeClr val="tx1"/>
                      </a:solidFill>
                      <a:prstDash val="solid"/>
                      <a:round/>
                      <a:headEnd type="none" w="med" len="med"/>
                      <a:tailEnd type="none" w="med" len="med"/>
                    </a:lnL>
                    <a:solidFill>
                      <a:schemeClr val="bg1">
                        <a:lumMod val="95000"/>
                      </a:schemeClr>
                    </a:solidFill>
                  </a:tcPr>
                </a:tc>
                <a:extLst>
                  <a:ext uri="{0D108BD9-81ED-4DB2-BD59-A6C34878D82A}">
                    <a16:rowId xmlns:a16="http://schemas.microsoft.com/office/drawing/2014/main" val="4273741930"/>
                  </a:ext>
                </a:extLst>
              </a:tr>
              <a:tr h="833602">
                <a:tc>
                  <a:txBody>
                    <a:bodyPr/>
                    <a:lstStyle/>
                    <a:p>
                      <a:pPr algn="ctr" rtl="0"/>
                      <a:r>
                        <a:rPr lang="en-IN" sz="1200" b="1" u="none" strike="noStrike" cap="none" dirty="0">
                          <a:solidFill>
                            <a:schemeClr val="bg1"/>
                          </a:solidFill>
                          <a:effectLst/>
                          <a:latin typeface="Merriweather" panose="020B0604020202020204" charset="0"/>
                          <a:sym typeface="Arial"/>
                        </a:rPr>
                        <a:t>Features</a:t>
                      </a:r>
                      <a:endParaRPr lang="en-IN" sz="1200" b="0" dirty="0">
                        <a:solidFill>
                          <a:schemeClr val="bg1"/>
                        </a:solidFill>
                        <a:effectLst/>
                        <a:latin typeface="Merriweather" panose="020B0604020202020204" charset="0"/>
                      </a:endParaRPr>
                    </a:p>
                  </a:txBody>
                  <a:tcPr marL="91013" marR="91013" marT="45506" marB="45506"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a:r>
                        <a:rPr lang="en-IN" sz="1200" b="0" u="none" strike="noStrike" cap="none" dirty="0">
                          <a:solidFill>
                            <a:schemeClr val="dk1"/>
                          </a:solidFill>
                          <a:effectLst/>
                          <a:latin typeface="Merriweather" panose="020B0604020202020204" charset="0"/>
                          <a:sym typeface="Arial"/>
                        </a:rPr>
                        <a:t>Temperature and Humidity monitoring sensors with data available on mobile app</a:t>
                      </a:r>
                      <a:endParaRPr lang="en-IN" sz="1200" b="0" dirty="0">
                        <a:effectLst/>
                        <a:latin typeface="Merriweather" panose="020B0604020202020204" charset="0"/>
                      </a:endParaRPr>
                    </a:p>
                  </a:txBody>
                  <a:tcPr marL="91013" marR="91013" marT="45506" marB="45506" anchor="ctr">
                    <a:lnR w="12700" cap="flat" cmpd="sng" algn="ctr">
                      <a:solidFill>
                        <a:schemeClr val="tx1"/>
                      </a:solidFill>
                      <a:prstDash val="solid"/>
                      <a:round/>
                      <a:headEnd type="none" w="med" len="med"/>
                      <a:tailEnd type="none" w="med" len="med"/>
                    </a:lnR>
                    <a:solidFill>
                      <a:schemeClr val="bg1">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1200" b="0" u="none" strike="noStrike" cap="none" dirty="0">
                          <a:solidFill>
                            <a:schemeClr val="dk1"/>
                          </a:solidFill>
                          <a:effectLst/>
                          <a:latin typeface="Merriweather" panose="020B0604020202020204" charset="0"/>
                          <a:sym typeface="Arial"/>
                        </a:rPr>
                        <a:t>Data Logger, Humidity and Temperature sensors</a:t>
                      </a:r>
                      <a:endParaRPr lang="en-IN" sz="1200" b="0" dirty="0">
                        <a:effectLst/>
                        <a:latin typeface="Merriweather" panose="020B0604020202020204" charset="0"/>
                      </a:endParaRPr>
                    </a:p>
                  </a:txBody>
                  <a:tcPr marL="91013" marR="91013" marT="45506" marB="45506" anchor="ctr">
                    <a:lnL w="12700" cap="flat" cmpd="sng" algn="ctr">
                      <a:solidFill>
                        <a:schemeClr val="tx1"/>
                      </a:solidFill>
                      <a:prstDash val="solid"/>
                      <a:round/>
                      <a:headEnd type="none" w="med" len="med"/>
                      <a:tailEnd type="none" w="med" len="med"/>
                    </a:lnL>
                    <a:solidFill>
                      <a:schemeClr val="bg1">
                        <a:lumMod val="75000"/>
                      </a:schemeClr>
                    </a:solidFill>
                  </a:tcPr>
                </a:tc>
                <a:extLst>
                  <a:ext uri="{0D108BD9-81ED-4DB2-BD59-A6C34878D82A}">
                    <a16:rowId xmlns:a16="http://schemas.microsoft.com/office/drawing/2014/main" val="704133034"/>
                  </a:ext>
                </a:extLst>
              </a:tr>
              <a:tr h="59046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1200" b="1" u="none" strike="noStrike" cap="none" dirty="0">
                          <a:solidFill>
                            <a:schemeClr val="bg1"/>
                          </a:solidFill>
                          <a:effectLst/>
                          <a:latin typeface="Merriweather" panose="020B0604020202020204" charset="0"/>
                          <a:sym typeface="Arial"/>
                        </a:rPr>
                        <a:t>Cost</a:t>
                      </a:r>
                      <a:endParaRPr lang="en-IN" sz="1200" b="1" dirty="0">
                        <a:solidFill>
                          <a:schemeClr val="bg1"/>
                        </a:solidFill>
                        <a:latin typeface="Merriweather" panose="020B0604020202020204" charset="0"/>
                      </a:endParaRPr>
                    </a:p>
                  </a:txBody>
                  <a:tcPr marL="91013" marR="91013" marT="45506" marB="45506" anchor="ctr">
                    <a:lnT w="12700" cap="flat" cmpd="sng" algn="ctr">
                      <a:solidFill>
                        <a:schemeClr val="bg1"/>
                      </a:solidFill>
                      <a:prstDash val="solid"/>
                      <a:round/>
                      <a:headEnd type="none" w="med" len="med"/>
                      <a:tailEnd type="none" w="med" len="med"/>
                    </a:lnT>
                    <a:solidFill>
                      <a:schemeClr val="tx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latin typeface="Merriweather" panose="020B0604020202020204" charset="0"/>
                        </a:rPr>
                        <a:t>₹ </a:t>
                      </a:r>
                      <a:r>
                        <a:rPr lang="en-IN" sz="1200" b="0" u="none" strike="noStrike" cap="none" dirty="0">
                          <a:solidFill>
                            <a:schemeClr val="dk1"/>
                          </a:solidFill>
                          <a:effectLst/>
                          <a:latin typeface="Merriweather" panose="020B0604020202020204" charset="0"/>
                          <a:sym typeface="Arial"/>
                        </a:rPr>
                        <a:t>15000 </a:t>
                      </a:r>
                      <a:r>
                        <a:rPr lang="en-IN" sz="1100" b="0" u="none" strike="noStrike" cap="none" dirty="0">
                          <a:solidFill>
                            <a:schemeClr val="dk1"/>
                          </a:solidFill>
                          <a:effectLst/>
                          <a:latin typeface="Merriweather" panose="020B0604020202020204" charset="0"/>
                          <a:sym typeface="Arial"/>
                        </a:rPr>
                        <a:t>(approx.)</a:t>
                      </a:r>
                      <a:endParaRPr lang="en-IN" sz="1200" b="0" dirty="0">
                        <a:effectLst/>
                        <a:latin typeface="Merriweather" panose="020B0604020202020204" charset="0"/>
                      </a:endParaRPr>
                    </a:p>
                  </a:txBody>
                  <a:tcPr marL="91013" marR="91013" marT="45506" marB="45506" anchor="ctr">
                    <a:lnR w="12700" cap="flat" cmpd="sng" algn="ctr">
                      <a:solidFill>
                        <a:schemeClr val="tx1"/>
                      </a:solidFill>
                      <a:prstDash val="solid"/>
                      <a:round/>
                      <a:headEnd type="none" w="med" len="med"/>
                      <a:tailEnd type="none" w="med" len="med"/>
                    </a:ln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latin typeface="Merriweather" panose="020B0604020202020204" charset="0"/>
                        </a:rPr>
                        <a:t>₹ </a:t>
                      </a:r>
                      <a:r>
                        <a:rPr lang="en-IN" sz="1200" b="0" u="none" strike="noStrike" cap="none" dirty="0">
                          <a:solidFill>
                            <a:schemeClr val="dk1"/>
                          </a:solidFill>
                          <a:effectLst/>
                          <a:latin typeface="Merriweather" panose="020B0604020202020204" charset="0"/>
                          <a:sym typeface="Arial"/>
                        </a:rPr>
                        <a:t>18000 </a:t>
                      </a:r>
                      <a:r>
                        <a:rPr lang="en-IN" sz="1100" b="0" u="none" strike="noStrike" cap="none" dirty="0">
                          <a:solidFill>
                            <a:schemeClr val="dk1"/>
                          </a:solidFill>
                          <a:effectLst/>
                          <a:latin typeface="Merriweather" panose="020B0604020202020204" charset="0"/>
                          <a:sym typeface="Arial"/>
                        </a:rPr>
                        <a:t>(approx.)</a:t>
                      </a:r>
                      <a:endParaRPr lang="en-IN" sz="1200" b="0" dirty="0">
                        <a:effectLst/>
                        <a:latin typeface="Merriweather" panose="020B0604020202020204" charset="0"/>
                      </a:endParaRPr>
                    </a:p>
                  </a:txBody>
                  <a:tcPr marL="91013" marR="91013" marT="45506" marB="45506" anchor="ctr">
                    <a:lnL w="12700" cap="flat" cmpd="sng" algn="ctr">
                      <a:solidFill>
                        <a:schemeClr val="tx1"/>
                      </a:solidFill>
                      <a:prstDash val="solid"/>
                      <a:round/>
                      <a:headEnd type="none" w="med" len="med"/>
                      <a:tailEnd type="none" w="med" len="med"/>
                    </a:lnL>
                    <a:solidFill>
                      <a:schemeClr val="bg1">
                        <a:lumMod val="95000"/>
                      </a:schemeClr>
                    </a:solidFill>
                  </a:tcPr>
                </a:tc>
                <a:extLst>
                  <a:ext uri="{0D108BD9-81ED-4DB2-BD59-A6C34878D82A}">
                    <a16:rowId xmlns:a16="http://schemas.microsoft.com/office/drawing/2014/main" val="4151397959"/>
                  </a:ext>
                </a:extLst>
              </a:tr>
            </a:tbl>
          </a:graphicData>
        </a:graphic>
      </p:graphicFrame>
      <p:sp>
        <p:nvSpPr>
          <p:cNvPr id="4" name="Google Shape;137;p18">
            <a:extLst>
              <a:ext uri="{FF2B5EF4-FFF2-40B4-BE49-F238E27FC236}">
                <a16:creationId xmlns:a16="http://schemas.microsoft.com/office/drawing/2014/main" id="{9B5D7438-F30C-40B6-BE8F-891C54312716}"/>
              </a:ext>
            </a:extLst>
          </p:cNvPr>
          <p:cNvSpPr txBox="1">
            <a:spLocks noGrp="1"/>
          </p:cNvSpPr>
          <p:nvPr>
            <p:ph type="title"/>
          </p:nvPr>
        </p:nvSpPr>
        <p:spPr>
          <a:xfrm>
            <a:off x="2121938" y="0"/>
            <a:ext cx="6779100" cy="63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3700" b="1" dirty="0">
                <a:solidFill>
                  <a:srgbClr val="000000"/>
                </a:solidFill>
                <a:latin typeface="Merriweather" panose="020B0604020202020204" charset="0"/>
                <a:ea typeface="Merriweather"/>
                <a:cs typeface="Merriweather"/>
                <a:sym typeface="Merriweather"/>
              </a:rPr>
              <a:t>Competitive Analysis</a:t>
            </a:r>
            <a:endParaRPr sz="3700" b="1" dirty="0">
              <a:solidFill>
                <a:srgbClr val="000000"/>
              </a:solidFill>
              <a:latin typeface="Merriweather" panose="020B0604020202020204" charset="0"/>
              <a:ea typeface="Merriweather"/>
              <a:cs typeface="Merriweather"/>
              <a:sym typeface="Merriweather"/>
            </a:endParaRPr>
          </a:p>
        </p:txBody>
      </p:sp>
      <p:sp>
        <p:nvSpPr>
          <p:cNvPr id="2" name="TextBox 1">
            <a:extLst>
              <a:ext uri="{FF2B5EF4-FFF2-40B4-BE49-F238E27FC236}">
                <a16:creationId xmlns:a16="http://schemas.microsoft.com/office/drawing/2014/main" id="{1E89B9E9-5A06-4136-AACD-01A6F042008A}"/>
              </a:ext>
            </a:extLst>
          </p:cNvPr>
          <p:cNvSpPr txBox="1"/>
          <p:nvPr/>
        </p:nvSpPr>
        <p:spPr>
          <a:xfrm>
            <a:off x="1868176" y="3121817"/>
            <a:ext cx="7286624" cy="1938992"/>
          </a:xfrm>
          <a:prstGeom prst="rect">
            <a:avLst/>
          </a:prstGeom>
          <a:noFill/>
        </p:spPr>
        <p:txBody>
          <a:bodyPr wrap="square" rtlCol="0">
            <a:spAutoFit/>
          </a:bodyPr>
          <a:lstStyle/>
          <a:p>
            <a:pPr marL="171450" indent="-171450">
              <a:buFont typeface="Arial" panose="020B0604020202020204" pitchFamily="34" charset="0"/>
              <a:buChar char="•"/>
            </a:pPr>
            <a:r>
              <a:rPr lang="en-IN" sz="1200" dirty="0">
                <a:latin typeface="Merriweather" panose="020B0604020202020204" charset="0"/>
              </a:rPr>
              <a:t>There aren’t many competitors in this section of the market and even the existing ones target the advanced methods of storage such as Silos, with no such technology for the other methods. Also, their cost is very high when compared to the utility and service they offer.</a:t>
            </a:r>
          </a:p>
          <a:p>
            <a:endParaRPr lang="en-IN" sz="1200" dirty="0">
              <a:latin typeface="Merriweather" panose="020B0604020202020204" charset="0"/>
            </a:endParaRPr>
          </a:p>
          <a:p>
            <a:pPr marL="171450" indent="-171450">
              <a:buFont typeface="Arial" panose="020B0604020202020204" pitchFamily="34" charset="0"/>
              <a:buChar char="•"/>
            </a:pPr>
            <a:r>
              <a:rPr lang="en-IN" sz="1200" dirty="0">
                <a:latin typeface="Merriweather" panose="020B0604020202020204" charset="0"/>
              </a:rPr>
              <a:t>Our product is </a:t>
            </a:r>
            <a:r>
              <a:rPr lang="en-IN" sz="1200" b="1" dirty="0">
                <a:latin typeface="Merriweather" panose="020B0604020202020204" charset="0"/>
              </a:rPr>
              <a:t>extremely cost effective</a:t>
            </a:r>
            <a:r>
              <a:rPr lang="en-IN" sz="1200" dirty="0">
                <a:latin typeface="Merriweather" panose="020B0604020202020204" charset="0"/>
              </a:rPr>
              <a:t> since it costs about </a:t>
            </a:r>
            <a:r>
              <a:rPr lang="en-IN" sz="1200" b="1" dirty="0">
                <a:latin typeface="Merriweather" panose="020B0604020202020204" charset="0"/>
              </a:rPr>
              <a:t>7 to 8 times lesser</a:t>
            </a:r>
            <a:r>
              <a:rPr lang="en-IN" sz="1200" dirty="0">
                <a:latin typeface="Merriweather" panose="020B0604020202020204" charset="0"/>
              </a:rPr>
              <a:t> than what the existing products cost.</a:t>
            </a:r>
          </a:p>
          <a:p>
            <a:endParaRPr lang="en-IN" sz="1200" dirty="0">
              <a:latin typeface="Merriweather" panose="020B0604020202020204" charset="0"/>
            </a:endParaRPr>
          </a:p>
          <a:p>
            <a:pPr marL="171450" indent="-171450">
              <a:buFont typeface="Arial" panose="020B0604020202020204" pitchFamily="34" charset="0"/>
              <a:buChar char="•"/>
            </a:pPr>
            <a:r>
              <a:rPr lang="en-IN" sz="1200" dirty="0">
                <a:latin typeface="Merriweather" panose="020B0604020202020204" charset="0"/>
              </a:rPr>
              <a:t>Also, our product </a:t>
            </a:r>
            <a:r>
              <a:rPr lang="en-IN" sz="1200" b="1" dirty="0">
                <a:latin typeface="Merriweather" panose="020B0604020202020204" charset="0"/>
              </a:rPr>
              <a:t>targets the alternate and cheaper methods of storage</a:t>
            </a:r>
            <a:r>
              <a:rPr lang="en-IN" sz="1200" dirty="0">
                <a:latin typeface="Merriweather" panose="020B0604020202020204" charset="0"/>
              </a:rPr>
              <a:t> which will help the </a:t>
            </a:r>
            <a:r>
              <a:rPr lang="en-IN" sz="1200" b="1" dirty="0">
                <a:latin typeface="Merriweather" panose="020B0604020202020204" charset="0"/>
              </a:rPr>
              <a:t>Small and Medium farmers</a:t>
            </a:r>
            <a:r>
              <a:rPr lang="en-IN" sz="1200" dirty="0">
                <a:latin typeface="Merriweather" panose="020B0604020202020204" charset="0"/>
              </a:rPr>
              <a:t> of our country since most of them cannot afford to use the costly methods such as Silos.</a:t>
            </a:r>
          </a:p>
        </p:txBody>
      </p:sp>
    </p:spTree>
    <p:extLst>
      <p:ext uri="{BB962C8B-B14F-4D97-AF65-F5344CB8AC3E}">
        <p14:creationId xmlns:p14="http://schemas.microsoft.com/office/powerpoint/2010/main" val="1429790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BFAE1-45D3-4B3B-81D2-0BF25FA84FB8}"/>
              </a:ext>
            </a:extLst>
          </p:cNvPr>
          <p:cNvSpPr>
            <a:spLocks noGrp="1"/>
          </p:cNvSpPr>
          <p:nvPr>
            <p:ph type="title"/>
          </p:nvPr>
        </p:nvSpPr>
        <p:spPr>
          <a:xfrm>
            <a:off x="1279168" y="-112403"/>
            <a:ext cx="8229600" cy="857400"/>
          </a:xfrm>
        </p:spPr>
        <p:txBody>
          <a:bodyPr>
            <a:noAutofit/>
          </a:bodyPr>
          <a:lstStyle/>
          <a:p>
            <a:r>
              <a:rPr lang="en-IN" sz="3700" dirty="0">
                <a:latin typeface="Merriweather" panose="020B0604020202020204" charset="0"/>
              </a:rPr>
              <a:t>Benefits and Advantages</a:t>
            </a:r>
            <a:endParaRPr lang="en-US" sz="3700" dirty="0">
              <a:latin typeface="Merriweather" panose="020B0604020202020204" charset="0"/>
            </a:endParaRPr>
          </a:p>
        </p:txBody>
      </p:sp>
      <p:grpSp>
        <p:nvGrpSpPr>
          <p:cNvPr id="34" name="Group 33">
            <a:extLst>
              <a:ext uri="{FF2B5EF4-FFF2-40B4-BE49-F238E27FC236}">
                <a16:creationId xmlns:a16="http://schemas.microsoft.com/office/drawing/2014/main" id="{A356F56D-0040-4156-883C-3BFBBFB0E087}"/>
              </a:ext>
            </a:extLst>
          </p:cNvPr>
          <p:cNvGrpSpPr/>
          <p:nvPr/>
        </p:nvGrpSpPr>
        <p:grpSpPr>
          <a:xfrm>
            <a:off x="3479270" y="1386799"/>
            <a:ext cx="4705283" cy="3756701"/>
            <a:chOff x="2703810" y="857658"/>
            <a:chExt cx="6784531" cy="5416775"/>
          </a:xfrm>
        </p:grpSpPr>
        <p:sp>
          <p:nvSpPr>
            <p:cNvPr id="35" name="Shape">
              <a:extLst>
                <a:ext uri="{FF2B5EF4-FFF2-40B4-BE49-F238E27FC236}">
                  <a16:creationId xmlns:a16="http://schemas.microsoft.com/office/drawing/2014/main" id="{AA83993B-0946-470C-97BE-96CC84B18597}"/>
                </a:ext>
              </a:extLst>
            </p:cNvPr>
            <p:cNvSpPr/>
            <p:nvPr/>
          </p:nvSpPr>
          <p:spPr>
            <a:xfrm>
              <a:off x="4386539" y="4529954"/>
              <a:ext cx="122470" cy="605821"/>
            </a:xfrm>
            <a:custGeom>
              <a:avLst/>
              <a:gdLst/>
              <a:ahLst/>
              <a:cxnLst>
                <a:cxn ang="0">
                  <a:pos x="wd2" y="hd2"/>
                </a:cxn>
                <a:cxn ang="5400000">
                  <a:pos x="wd2" y="hd2"/>
                </a:cxn>
                <a:cxn ang="10800000">
                  <a:pos x="wd2" y="hd2"/>
                </a:cxn>
                <a:cxn ang="16200000">
                  <a:pos x="wd2" y="hd2"/>
                </a:cxn>
              </a:cxnLst>
              <a:rect l="0" t="0" r="r" b="b"/>
              <a:pathLst>
                <a:path w="21436" h="21600" extrusionOk="0">
                  <a:moveTo>
                    <a:pt x="15055" y="5200"/>
                  </a:moveTo>
                  <a:cubicBezTo>
                    <a:pt x="15055" y="5200"/>
                    <a:pt x="15055" y="5200"/>
                    <a:pt x="15055" y="5200"/>
                  </a:cubicBezTo>
                  <a:cubicBezTo>
                    <a:pt x="15710" y="5067"/>
                    <a:pt x="16365" y="4800"/>
                    <a:pt x="16365" y="4666"/>
                  </a:cubicBezTo>
                  <a:cubicBezTo>
                    <a:pt x="16365" y="4666"/>
                    <a:pt x="16365" y="4533"/>
                    <a:pt x="17019" y="4533"/>
                  </a:cubicBezTo>
                  <a:cubicBezTo>
                    <a:pt x="17674" y="4400"/>
                    <a:pt x="17674" y="4266"/>
                    <a:pt x="18328" y="4133"/>
                  </a:cubicBezTo>
                  <a:cubicBezTo>
                    <a:pt x="18328" y="4133"/>
                    <a:pt x="18328" y="4000"/>
                    <a:pt x="18983" y="4000"/>
                  </a:cubicBezTo>
                  <a:cubicBezTo>
                    <a:pt x="19637" y="3867"/>
                    <a:pt x="19637" y="3733"/>
                    <a:pt x="19637" y="3467"/>
                  </a:cubicBezTo>
                  <a:cubicBezTo>
                    <a:pt x="19637" y="3467"/>
                    <a:pt x="19637" y="3333"/>
                    <a:pt x="19637" y="3333"/>
                  </a:cubicBezTo>
                  <a:cubicBezTo>
                    <a:pt x="20292" y="3067"/>
                    <a:pt x="20292" y="2933"/>
                    <a:pt x="20292" y="2667"/>
                  </a:cubicBezTo>
                  <a:cubicBezTo>
                    <a:pt x="20292" y="2667"/>
                    <a:pt x="20292" y="2667"/>
                    <a:pt x="20292" y="2667"/>
                  </a:cubicBezTo>
                  <a:cubicBezTo>
                    <a:pt x="20292" y="2667"/>
                    <a:pt x="20292" y="2667"/>
                    <a:pt x="20292" y="2667"/>
                  </a:cubicBezTo>
                  <a:cubicBezTo>
                    <a:pt x="20946" y="2133"/>
                    <a:pt x="20946" y="1600"/>
                    <a:pt x="20292" y="1067"/>
                  </a:cubicBezTo>
                  <a:cubicBezTo>
                    <a:pt x="20292" y="933"/>
                    <a:pt x="19637" y="800"/>
                    <a:pt x="19637" y="667"/>
                  </a:cubicBezTo>
                  <a:cubicBezTo>
                    <a:pt x="19637" y="667"/>
                    <a:pt x="19637" y="667"/>
                    <a:pt x="19637" y="667"/>
                  </a:cubicBezTo>
                  <a:cubicBezTo>
                    <a:pt x="19637" y="667"/>
                    <a:pt x="19637" y="533"/>
                    <a:pt x="19637" y="533"/>
                  </a:cubicBezTo>
                  <a:cubicBezTo>
                    <a:pt x="19637" y="533"/>
                    <a:pt x="19637" y="400"/>
                    <a:pt x="19637" y="400"/>
                  </a:cubicBezTo>
                  <a:cubicBezTo>
                    <a:pt x="19637" y="400"/>
                    <a:pt x="19637" y="400"/>
                    <a:pt x="19637" y="400"/>
                  </a:cubicBezTo>
                  <a:cubicBezTo>
                    <a:pt x="19637" y="267"/>
                    <a:pt x="19637" y="267"/>
                    <a:pt x="18983" y="133"/>
                  </a:cubicBezTo>
                  <a:cubicBezTo>
                    <a:pt x="18983" y="133"/>
                    <a:pt x="18983" y="133"/>
                    <a:pt x="18328" y="0"/>
                  </a:cubicBezTo>
                  <a:cubicBezTo>
                    <a:pt x="18328" y="133"/>
                    <a:pt x="18328" y="133"/>
                    <a:pt x="18983" y="267"/>
                  </a:cubicBezTo>
                  <a:cubicBezTo>
                    <a:pt x="18983" y="133"/>
                    <a:pt x="18328" y="133"/>
                    <a:pt x="18328" y="0"/>
                  </a:cubicBezTo>
                  <a:cubicBezTo>
                    <a:pt x="18328" y="0"/>
                    <a:pt x="18328" y="0"/>
                    <a:pt x="18328" y="0"/>
                  </a:cubicBezTo>
                  <a:lnTo>
                    <a:pt x="18328" y="0"/>
                  </a:lnTo>
                  <a:cubicBezTo>
                    <a:pt x="18328" y="0"/>
                    <a:pt x="18328" y="0"/>
                    <a:pt x="18328" y="0"/>
                  </a:cubicBezTo>
                  <a:lnTo>
                    <a:pt x="18328" y="0"/>
                  </a:lnTo>
                  <a:cubicBezTo>
                    <a:pt x="18328" y="0"/>
                    <a:pt x="18328" y="0"/>
                    <a:pt x="18328" y="0"/>
                  </a:cubicBezTo>
                  <a:lnTo>
                    <a:pt x="18328" y="0"/>
                  </a:lnTo>
                  <a:cubicBezTo>
                    <a:pt x="18983" y="133"/>
                    <a:pt x="18983" y="400"/>
                    <a:pt x="19638" y="533"/>
                  </a:cubicBezTo>
                  <a:cubicBezTo>
                    <a:pt x="19638" y="533"/>
                    <a:pt x="19638" y="667"/>
                    <a:pt x="19638" y="667"/>
                  </a:cubicBezTo>
                  <a:cubicBezTo>
                    <a:pt x="19638" y="800"/>
                    <a:pt x="19638" y="933"/>
                    <a:pt x="19638" y="1067"/>
                  </a:cubicBezTo>
                  <a:cubicBezTo>
                    <a:pt x="19638" y="1067"/>
                    <a:pt x="19638" y="1200"/>
                    <a:pt x="19638" y="1200"/>
                  </a:cubicBezTo>
                  <a:cubicBezTo>
                    <a:pt x="19638" y="1600"/>
                    <a:pt x="19638" y="2000"/>
                    <a:pt x="18328" y="2400"/>
                  </a:cubicBezTo>
                  <a:cubicBezTo>
                    <a:pt x="16365" y="3600"/>
                    <a:pt x="11783" y="4800"/>
                    <a:pt x="9819" y="6000"/>
                  </a:cubicBezTo>
                  <a:cubicBezTo>
                    <a:pt x="9819" y="6000"/>
                    <a:pt x="9819" y="6000"/>
                    <a:pt x="9819" y="6000"/>
                  </a:cubicBezTo>
                  <a:cubicBezTo>
                    <a:pt x="9819" y="6000"/>
                    <a:pt x="9819" y="6000"/>
                    <a:pt x="9819" y="6000"/>
                  </a:cubicBezTo>
                  <a:cubicBezTo>
                    <a:pt x="9819" y="6133"/>
                    <a:pt x="9165" y="6400"/>
                    <a:pt x="9165" y="6533"/>
                  </a:cubicBezTo>
                  <a:cubicBezTo>
                    <a:pt x="9165" y="6533"/>
                    <a:pt x="9165" y="6533"/>
                    <a:pt x="9165" y="6667"/>
                  </a:cubicBezTo>
                  <a:cubicBezTo>
                    <a:pt x="9165" y="6933"/>
                    <a:pt x="9165" y="7067"/>
                    <a:pt x="9165" y="7333"/>
                  </a:cubicBezTo>
                  <a:cubicBezTo>
                    <a:pt x="9165" y="7333"/>
                    <a:pt x="9165" y="7333"/>
                    <a:pt x="9165" y="7333"/>
                  </a:cubicBezTo>
                  <a:cubicBezTo>
                    <a:pt x="9819" y="7467"/>
                    <a:pt x="9819" y="7733"/>
                    <a:pt x="10474" y="7867"/>
                  </a:cubicBezTo>
                  <a:cubicBezTo>
                    <a:pt x="10474" y="7867"/>
                    <a:pt x="10474" y="8000"/>
                    <a:pt x="11128" y="8000"/>
                  </a:cubicBezTo>
                  <a:cubicBezTo>
                    <a:pt x="11783" y="8133"/>
                    <a:pt x="11783" y="8400"/>
                    <a:pt x="12437" y="8533"/>
                  </a:cubicBezTo>
                  <a:cubicBezTo>
                    <a:pt x="12437" y="8667"/>
                    <a:pt x="13092" y="8667"/>
                    <a:pt x="13092" y="8800"/>
                  </a:cubicBezTo>
                  <a:cubicBezTo>
                    <a:pt x="13092" y="8933"/>
                    <a:pt x="13746" y="8933"/>
                    <a:pt x="13746" y="9067"/>
                  </a:cubicBezTo>
                  <a:cubicBezTo>
                    <a:pt x="13746" y="9200"/>
                    <a:pt x="14401" y="9200"/>
                    <a:pt x="14401" y="9333"/>
                  </a:cubicBezTo>
                  <a:cubicBezTo>
                    <a:pt x="14401" y="9467"/>
                    <a:pt x="14401" y="9467"/>
                    <a:pt x="15055" y="9600"/>
                  </a:cubicBezTo>
                  <a:cubicBezTo>
                    <a:pt x="15055" y="9733"/>
                    <a:pt x="15709" y="9733"/>
                    <a:pt x="15709" y="9867"/>
                  </a:cubicBezTo>
                  <a:cubicBezTo>
                    <a:pt x="15709" y="10000"/>
                    <a:pt x="15709" y="10000"/>
                    <a:pt x="15709" y="10133"/>
                  </a:cubicBezTo>
                  <a:cubicBezTo>
                    <a:pt x="15709" y="10267"/>
                    <a:pt x="15709" y="10267"/>
                    <a:pt x="15709" y="10400"/>
                  </a:cubicBezTo>
                  <a:cubicBezTo>
                    <a:pt x="15709" y="10533"/>
                    <a:pt x="15709" y="10533"/>
                    <a:pt x="15709" y="10667"/>
                  </a:cubicBezTo>
                  <a:cubicBezTo>
                    <a:pt x="15709" y="10800"/>
                    <a:pt x="15709" y="10800"/>
                    <a:pt x="15709" y="10933"/>
                  </a:cubicBezTo>
                  <a:cubicBezTo>
                    <a:pt x="15709" y="11067"/>
                    <a:pt x="15709" y="11067"/>
                    <a:pt x="15709" y="11200"/>
                  </a:cubicBezTo>
                  <a:cubicBezTo>
                    <a:pt x="15709" y="11333"/>
                    <a:pt x="15709" y="11467"/>
                    <a:pt x="15709" y="11600"/>
                  </a:cubicBezTo>
                  <a:cubicBezTo>
                    <a:pt x="12437" y="14000"/>
                    <a:pt x="3927" y="15867"/>
                    <a:pt x="654" y="18133"/>
                  </a:cubicBezTo>
                  <a:cubicBezTo>
                    <a:pt x="654" y="18133"/>
                    <a:pt x="654" y="18133"/>
                    <a:pt x="654" y="18133"/>
                  </a:cubicBezTo>
                  <a:cubicBezTo>
                    <a:pt x="654" y="18133"/>
                    <a:pt x="654" y="18267"/>
                    <a:pt x="654" y="18267"/>
                  </a:cubicBezTo>
                  <a:cubicBezTo>
                    <a:pt x="654" y="18267"/>
                    <a:pt x="654" y="18400"/>
                    <a:pt x="654" y="18400"/>
                  </a:cubicBezTo>
                  <a:cubicBezTo>
                    <a:pt x="0" y="18667"/>
                    <a:pt x="0" y="19067"/>
                    <a:pt x="0" y="19333"/>
                  </a:cubicBezTo>
                  <a:cubicBezTo>
                    <a:pt x="0" y="19333"/>
                    <a:pt x="0" y="19333"/>
                    <a:pt x="0" y="19333"/>
                  </a:cubicBezTo>
                  <a:cubicBezTo>
                    <a:pt x="0" y="19467"/>
                    <a:pt x="0" y="19733"/>
                    <a:pt x="0" y="20000"/>
                  </a:cubicBezTo>
                  <a:cubicBezTo>
                    <a:pt x="654" y="20667"/>
                    <a:pt x="1964" y="21467"/>
                    <a:pt x="3273" y="21600"/>
                  </a:cubicBezTo>
                  <a:cubicBezTo>
                    <a:pt x="3273" y="21600"/>
                    <a:pt x="3273" y="21600"/>
                    <a:pt x="3273" y="21600"/>
                  </a:cubicBezTo>
                  <a:cubicBezTo>
                    <a:pt x="3273" y="21600"/>
                    <a:pt x="3273" y="21600"/>
                    <a:pt x="3273" y="21600"/>
                  </a:cubicBezTo>
                  <a:cubicBezTo>
                    <a:pt x="3273" y="21600"/>
                    <a:pt x="3273" y="21600"/>
                    <a:pt x="3273" y="21467"/>
                  </a:cubicBezTo>
                  <a:cubicBezTo>
                    <a:pt x="3273" y="21467"/>
                    <a:pt x="3927" y="21600"/>
                    <a:pt x="3927" y="21600"/>
                  </a:cubicBezTo>
                  <a:lnTo>
                    <a:pt x="3927" y="21600"/>
                  </a:lnTo>
                  <a:cubicBezTo>
                    <a:pt x="3927" y="21600"/>
                    <a:pt x="3273" y="21467"/>
                    <a:pt x="3273" y="21467"/>
                  </a:cubicBezTo>
                  <a:cubicBezTo>
                    <a:pt x="3273" y="20800"/>
                    <a:pt x="3273" y="20000"/>
                    <a:pt x="4582" y="19333"/>
                  </a:cubicBezTo>
                  <a:cubicBezTo>
                    <a:pt x="5236" y="19067"/>
                    <a:pt x="5236" y="18667"/>
                    <a:pt x="5891" y="18400"/>
                  </a:cubicBezTo>
                  <a:cubicBezTo>
                    <a:pt x="5891" y="18400"/>
                    <a:pt x="5891" y="18400"/>
                    <a:pt x="5891" y="18400"/>
                  </a:cubicBezTo>
                  <a:cubicBezTo>
                    <a:pt x="6546" y="18133"/>
                    <a:pt x="7201" y="17867"/>
                    <a:pt x="7855" y="17600"/>
                  </a:cubicBezTo>
                  <a:cubicBezTo>
                    <a:pt x="7855" y="17467"/>
                    <a:pt x="8509" y="17467"/>
                    <a:pt x="8509" y="17333"/>
                  </a:cubicBezTo>
                  <a:cubicBezTo>
                    <a:pt x="9164" y="17067"/>
                    <a:pt x="9819" y="16933"/>
                    <a:pt x="10473" y="16667"/>
                  </a:cubicBezTo>
                  <a:cubicBezTo>
                    <a:pt x="10473" y="16533"/>
                    <a:pt x="11127" y="16533"/>
                    <a:pt x="11127" y="16400"/>
                  </a:cubicBezTo>
                  <a:cubicBezTo>
                    <a:pt x="11782" y="16133"/>
                    <a:pt x="12437" y="15867"/>
                    <a:pt x="13091" y="15600"/>
                  </a:cubicBezTo>
                  <a:cubicBezTo>
                    <a:pt x="13091" y="15600"/>
                    <a:pt x="13091" y="15600"/>
                    <a:pt x="13091" y="15600"/>
                  </a:cubicBezTo>
                  <a:cubicBezTo>
                    <a:pt x="13745" y="15333"/>
                    <a:pt x="14400" y="15200"/>
                    <a:pt x="15055" y="14933"/>
                  </a:cubicBezTo>
                  <a:cubicBezTo>
                    <a:pt x="15055" y="14800"/>
                    <a:pt x="15709" y="14800"/>
                    <a:pt x="15709" y="14667"/>
                  </a:cubicBezTo>
                  <a:cubicBezTo>
                    <a:pt x="16364" y="14533"/>
                    <a:pt x="16364" y="14267"/>
                    <a:pt x="17018" y="14133"/>
                  </a:cubicBezTo>
                  <a:cubicBezTo>
                    <a:pt x="17018" y="14000"/>
                    <a:pt x="17673" y="14000"/>
                    <a:pt x="17673" y="13867"/>
                  </a:cubicBezTo>
                  <a:cubicBezTo>
                    <a:pt x="18327" y="13733"/>
                    <a:pt x="18327" y="13467"/>
                    <a:pt x="18982" y="13333"/>
                  </a:cubicBezTo>
                  <a:cubicBezTo>
                    <a:pt x="18982" y="13200"/>
                    <a:pt x="18982" y="13200"/>
                    <a:pt x="19636" y="13067"/>
                  </a:cubicBezTo>
                  <a:cubicBezTo>
                    <a:pt x="20291" y="12800"/>
                    <a:pt x="20291" y="12533"/>
                    <a:pt x="20946" y="12267"/>
                  </a:cubicBezTo>
                  <a:cubicBezTo>
                    <a:pt x="20946" y="12267"/>
                    <a:pt x="20946" y="12267"/>
                    <a:pt x="20946" y="12267"/>
                  </a:cubicBezTo>
                  <a:cubicBezTo>
                    <a:pt x="20946" y="12267"/>
                    <a:pt x="20946" y="12267"/>
                    <a:pt x="20946" y="12267"/>
                  </a:cubicBezTo>
                  <a:cubicBezTo>
                    <a:pt x="21600" y="11600"/>
                    <a:pt x="21600" y="10933"/>
                    <a:pt x="20946" y="10133"/>
                  </a:cubicBezTo>
                  <a:cubicBezTo>
                    <a:pt x="20946" y="9867"/>
                    <a:pt x="20291" y="9733"/>
                    <a:pt x="20291" y="9467"/>
                  </a:cubicBezTo>
                  <a:cubicBezTo>
                    <a:pt x="20291" y="9467"/>
                    <a:pt x="20291" y="9467"/>
                    <a:pt x="20291" y="9467"/>
                  </a:cubicBezTo>
                  <a:cubicBezTo>
                    <a:pt x="20291" y="9467"/>
                    <a:pt x="20291" y="9467"/>
                    <a:pt x="20291" y="9467"/>
                  </a:cubicBezTo>
                  <a:cubicBezTo>
                    <a:pt x="17673" y="8133"/>
                    <a:pt x="12436" y="7334"/>
                    <a:pt x="15709" y="5600"/>
                  </a:cubicBezTo>
                  <a:cubicBezTo>
                    <a:pt x="14401" y="5600"/>
                    <a:pt x="15055" y="5466"/>
                    <a:pt x="15055" y="5200"/>
                  </a:cubicBezTo>
                  <a:close/>
                  <a:moveTo>
                    <a:pt x="3273" y="19333"/>
                  </a:moveTo>
                  <a:cubicBezTo>
                    <a:pt x="3273" y="19333"/>
                    <a:pt x="3273" y="19333"/>
                    <a:pt x="3273" y="19333"/>
                  </a:cubicBezTo>
                  <a:cubicBezTo>
                    <a:pt x="3273" y="19333"/>
                    <a:pt x="3273" y="19333"/>
                    <a:pt x="3273" y="19333"/>
                  </a:cubicBezTo>
                  <a:close/>
                </a:path>
              </a:pathLst>
            </a:custGeom>
            <a:solidFill>
              <a:schemeClr val="accent6">
                <a:lumMod val="75000"/>
              </a:schemeClr>
            </a:solidFill>
            <a:ln w="12700">
              <a:miter lim="400000"/>
            </a:ln>
          </p:spPr>
          <p:txBody>
            <a:bodyPr lIns="21431" tIns="21431" rIns="21431" bIns="21431" anchor="ctr"/>
            <a:lstStyle/>
            <a:p>
              <a:pPr>
                <a:defRPr sz="3000">
                  <a:solidFill>
                    <a:srgbClr val="FFFFFF"/>
                  </a:solidFill>
                </a:defRPr>
              </a:pPr>
              <a:endParaRPr sz="1688" dirty="0">
                <a:solidFill>
                  <a:schemeClr val="tx1"/>
                </a:solidFill>
                <a:latin typeface="Merriweather" panose="020B0604020202020204" charset="0"/>
              </a:endParaRPr>
            </a:p>
          </p:txBody>
        </p:sp>
        <p:sp>
          <p:nvSpPr>
            <p:cNvPr id="36" name="Freeform: Shape 35">
              <a:extLst>
                <a:ext uri="{FF2B5EF4-FFF2-40B4-BE49-F238E27FC236}">
                  <a16:creationId xmlns:a16="http://schemas.microsoft.com/office/drawing/2014/main" id="{D9A1AF25-4467-4A54-A1AE-120AA90A894D}"/>
                </a:ext>
              </a:extLst>
            </p:cNvPr>
            <p:cNvSpPr/>
            <p:nvPr/>
          </p:nvSpPr>
          <p:spPr>
            <a:xfrm>
              <a:off x="4261812" y="4346384"/>
              <a:ext cx="477730" cy="523546"/>
            </a:xfrm>
            <a:custGeom>
              <a:avLst/>
              <a:gdLst>
                <a:gd name="connsiteX0" fmla="*/ 168285 w 477730"/>
                <a:gd name="connsiteY0" fmla="*/ 396657 h 523546"/>
                <a:gd name="connsiteX1" fmla="*/ 164542 w 477730"/>
                <a:gd name="connsiteY1" fmla="*/ 400397 h 523546"/>
                <a:gd name="connsiteX2" fmla="*/ 164647 w 477730"/>
                <a:gd name="connsiteY2" fmla="*/ 400080 h 523546"/>
                <a:gd name="connsiteX3" fmla="*/ 474923 w 477730"/>
                <a:gd name="connsiteY3" fmla="*/ 336562 h 523546"/>
                <a:gd name="connsiteX4" fmla="*/ 474923 w 477730"/>
                <a:gd name="connsiteY4" fmla="*/ 355263 h 523546"/>
                <a:gd name="connsiteX5" fmla="*/ 459971 w 477730"/>
                <a:gd name="connsiteY5" fmla="*/ 377699 h 523546"/>
                <a:gd name="connsiteX6" fmla="*/ 351520 w 477730"/>
                <a:gd name="connsiteY6" fmla="*/ 493623 h 523546"/>
                <a:gd name="connsiteX7" fmla="*/ 272984 w 477730"/>
                <a:gd name="connsiteY7" fmla="*/ 478666 h 523546"/>
                <a:gd name="connsiteX8" fmla="*/ 261765 w 477730"/>
                <a:gd name="connsiteY8" fmla="*/ 486144 h 523546"/>
                <a:gd name="connsiteX9" fmla="*/ 228118 w 477730"/>
                <a:gd name="connsiteY9" fmla="*/ 523546 h 523546"/>
                <a:gd name="connsiteX10" fmla="*/ 224374 w 477730"/>
                <a:gd name="connsiteY10" fmla="*/ 523546 h 523546"/>
                <a:gd name="connsiteX11" fmla="*/ 261765 w 477730"/>
                <a:gd name="connsiteY11" fmla="*/ 482409 h 523546"/>
                <a:gd name="connsiteX12" fmla="*/ 299167 w 477730"/>
                <a:gd name="connsiteY12" fmla="*/ 407614 h 523546"/>
                <a:gd name="connsiteX13" fmla="*/ 463703 w 477730"/>
                <a:gd name="connsiteY13" fmla="*/ 366477 h 523546"/>
                <a:gd name="connsiteX14" fmla="*/ 474923 w 477730"/>
                <a:gd name="connsiteY14" fmla="*/ 336562 h 523546"/>
                <a:gd name="connsiteX15" fmla="*/ 141396 w 477730"/>
                <a:gd name="connsiteY15" fmla="*/ 324358 h 523546"/>
                <a:gd name="connsiteX16" fmla="*/ 142108 w 477730"/>
                <a:gd name="connsiteY16" fmla="*/ 329342 h 523546"/>
                <a:gd name="connsiteX17" fmla="*/ 134630 w 477730"/>
                <a:gd name="connsiteY17" fmla="*/ 348041 h 523546"/>
                <a:gd name="connsiteX18" fmla="*/ 140235 w 477730"/>
                <a:gd name="connsiteY18" fmla="*/ 316243 h 523546"/>
                <a:gd name="connsiteX19" fmla="*/ 142108 w 477730"/>
                <a:gd name="connsiteY19" fmla="*/ 321863 h 523546"/>
                <a:gd name="connsiteX20" fmla="*/ 141396 w 477730"/>
                <a:gd name="connsiteY20" fmla="*/ 324358 h 523546"/>
                <a:gd name="connsiteX21" fmla="*/ 86010 w 477730"/>
                <a:gd name="connsiteY21" fmla="*/ 262028 h 523546"/>
                <a:gd name="connsiteX22" fmla="*/ 119666 w 477730"/>
                <a:gd name="connsiteY22" fmla="*/ 276987 h 523546"/>
                <a:gd name="connsiteX23" fmla="*/ 138365 w 477730"/>
                <a:gd name="connsiteY23" fmla="*/ 303165 h 523546"/>
                <a:gd name="connsiteX24" fmla="*/ 140235 w 477730"/>
                <a:gd name="connsiteY24" fmla="*/ 316243 h 523546"/>
                <a:gd name="connsiteX25" fmla="*/ 134630 w 477730"/>
                <a:gd name="connsiteY25" fmla="*/ 299425 h 523546"/>
                <a:gd name="connsiteX26" fmla="*/ 97231 w 477730"/>
                <a:gd name="connsiteY26" fmla="*/ 288206 h 523546"/>
                <a:gd name="connsiteX27" fmla="*/ 153321 w 477730"/>
                <a:gd name="connsiteY27" fmla="*/ 389177 h 523546"/>
                <a:gd name="connsiteX28" fmla="*/ 157064 w 477730"/>
                <a:gd name="connsiteY28" fmla="*/ 385438 h 523546"/>
                <a:gd name="connsiteX29" fmla="*/ 160799 w 477730"/>
                <a:gd name="connsiteY29" fmla="*/ 389177 h 523546"/>
                <a:gd name="connsiteX30" fmla="*/ 166876 w 477730"/>
                <a:gd name="connsiteY30" fmla="*/ 393385 h 523546"/>
                <a:gd name="connsiteX31" fmla="*/ 164647 w 477730"/>
                <a:gd name="connsiteY31" fmla="*/ 400080 h 523546"/>
                <a:gd name="connsiteX32" fmla="*/ 144444 w 477730"/>
                <a:gd name="connsiteY32" fmla="*/ 419095 h 523546"/>
                <a:gd name="connsiteX33" fmla="*/ 112187 w 477730"/>
                <a:gd name="connsiteY33" fmla="*/ 430314 h 523546"/>
                <a:gd name="connsiteX34" fmla="*/ 11221 w 477730"/>
                <a:gd name="connsiteY34" fmla="*/ 385438 h 523546"/>
                <a:gd name="connsiteX35" fmla="*/ 0 w 477730"/>
                <a:gd name="connsiteY35" fmla="*/ 344301 h 523546"/>
                <a:gd name="connsiteX36" fmla="*/ 86010 w 477730"/>
                <a:gd name="connsiteY36" fmla="*/ 262028 h 523546"/>
                <a:gd name="connsiteX37" fmla="*/ 119670 w 477730"/>
                <a:gd name="connsiteY37" fmla="*/ 0 h 523546"/>
                <a:gd name="connsiteX38" fmla="*/ 119670 w 477730"/>
                <a:gd name="connsiteY38" fmla="*/ 3741 h 523546"/>
                <a:gd name="connsiteX39" fmla="*/ 115929 w 477730"/>
                <a:gd name="connsiteY39" fmla="*/ 33660 h 523546"/>
                <a:gd name="connsiteX40" fmla="*/ 220640 w 477730"/>
                <a:gd name="connsiteY40" fmla="*/ 119664 h 523546"/>
                <a:gd name="connsiteX41" fmla="*/ 231857 w 477730"/>
                <a:gd name="connsiteY41" fmla="*/ 190726 h 523546"/>
                <a:gd name="connsiteX42" fmla="*/ 246814 w 477730"/>
                <a:gd name="connsiteY42" fmla="*/ 235598 h 523546"/>
                <a:gd name="connsiteX43" fmla="*/ 243080 w 477730"/>
                <a:gd name="connsiteY43" fmla="*/ 235598 h 523546"/>
                <a:gd name="connsiteX44" fmla="*/ 231857 w 477730"/>
                <a:gd name="connsiteY44" fmla="*/ 194467 h 523546"/>
                <a:gd name="connsiteX45" fmla="*/ 224374 w 477730"/>
                <a:gd name="connsiteY45" fmla="*/ 186984 h 523546"/>
                <a:gd name="connsiteX46" fmla="*/ 160802 w 477730"/>
                <a:gd name="connsiteY46" fmla="*/ 168278 h 523546"/>
                <a:gd name="connsiteX47" fmla="*/ 115929 w 477730"/>
                <a:gd name="connsiteY47" fmla="*/ 44873 h 523546"/>
                <a:gd name="connsiteX48" fmla="*/ 112188 w 477730"/>
                <a:gd name="connsiteY48" fmla="*/ 22437 h 523546"/>
                <a:gd name="connsiteX49" fmla="*/ 119670 w 477730"/>
                <a:gd name="connsiteY49" fmla="*/ 0 h 523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77730" h="523546">
                  <a:moveTo>
                    <a:pt x="168285" y="396657"/>
                  </a:moveTo>
                  <a:cubicBezTo>
                    <a:pt x="172020" y="404136"/>
                    <a:pt x="172020" y="404136"/>
                    <a:pt x="164542" y="400397"/>
                  </a:cubicBezTo>
                  <a:lnTo>
                    <a:pt x="164647" y="400080"/>
                  </a:lnTo>
                  <a:close/>
                  <a:moveTo>
                    <a:pt x="474923" y="336562"/>
                  </a:moveTo>
                  <a:cubicBezTo>
                    <a:pt x="478666" y="340297"/>
                    <a:pt x="478666" y="347785"/>
                    <a:pt x="474923" y="355263"/>
                  </a:cubicBezTo>
                  <a:cubicBezTo>
                    <a:pt x="471179" y="362742"/>
                    <a:pt x="467447" y="370221"/>
                    <a:pt x="459971" y="377699"/>
                  </a:cubicBezTo>
                  <a:cubicBezTo>
                    <a:pt x="452484" y="396391"/>
                    <a:pt x="388911" y="474931"/>
                    <a:pt x="351520" y="493623"/>
                  </a:cubicBezTo>
                  <a:cubicBezTo>
                    <a:pt x="310386" y="512324"/>
                    <a:pt x="295423" y="482409"/>
                    <a:pt x="272984" y="478666"/>
                  </a:cubicBezTo>
                  <a:cubicBezTo>
                    <a:pt x="269252" y="482409"/>
                    <a:pt x="265508" y="482409"/>
                    <a:pt x="261765" y="486144"/>
                  </a:cubicBezTo>
                  <a:cubicBezTo>
                    <a:pt x="246813" y="497367"/>
                    <a:pt x="231850" y="516059"/>
                    <a:pt x="228118" y="523546"/>
                  </a:cubicBezTo>
                  <a:lnTo>
                    <a:pt x="224374" y="523546"/>
                  </a:lnTo>
                  <a:cubicBezTo>
                    <a:pt x="224374" y="516068"/>
                    <a:pt x="243069" y="497367"/>
                    <a:pt x="261765" y="482409"/>
                  </a:cubicBezTo>
                  <a:cubicBezTo>
                    <a:pt x="284204" y="467452"/>
                    <a:pt x="250557" y="426315"/>
                    <a:pt x="299167" y="407614"/>
                  </a:cubicBezTo>
                  <a:cubicBezTo>
                    <a:pt x="347777" y="388913"/>
                    <a:pt x="448752" y="388913"/>
                    <a:pt x="463703" y="366477"/>
                  </a:cubicBezTo>
                  <a:cubicBezTo>
                    <a:pt x="467447" y="358998"/>
                    <a:pt x="474923" y="347785"/>
                    <a:pt x="474923" y="336562"/>
                  </a:cubicBezTo>
                  <a:close/>
                  <a:moveTo>
                    <a:pt x="141396" y="324358"/>
                  </a:moveTo>
                  <a:lnTo>
                    <a:pt x="142108" y="329342"/>
                  </a:lnTo>
                  <a:cubicBezTo>
                    <a:pt x="142108" y="336822"/>
                    <a:pt x="134630" y="348041"/>
                    <a:pt x="134630" y="348041"/>
                  </a:cubicBezTo>
                  <a:close/>
                  <a:moveTo>
                    <a:pt x="140235" y="316243"/>
                  </a:moveTo>
                  <a:lnTo>
                    <a:pt x="142108" y="321863"/>
                  </a:lnTo>
                  <a:lnTo>
                    <a:pt x="141396" y="324358"/>
                  </a:lnTo>
                  <a:close/>
                  <a:moveTo>
                    <a:pt x="86010" y="262028"/>
                  </a:moveTo>
                  <a:cubicBezTo>
                    <a:pt x="100974" y="265768"/>
                    <a:pt x="108452" y="269507"/>
                    <a:pt x="119666" y="276987"/>
                  </a:cubicBezTo>
                  <a:cubicBezTo>
                    <a:pt x="127152" y="284466"/>
                    <a:pt x="134630" y="291945"/>
                    <a:pt x="138365" y="303165"/>
                  </a:cubicBezTo>
                  <a:lnTo>
                    <a:pt x="140235" y="316243"/>
                  </a:lnTo>
                  <a:lnTo>
                    <a:pt x="134630" y="299425"/>
                  </a:lnTo>
                  <a:cubicBezTo>
                    <a:pt x="123409" y="284466"/>
                    <a:pt x="108444" y="284466"/>
                    <a:pt x="97231" y="288206"/>
                  </a:cubicBezTo>
                  <a:cubicBezTo>
                    <a:pt x="52354" y="306904"/>
                    <a:pt x="82267" y="400397"/>
                    <a:pt x="153321" y="389177"/>
                  </a:cubicBezTo>
                  <a:lnTo>
                    <a:pt x="157064" y="385438"/>
                  </a:lnTo>
                  <a:lnTo>
                    <a:pt x="160799" y="389177"/>
                  </a:lnTo>
                  <a:cubicBezTo>
                    <a:pt x="164538" y="391047"/>
                    <a:pt x="166408" y="391982"/>
                    <a:pt x="166876" y="393385"/>
                  </a:cubicBezTo>
                  <a:lnTo>
                    <a:pt x="164647" y="400080"/>
                  </a:lnTo>
                  <a:lnTo>
                    <a:pt x="144444" y="419095"/>
                  </a:lnTo>
                  <a:cubicBezTo>
                    <a:pt x="134628" y="424705"/>
                    <a:pt x="123409" y="428444"/>
                    <a:pt x="112187" y="430314"/>
                  </a:cubicBezTo>
                  <a:cubicBezTo>
                    <a:pt x="71054" y="437793"/>
                    <a:pt x="29920" y="419095"/>
                    <a:pt x="11221" y="385438"/>
                  </a:cubicBezTo>
                  <a:cubicBezTo>
                    <a:pt x="3735" y="374219"/>
                    <a:pt x="0" y="355520"/>
                    <a:pt x="0" y="344301"/>
                  </a:cubicBezTo>
                  <a:cubicBezTo>
                    <a:pt x="0" y="295685"/>
                    <a:pt x="41133" y="258288"/>
                    <a:pt x="86010" y="262028"/>
                  </a:cubicBezTo>
                  <a:close/>
                  <a:moveTo>
                    <a:pt x="119670" y="0"/>
                  </a:moveTo>
                  <a:cubicBezTo>
                    <a:pt x="119670" y="0"/>
                    <a:pt x="119670" y="3741"/>
                    <a:pt x="119670" y="3741"/>
                  </a:cubicBezTo>
                  <a:cubicBezTo>
                    <a:pt x="115929" y="7483"/>
                    <a:pt x="115929" y="26178"/>
                    <a:pt x="115929" y="33660"/>
                  </a:cubicBezTo>
                  <a:cubicBezTo>
                    <a:pt x="119670" y="59838"/>
                    <a:pt x="186983" y="86004"/>
                    <a:pt x="220640" y="119664"/>
                  </a:cubicBezTo>
                  <a:cubicBezTo>
                    <a:pt x="250555" y="149583"/>
                    <a:pt x="220640" y="172020"/>
                    <a:pt x="231857" y="190726"/>
                  </a:cubicBezTo>
                  <a:cubicBezTo>
                    <a:pt x="239339" y="205679"/>
                    <a:pt x="246814" y="228116"/>
                    <a:pt x="246814" y="235598"/>
                  </a:cubicBezTo>
                  <a:lnTo>
                    <a:pt x="243080" y="235598"/>
                  </a:lnTo>
                  <a:cubicBezTo>
                    <a:pt x="243080" y="228116"/>
                    <a:pt x="239339" y="209421"/>
                    <a:pt x="231857" y="194467"/>
                  </a:cubicBezTo>
                  <a:cubicBezTo>
                    <a:pt x="228115" y="190726"/>
                    <a:pt x="228115" y="186984"/>
                    <a:pt x="224374" y="186984"/>
                  </a:cubicBezTo>
                  <a:cubicBezTo>
                    <a:pt x="209417" y="183243"/>
                    <a:pt x="186983" y="198197"/>
                    <a:pt x="160802" y="168278"/>
                  </a:cubicBezTo>
                  <a:cubicBezTo>
                    <a:pt x="142104" y="142101"/>
                    <a:pt x="112188" y="59838"/>
                    <a:pt x="115929" y="44873"/>
                  </a:cubicBezTo>
                  <a:cubicBezTo>
                    <a:pt x="112188" y="37401"/>
                    <a:pt x="112188" y="29919"/>
                    <a:pt x="112188" y="22437"/>
                  </a:cubicBezTo>
                  <a:cubicBezTo>
                    <a:pt x="115929" y="14965"/>
                    <a:pt x="115929" y="0"/>
                    <a:pt x="119670" y="0"/>
                  </a:cubicBezTo>
                  <a:close/>
                </a:path>
              </a:pathLst>
            </a:custGeom>
            <a:solidFill>
              <a:srgbClr val="92D050"/>
            </a:solidFill>
            <a:ln w="12700">
              <a:miter lim="400000"/>
            </a:ln>
          </p:spPr>
          <p:txBody>
            <a:bodyPr wrap="square" lIns="21431" tIns="21431" rIns="21431" bIns="21431" anchor="ctr">
              <a:noAutofit/>
            </a:bodyPr>
            <a:lstStyle/>
            <a:p>
              <a:pPr>
                <a:defRPr sz="3000">
                  <a:solidFill>
                    <a:srgbClr val="FFFFFF"/>
                  </a:solidFill>
                </a:defRPr>
              </a:pPr>
              <a:endParaRPr sz="1688" dirty="0">
                <a:solidFill>
                  <a:schemeClr val="tx1"/>
                </a:solidFill>
                <a:latin typeface="Merriweather" panose="020B0604020202020204" charset="0"/>
              </a:endParaRPr>
            </a:p>
          </p:txBody>
        </p:sp>
        <p:sp>
          <p:nvSpPr>
            <p:cNvPr id="37" name="Shape">
              <a:extLst>
                <a:ext uri="{FF2B5EF4-FFF2-40B4-BE49-F238E27FC236}">
                  <a16:creationId xmlns:a16="http://schemas.microsoft.com/office/drawing/2014/main" id="{B37FB2CA-B137-4FD4-9521-4325FFA98EF4}"/>
                </a:ext>
              </a:extLst>
            </p:cNvPr>
            <p:cNvSpPr/>
            <p:nvPr/>
          </p:nvSpPr>
          <p:spPr>
            <a:xfrm>
              <a:off x="8051348" y="2847133"/>
              <a:ext cx="206609" cy="1069517"/>
            </a:xfrm>
            <a:custGeom>
              <a:avLst/>
              <a:gdLst/>
              <a:ahLst/>
              <a:cxnLst>
                <a:cxn ang="0">
                  <a:pos x="wd2" y="hd2"/>
                </a:cxn>
                <a:cxn ang="5400000">
                  <a:pos x="wd2" y="hd2"/>
                </a:cxn>
                <a:cxn ang="10800000">
                  <a:pos x="wd2" y="hd2"/>
                </a:cxn>
                <a:cxn ang="16200000">
                  <a:pos x="wd2" y="hd2"/>
                </a:cxn>
              </a:cxnLst>
              <a:rect l="0" t="0" r="r" b="b"/>
              <a:pathLst>
                <a:path w="21311" h="21600" extrusionOk="0">
                  <a:moveTo>
                    <a:pt x="14948" y="5438"/>
                  </a:moveTo>
                  <a:cubicBezTo>
                    <a:pt x="14948" y="5438"/>
                    <a:pt x="14948" y="5438"/>
                    <a:pt x="14948" y="5438"/>
                  </a:cubicBezTo>
                  <a:cubicBezTo>
                    <a:pt x="15334" y="5287"/>
                    <a:pt x="15334" y="5211"/>
                    <a:pt x="15719" y="5060"/>
                  </a:cubicBezTo>
                  <a:cubicBezTo>
                    <a:pt x="15719" y="5060"/>
                    <a:pt x="15719" y="5060"/>
                    <a:pt x="15719" y="5060"/>
                  </a:cubicBezTo>
                  <a:cubicBezTo>
                    <a:pt x="16105" y="4985"/>
                    <a:pt x="16105" y="4909"/>
                    <a:pt x="16491" y="4758"/>
                  </a:cubicBezTo>
                  <a:cubicBezTo>
                    <a:pt x="16491" y="4758"/>
                    <a:pt x="16491" y="4758"/>
                    <a:pt x="16491" y="4682"/>
                  </a:cubicBezTo>
                  <a:cubicBezTo>
                    <a:pt x="16877" y="4607"/>
                    <a:pt x="16877" y="4531"/>
                    <a:pt x="17262" y="4456"/>
                  </a:cubicBezTo>
                  <a:cubicBezTo>
                    <a:pt x="17262" y="4456"/>
                    <a:pt x="17262" y="4380"/>
                    <a:pt x="17262" y="4380"/>
                  </a:cubicBezTo>
                  <a:cubicBezTo>
                    <a:pt x="17648" y="4305"/>
                    <a:pt x="17648" y="4229"/>
                    <a:pt x="18034" y="4154"/>
                  </a:cubicBezTo>
                  <a:cubicBezTo>
                    <a:pt x="18034" y="4154"/>
                    <a:pt x="18034" y="4154"/>
                    <a:pt x="18034" y="4154"/>
                  </a:cubicBezTo>
                  <a:cubicBezTo>
                    <a:pt x="18420" y="4078"/>
                    <a:pt x="18420" y="3927"/>
                    <a:pt x="18806" y="3852"/>
                  </a:cubicBezTo>
                  <a:cubicBezTo>
                    <a:pt x="18806" y="3852"/>
                    <a:pt x="18806" y="3852"/>
                    <a:pt x="18806" y="3852"/>
                  </a:cubicBezTo>
                  <a:cubicBezTo>
                    <a:pt x="19191" y="3776"/>
                    <a:pt x="19191" y="3701"/>
                    <a:pt x="19577" y="3625"/>
                  </a:cubicBezTo>
                  <a:cubicBezTo>
                    <a:pt x="19577" y="3625"/>
                    <a:pt x="19577" y="3550"/>
                    <a:pt x="19577" y="3550"/>
                  </a:cubicBezTo>
                  <a:cubicBezTo>
                    <a:pt x="19577" y="3474"/>
                    <a:pt x="19963" y="3399"/>
                    <a:pt x="19963" y="3323"/>
                  </a:cubicBezTo>
                  <a:cubicBezTo>
                    <a:pt x="19963" y="3323"/>
                    <a:pt x="19963" y="3248"/>
                    <a:pt x="19963" y="3248"/>
                  </a:cubicBezTo>
                  <a:cubicBezTo>
                    <a:pt x="20348" y="3021"/>
                    <a:pt x="20734" y="2870"/>
                    <a:pt x="20734" y="2643"/>
                  </a:cubicBezTo>
                  <a:cubicBezTo>
                    <a:pt x="20734" y="2643"/>
                    <a:pt x="20734" y="2643"/>
                    <a:pt x="20734" y="2643"/>
                  </a:cubicBezTo>
                  <a:cubicBezTo>
                    <a:pt x="20734" y="2643"/>
                    <a:pt x="20734" y="2643"/>
                    <a:pt x="20734" y="2643"/>
                  </a:cubicBezTo>
                  <a:cubicBezTo>
                    <a:pt x="21120" y="2115"/>
                    <a:pt x="21120" y="1586"/>
                    <a:pt x="20734" y="1133"/>
                  </a:cubicBezTo>
                  <a:cubicBezTo>
                    <a:pt x="20349" y="982"/>
                    <a:pt x="20349" y="831"/>
                    <a:pt x="19963" y="755"/>
                  </a:cubicBezTo>
                  <a:cubicBezTo>
                    <a:pt x="19963" y="755"/>
                    <a:pt x="19963" y="755"/>
                    <a:pt x="19963" y="755"/>
                  </a:cubicBezTo>
                  <a:cubicBezTo>
                    <a:pt x="19963" y="680"/>
                    <a:pt x="19577" y="680"/>
                    <a:pt x="19577" y="604"/>
                  </a:cubicBezTo>
                  <a:cubicBezTo>
                    <a:pt x="19577" y="604"/>
                    <a:pt x="19577" y="604"/>
                    <a:pt x="19577" y="604"/>
                  </a:cubicBezTo>
                  <a:cubicBezTo>
                    <a:pt x="19577" y="604"/>
                    <a:pt x="19577" y="604"/>
                    <a:pt x="19577" y="529"/>
                  </a:cubicBezTo>
                  <a:cubicBezTo>
                    <a:pt x="19191" y="453"/>
                    <a:pt x="19191" y="302"/>
                    <a:pt x="18806" y="227"/>
                  </a:cubicBezTo>
                  <a:cubicBezTo>
                    <a:pt x="18806" y="227"/>
                    <a:pt x="18420" y="151"/>
                    <a:pt x="18420" y="151"/>
                  </a:cubicBezTo>
                  <a:cubicBezTo>
                    <a:pt x="18806" y="227"/>
                    <a:pt x="18806" y="302"/>
                    <a:pt x="19191" y="378"/>
                  </a:cubicBezTo>
                  <a:cubicBezTo>
                    <a:pt x="19191" y="378"/>
                    <a:pt x="19191" y="378"/>
                    <a:pt x="19191" y="302"/>
                  </a:cubicBezTo>
                  <a:cubicBezTo>
                    <a:pt x="19191" y="302"/>
                    <a:pt x="19191" y="302"/>
                    <a:pt x="18806" y="227"/>
                  </a:cubicBezTo>
                  <a:cubicBezTo>
                    <a:pt x="18420" y="151"/>
                    <a:pt x="18420" y="76"/>
                    <a:pt x="18034" y="0"/>
                  </a:cubicBezTo>
                  <a:cubicBezTo>
                    <a:pt x="18034" y="0"/>
                    <a:pt x="18034" y="0"/>
                    <a:pt x="18034" y="0"/>
                  </a:cubicBezTo>
                  <a:lnTo>
                    <a:pt x="18034" y="0"/>
                  </a:lnTo>
                  <a:cubicBezTo>
                    <a:pt x="18034" y="0"/>
                    <a:pt x="18034" y="0"/>
                    <a:pt x="18034" y="0"/>
                  </a:cubicBezTo>
                  <a:cubicBezTo>
                    <a:pt x="18034" y="0"/>
                    <a:pt x="18034" y="0"/>
                    <a:pt x="18034" y="0"/>
                  </a:cubicBezTo>
                  <a:lnTo>
                    <a:pt x="18034" y="0"/>
                  </a:lnTo>
                  <a:cubicBezTo>
                    <a:pt x="18420" y="76"/>
                    <a:pt x="18420" y="151"/>
                    <a:pt x="18806" y="227"/>
                  </a:cubicBezTo>
                  <a:cubicBezTo>
                    <a:pt x="18806" y="227"/>
                    <a:pt x="18806" y="302"/>
                    <a:pt x="18806" y="302"/>
                  </a:cubicBezTo>
                  <a:cubicBezTo>
                    <a:pt x="18806" y="378"/>
                    <a:pt x="19191" y="453"/>
                    <a:pt x="19191" y="529"/>
                  </a:cubicBezTo>
                  <a:cubicBezTo>
                    <a:pt x="19191" y="529"/>
                    <a:pt x="19191" y="604"/>
                    <a:pt x="19191" y="604"/>
                  </a:cubicBezTo>
                  <a:cubicBezTo>
                    <a:pt x="19191" y="680"/>
                    <a:pt x="19577" y="755"/>
                    <a:pt x="19577" y="831"/>
                  </a:cubicBezTo>
                  <a:cubicBezTo>
                    <a:pt x="19577" y="831"/>
                    <a:pt x="19577" y="831"/>
                    <a:pt x="19577" y="906"/>
                  </a:cubicBezTo>
                  <a:cubicBezTo>
                    <a:pt x="19577" y="982"/>
                    <a:pt x="19577" y="1057"/>
                    <a:pt x="19577" y="1133"/>
                  </a:cubicBezTo>
                  <a:cubicBezTo>
                    <a:pt x="19577" y="1133"/>
                    <a:pt x="19577" y="1208"/>
                    <a:pt x="19577" y="1208"/>
                  </a:cubicBezTo>
                  <a:cubicBezTo>
                    <a:pt x="19577" y="1284"/>
                    <a:pt x="19577" y="1359"/>
                    <a:pt x="19577" y="1435"/>
                  </a:cubicBezTo>
                  <a:cubicBezTo>
                    <a:pt x="19577" y="1435"/>
                    <a:pt x="19577" y="1510"/>
                    <a:pt x="19577" y="1510"/>
                  </a:cubicBezTo>
                  <a:cubicBezTo>
                    <a:pt x="19577" y="1812"/>
                    <a:pt x="19191" y="2115"/>
                    <a:pt x="18420" y="2417"/>
                  </a:cubicBezTo>
                  <a:cubicBezTo>
                    <a:pt x="15720" y="4003"/>
                    <a:pt x="9162" y="5362"/>
                    <a:pt x="8777" y="7099"/>
                  </a:cubicBezTo>
                  <a:cubicBezTo>
                    <a:pt x="8777" y="7099"/>
                    <a:pt x="8777" y="7099"/>
                    <a:pt x="8777" y="7099"/>
                  </a:cubicBezTo>
                  <a:cubicBezTo>
                    <a:pt x="8777" y="7250"/>
                    <a:pt x="8777" y="7326"/>
                    <a:pt x="8777" y="7477"/>
                  </a:cubicBezTo>
                  <a:cubicBezTo>
                    <a:pt x="8777" y="7477"/>
                    <a:pt x="8777" y="7477"/>
                    <a:pt x="8777" y="7552"/>
                  </a:cubicBezTo>
                  <a:cubicBezTo>
                    <a:pt x="8777" y="7628"/>
                    <a:pt x="9162" y="7703"/>
                    <a:pt x="9162" y="7779"/>
                  </a:cubicBezTo>
                  <a:cubicBezTo>
                    <a:pt x="9162" y="7779"/>
                    <a:pt x="9162" y="7854"/>
                    <a:pt x="9548" y="7854"/>
                  </a:cubicBezTo>
                  <a:cubicBezTo>
                    <a:pt x="9548" y="7930"/>
                    <a:pt x="9934" y="8006"/>
                    <a:pt x="9934" y="8006"/>
                  </a:cubicBezTo>
                  <a:cubicBezTo>
                    <a:pt x="9934" y="8006"/>
                    <a:pt x="9934" y="8081"/>
                    <a:pt x="10319" y="8081"/>
                  </a:cubicBezTo>
                  <a:cubicBezTo>
                    <a:pt x="10319" y="8157"/>
                    <a:pt x="10705" y="8232"/>
                    <a:pt x="10705" y="8232"/>
                  </a:cubicBezTo>
                  <a:cubicBezTo>
                    <a:pt x="10705" y="8232"/>
                    <a:pt x="10705" y="8232"/>
                    <a:pt x="10705" y="8232"/>
                  </a:cubicBezTo>
                  <a:cubicBezTo>
                    <a:pt x="11090" y="8459"/>
                    <a:pt x="11862" y="8685"/>
                    <a:pt x="12248" y="8836"/>
                  </a:cubicBezTo>
                  <a:cubicBezTo>
                    <a:pt x="12248" y="8836"/>
                    <a:pt x="12248" y="8912"/>
                    <a:pt x="12633" y="8912"/>
                  </a:cubicBezTo>
                  <a:cubicBezTo>
                    <a:pt x="12633" y="8987"/>
                    <a:pt x="13019" y="8987"/>
                    <a:pt x="13019" y="9063"/>
                  </a:cubicBezTo>
                  <a:cubicBezTo>
                    <a:pt x="13019" y="9063"/>
                    <a:pt x="13019" y="9138"/>
                    <a:pt x="13405" y="9138"/>
                  </a:cubicBezTo>
                  <a:cubicBezTo>
                    <a:pt x="13405" y="9214"/>
                    <a:pt x="13790" y="9214"/>
                    <a:pt x="13790" y="9289"/>
                  </a:cubicBezTo>
                  <a:cubicBezTo>
                    <a:pt x="13790" y="9289"/>
                    <a:pt x="13790" y="9365"/>
                    <a:pt x="14176" y="9365"/>
                  </a:cubicBezTo>
                  <a:cubicBezTo>
                    <a:pt x="14176" y="9440"/>
                    <a:pt x="14562" y="9440"/>
                    <a:pt x="14562" y="9516"/>
                  </a:cubicBezTo>
                  <a:cubicBezTo>
                    <a:pt x="14562" y="9516"/>
                    <a:pt x="14562" y="9591"/>
                    <a:pt x="14947" y="9591"/>
                  </a:cubicBezTo>
                  <a:cubicBezTo>
                    <a:pt x="14947" y="9667"/>
                    <a:pt x="14947" y="9667"/>
                    <a:pt x="15333" y="9743"/>
                  </a:cubicBezTo>
                  <a:cubicBezTo>
                    <a:pt x="15333" y="9743"/>
                    <a:pt x="15333" y="9818"/>
                    <a:pt x="15333" y="9818"/>
                  </a:cubicBezTo>
                  <a:cubicBezTo>
                    <a:pt x="15333" y="9894"/>
                    <a:pt x="15333" y="9894"/>
                    <a:pt x="15719" y="9969"/>
                  </a:cubicBezTo>
                  <a:cubicBezTo>
                    <a:pt x="15719" y="9969"/>
                    <a:pt x="15719" y="10045"/>
                    <a:pt x="15719" y="10045"/>
                  </a:cubicBezTo>
                  <a:cubicBezTo>
                    <a:pt x="15719" y="10120"/>
                    <a:pt x="15719" y="10120"/>
                    <a:pt x="15719" y="10196"/>
                  </a:cubicBezTo>
                  <a:cubicBezTo>
                    <a:pt x="15719" y="10271"/>
                    <a:pt x="15719" y="10271"/>
                    <a:pt x="15719" y="10347"/>
                  </a:cubicBezTo>
                  <a:cubicBezTo>
                    <a:pt x="15719" y="10422"/>
                    <a:pt x="15719" y="10422"/>
                    <a:pt x="15719" y="10498"/>
                  </a:cubicBezTo>
                  <a:cubicBezTo>
                    <a:pt x="15719" y="10573"/>
                    <a:pt x="15719" y="10573"/>
                    <a:pt x="15719" y="10649"/>
                  </a:cubicBezTo>
                  <a:cubicBezTo>
                    <a:pt x="15719" y="10724"/>
                    <a:pt x="15719" y="10724"/>
                    <a:pt x="15719" y="10800"/>
                  </a:cubicBezTo>
                  <a:cubicBezTo>
                    <a:pt x="15719" y="10875"/>
                    <a:pt x="15719" y="10875"/>
                    <a:pt x="15719" y="10951"/>
                  </a:cubicBezTo>
                  <a:cubicBezTo>
                    <a:pt x="15719" y="11026"/>
                    <a:pt x="15719" y="11026"/>
                    <a:pt x="15719" y="11102"/>
                  </a:cubicBezTo>
                  <a:cubicBezTo>
                    <a:pt x="15719" y="11178"/>
                    <a:pt x="15719" y="11178"/>
                    <a:pt x="15719" y="11253"/>
                  </a:cubicBezTo>
                  <a:cubicBezTo>
                    <a:pt x="15719" y="11329"/>
                    <a:pt x="15719" y="11329"/>
                    <a:pt x="15719" y="11404"/>
                  </a:cubicBezTo>
                  <a:cubicBezTo>
                    <a:pt x="15719" y="11480"/>
                    <a:pt x="15719" y="11555"/>
                    <a:pt x="15719" y="11631"/>
                  </a:cubicBezTo>
                  <a:cubicBezTo>
                    <a:pt x="12633" y="13972"/>
                    <a:pt x="4147" y="15860"/>
                    <a:pt x="1061" y="18201"/>
                  </a:cubicBezTo>
                  <a:cubicBezTo>
                    <a:pt x="1061" y="18201"/>
                    <a:pt x="1061" y="18201"/>
                    <a:pt x="1061" y="18201"/>
                  </a:cubicBezTo>
                  <a:cubicBezTo>
                    <a:pt x="1061" y="18201"/>
                    <a:pt x="1061" y="18277"/>
                    <a:pt x="1061" y="18277"/>
                  </a:cubicBezTo>
                  <a:cubicBezTo>
                    <a:pt x="1061" y="18277"/>
                    <a:pt x="1061" y="18352"/>
                    <a:pt x="1061" y="18352"/>
                  </a:cubicBezTo>
                  <a:cubicBezTo>
                    <a:pt x="1061" y="18504"/>
                    <a:pt x="675" y="18655"/>
                    <a:pt x="675" y="18806"/>
                  </a:cubicBezTo>
                  <a:cubicBezTo>
                    <a:pt x="675" y="18806"/>
                    <a:pt x="675" y="18881"/>
                    <a:pt x="675" y="18881"/>
                  </a:cubicBezTo>
                  <a:cubicBezTo>
                    <a:pt x="675" y="19032"/>
                    <a:pt x="290" y="19183"/>
                    <a:pt x="290" y="19334"/>
                  </a:cubicBezTo>
                  <a:cubicBezTo>
                    <a:pt x="290" y="19334"/>
                    <a:pt x="290" y="19334"/>
                    <a:pt x="290" y="19334"/>
                  </a:cubicBezTo>
                  <a:cubicBezTo>
                    <a:pt x="-96" y="19485"/>
                    <a:pt x="-96" y="19712"/>
                    <a:pt x="290" y="19938"/>
                  </a:cubicBezTo>
                  <a:cubicBezTo>
                    <a:pt x="675" y="20618"/>
                    <a:pt x="2218" y="21373"/>
                    <a:pt x="3375" y="21524"/>
                  </a:cubicBezTo>
                  <a:cubicBezTo>
                    <a:pt x="3375" y="21524"/>
                    <a:pt x="3375" y="21524"/>
                    <a:pt x="3375" y="21524"/>
                  </a:cubicBezTo>
                  <a:cubicBezTo>
                    <a:pt x="3375" y="21524"/>
                    <a:pt x="3375" y="21524"/>
                    <a:pt x="3375" y="21524"/>
                  </a:cubicBezTo>
                  <a:cubicBezTo>
                    <a:pt x="3375" y="21524"/>
                    <a:pt x="3375" y="21449"/>
                    <a:pt x="3375" y="21449"/>
                  </a:cubicBezTo>
                  <a:cubicBezTo>
                    <a:pt x="3375" y="21524"/>
                    <a:pt x="3761" y="21524"/>
                    <a:pt x="3761" y="21600"/>
                  </a:cubicBezTo>
                  <a:lnTo>
                    <a:pt x="3761" y="21600"/>
                  </a:lnTo>
                  <a:cubicBezTo>
                    <a:pt x="3761" y="21524"/>
                    <a:pt x="3375" y="21524"/>
                    <a:pt x="3375" y="21449"/>
                  </a:cubicBezTo>
                  <a:cubicBezTo>
                    <a:pt x="3375" y="21373"/>
                    <a:pt x="3375" y="21298"/>
                    <a:pt x="3375" y="21222"/>
                  </a:cubicBezTo>
                  <a:cubicBezTo>
                    <a:pt x="3375" y="21222"/>
                    <a:pt x="3375" y="21147"/>
                    <a:pt x="3375" y="21147"/>
                  </a:cubicBezTo>
                  <a:cubicBezTo>
                    <a:pt x="3375" y="20543"/>
                    <a:pt x="3761" y="20014"/>
                    <a:pt x="4533" y="19410"/>
                  </a:cubicBezTo>
                  <a:cubicBezTo>
                    <a:pt x="4918" y="19259"/>
                    <a:pt x="4918" y="19183"/>
                    <a:pt x="5304" y="19032"/>
                  </a:cubicBezTo>
                  <a:cubicBezTo>
                    <a:pt x="5304" y="19032"/>
                    <a:pt x="5304" y="18957"/>
                    <a:pt x="5304" y="18957"/>
                  </a:cubicBezTo>
                  <a:cubicBezTo>
                    <a:pt x="5690" y="18655"/>
                    <a:pt x="6461" y="18352"/>
                    <a:pt x="7233" y="18050"/>
                  </a:cubicBezTo>
                  <a:cubicBezTo>
                    <a:pt x="7233" y="18050"/>
                    <a:pt x="7233" y="17975"/>
                    <a:pt x="7618" y="17975"/>
                  </a:cubicBezTo>
                  <a:cubicBezTo>
                    <a:pt x="8004" y="17824"/>
                    <a:pt x="8390" y="17748"/>
                    <a:pt x="8390" y="17597"/>
                  </a:cubicBezTo>
                  <a:cubicBezTo>
                    <a:pt x="8390" y="17597"/>
                    <a:pt x="8390" y="17522"/>
                    <a:pt x="8390" y="17522"/>
                  </a:cubicBezTo>
                  <a:cubicBezTo>
                    <a:pt x="9161" y="17220"/>
                    <a:pt x="9933" y="16918"/>
                    <a:pt x="10704" y="16615"/>
                  </a:cubicBezTo>
                  <a:cubicBezTo>
                    <a:pt x="10704" y="16615"/>
                    <a:pt x="10704" y="16540"/>
                    <a:pt x="11090" y="16540"/>
                  </a:cubicBezTo>
                  <a:cubicBezTo>
                    <a:pt x="11475" y="16389"/>
                    <a:pt x="11861" y="16238"/>
                    <a:pt x="12247" y="16162"/>
                  </a:cubicBezTo>
                  <a:cubicBezTo>
                    <a:pt x="12633" y="16011"/>
                    <a:pt x="13018" y="15860"/>
                    <a:pt x="13404" y="15785"/>
                  </a:cubicBezTo>
                  <a:cubicBezTo>
                    <a:pt x="13404" y="15785"/>
                    <a:pt x="13404" y="15785"/>
                    <a:pt x="13404" y="15785"/>
                  </a:cubicBezTo>
                  <a:cubicBezTo>
                    <a:pt x="13404" y="15785"/>
                    <a:pt x="13404" y="15785"/>
                    <a:pt x="13404" y="15785"/>
                  </a:cubicBezTo>
                  <a:cubicBezTo>
                    <a:pt x="13790" y="15709"/>
                    <a:pt x="14176" y="15558"/>
                    <a:pt x="14176" y="15483"/>
                  </a:cubicBezTo>
                  <a:cubicBezTo>
                    <a:pt x="14176" y="15483"/>
                    <a:pt x="14561" y="15407"/>
                    <a:pt x="14561" y="15407"/>
                  </a:cubicBezTo>
                  <a:cubicBezTo>
                    <a:pt x="14947" y="15331"/>
                    <a:pt x="14947" y="15256"/>
                    <a:pt x="15333" y="15180"/>
                  </a:cubicBezTo>
                  <a:cubicBezTo>
                    <a:pt x="15333" y="15105"/>
                    <a:pt x="15718" y="15105"/>
                    <a:pt x="15718" y="15029"/>
                  </a:cubicBezTo>
                  <a:cubicBezTo>
                    <a:pt x="16104" y="14954"/>
                    <a:pt x="16104" y="14878"/>
                    <a:pt x="16490" y="14727"/>
                  </a:cubicBezTo>
                  <a:cubicBezTo>
                    <a:pt x="16490" y="14727"/>
                    <a:pt x="16490" y="14652"/>
                    <a:pt x="16875" y="14652"/>
                  </a:cubicBezTo>
                  <a:cubicBezTo>
                    <a:pt x="17261" y="14501"/>
                    <a:pt x="17647" y="14425"/>
                    <a:pt x="17647" y="14274"/>
                  </a:cubicBezTo>
                  <a:cubicBezTo>
                    <a:pt x="17647" y="14274"/>
                    <a:pt x="17647" y="14274"/>
                    <a:pt x="17647" y="14274"/>
                  </a:cubicBezTo>
                  <a:cubicBezTo>
                    <a:pt x="18033" y="14123"/>
                    <a:pt x="18033" y="14048"/>
                    <a:pt x="18418" y="13896"/>
                  </a:cubicBezTo>
                  <a:cubicBezTo>
                    <a:pt x="18418" y="13896"/>
                    <a:pt x="18418" y="13821"/>
                    <a:pt x="18804" y="13821"/>
                  </a:cubicBezTo>
                  <a:cubicBezTo>
                    <a:pt x="19190" y="13745"/>
                    <a:pt x="19190" y="13594"/>
                    <a:pt x="19576" y="13519"/>
                  </a:cubicBezTo>
                  <a:cubicBezTo>
                    <a:pt x="19576" y="13519"/>
                    <a:pt x="19576" y="13443"/>
                    <a:pt x="19961" y="13443"/>
                  </a:cubicBezTo>
                  <a:cubicBezTo>
                    <a:pt x="20347" y="13368"/>
                    <a:pt x="20347" y="13217"/>
                    <a:pt x="20347" y="13141"/>
                  </a:cubicBezTo>
                  <a:cubicBezTo>
                    <a:pt x="20347" y="13141"/>
                    <a:pt x="20347" y="13066"/>
                    <a:pt x="20347" y="13066"/>
                  </a:cubicBezTo>
                  <a:cubicBezTo>
                    <a:pt x="20732" y="12915"/>
                    <a:pt x="20732" y="12764"/>
                    <a:pt x="20732" y="12688"/>
                  </a:cubicBezTo>
                  <a:cubicBezTo>
                    <a:pt x="20732" y="12688"/>
                    <a:pt x="20732" y="12688"/>
                    <a:pt x="20732" y="12688"/>
                  </a:cubicBezTo>
                  <a:cubicBezTo>
                    <a:pt x="20732" y="12688"/>
                    <a:pt x="20732" y="12688"/>
                    <a:pt x="20732" y="12688"/>
                  </a:cubicBezTo>
                  <a:cubicBezTo>
                    <a:pt x="21504" y="12008"/>
                    <a:pt x="21504" y="11329"/>
                    <a:pt x="20732" y="10649"/>
                  </a:cubicBezTo>
                  <a:cubicBezTo>
                    <a:pt x="20347" y="10422"/>
                    <a:pt x="20347" y="10196"/>
                    <a:pt x="19961" y="10045"/>
                  </a:cubicBezTo>
                  <a:cubicBezTo>
                    <a:pt x="19961" y="10045"/>
                    <a:pt x="19961" y="10045"/>
                    <a:pt x="19961" y="10045"/>
                  </a:cubicBezTo>
                  <a:cubicBezTo>
                    <a:pt x="19961" y="9894"/>
                    <a:pt x="19575" y="9818"/>
                    <a:pt x="19189" y="9743"/>
                  </a:cubicBezTo>
                  <a:cubicBezTo>
                    <a:pt x="16489" y="8610"/>
                    <a:pt x="12632" y="7779"/>
                    <a:pt x="14947" y="6268"/>
                  </a:cubicBezTo>
                  <a:cubicBezTo>
                    <a:pt x="14562" y="5664"/>
                    <a:pt x="14562" y="5589"/>
                    <a:pt x="14948" y="5438"/>
                  </a:cubicBezTo>
                  <a:close/>
                </a:path>
              </a:pathLst>
            </a:custGeom>
            <a:solidFill>
              <a:schemeClr val="accent6">
                <a:lumMod val="75000"/>
              </a:schemeClr>
            </a:solidFill>
            <a:ln w="12700">
              <a:miter lim="400000"/>
            </a:ln>
          </p:spPr>
          <p:txBody>
            <a:bodyPr lIns="21431" tIns="21431" rIns="21431" bIns="21431" anchor="ctr"/>
            <a:lstStyle/>
            <a:p>
              <a:pPr>
                <a:defRPr sz="3000">
                  <a:solidFill>
                    <a:srgbClr val="FFFFFF"/>
                  </a:solidFill>
                </a:defRPr>
              </a:pPr>
              <a:endParaRPr sz="1688" dirty="0">
                <a:solidFill>
                  <a:schemeClr val="tx1"/>
                </a:solidFill>
                <a:latin typeface="Merriweather" panose="020B0604020202020204" charset="0"/>
              </a:endParaRPr>
            </a:p>
          </p:txBody>
        </p:sp>
        <p:sp>
          <p:nvSpPr>
            <p:cNvPr id="38" name="Freeform: Shape 37">
              <a:extLst>
                <a:ext uri="{FF2B5EF4-FFF2-40B4-BE49-F238E27FC236}">
                  <a16:creationId xmlns:a16="http://schemas.microsoft.com/office/drawing/2014/main" id="{C76ECF78-5A77-47EC-8865-D4A69D05B4D1}"/>
                </a:ext>
              </a:extLst>
            </p:cNvPr>
            <p:cNvSpPr/>
            <p:nvPr/>
          </p:nvSpPr>
          <p:spPr>
            <a:xfrm>
              <a:off x="7826975" y="2884531"/>
              <a:ext cx="786875" cy="789051"/>
            </a:xfrm>
            <a:custGeom>
              <a:avLst/>
              <a:gdLst>
                <a:gd name="connsiteX0" fmla="*/ 785326 w 786875"/>
                <a:gd name="connsiteY0" fmla="*/ 411354 h 789051"/>
                <a:gd name="connsiteX1" fmla="*/ 781583 w 786875"/>
                <a:gd name="connsiteY1" fmla="*/ 448739 h 789051"/>
                <a:gd name="connsiteX2" fmla="*/ 755410 w 786875"/>
                <a:gd name="connsiteY2" fmla="*/ 497368 h 789051"/>
                <a:gd name="connsiteX3" fmla="*/ 545977 w 786875"/>
                <a:gd name="connsiteY3" fmla="*/ 729214 h 789051"/>
                <a:gd name="connsiteX4" fmla="*/ 501114 w 786875"/>
                <a:gd name="connsiteY4" fmla="*/ 744182 h 789051"/>
                <a:gd name="connsiteX5" fmla="*/ 377708 w 786875"/>
                <a:gd name="connsiteY5" fmla="*/ 706780 h 789051"/>
                <a:gd name="connsiteX6" fmla="*/ 366482 w 786875"/>
                <a:gd name="connsiteY6" fmla="*/ 714264 h 789051"/>
                <a:gd name="connsiteX7" fmla="*/ 302908 w 786875"/>
                <a:gd name="connsiteY7" fmla="*/ 789051 h 789051"/>
                <a:gd name="connsiteX8" fmla="*/ 299165 w 786875"/>
                <a:gd name="connsiteY8" fmla="*/ 789051 h 789051"/>
                <a:gd name="connsiteX9" fmla="*/ 299165 w 786875"/>
                <a:gd name="connsiteY9" fmla="*/ 785309 h 789051"/>
                <a:gd name="connsiteX10" fmla="*/ 370224 w 786875"/>
                <a:gd name="connsiteY10" fmla="*/ 703038 h 789051"/>
                <a:gd name="connsiteX11" fmla="*/ 366482 w 786875"/>
                <a:gd name="connsiteY11" fmla="*/ 703038 h 789051"/>
                <a:gd name="connsiteX12" fmla="*/ 355255 w 786875"/>
                <a:gd name="connsiteY12" fmla="*/ 703038 h 789051"/>
                <a:gd name="connsiteX13" fmla="*/ 377708 w 786875"/>
                <a:gd name="connsiteY13" fmla="*/ 691829 h 789051"/>
                <a:gd name="connsiteX14" fmla="*/ 441282 w 786875"/>
                <a:gd name="connsiteY14" fmla="*/ 553463 h 789051"/>
                <a:gd name="connsiteX15" fmla="*/ 725494 w 786875"/>
                <a:gd name="connsiteY15" fmla="*/ 493626 h 789051"/>
                <a:gd name="connsiteX16" fmla="*/ 729236 w 786875"/>
                <a:gd name="connsiteY16" fmla="*/ 493626 h 789051"/>
                <a:gd name="connsiteX17" fmla="*/ 762895 w 786875"/>
                <a:gd name="connsiteY17" fmla="*/ 471191 h 789051"/>
                <a:gd name="connsiteX18" fmla="*/ 785326 w 786875"/>
                <a:gd name="connsiteY18" fmla="*/ 415096 h 789051"/>
                <a:gd name="connsiteX19" fmla="*/ 785326 w 786875"/>
                <a:gd name="connsiteY19" fmla="*/ 411354 h 789051"/>
                <a:gd name="connsiteX20" fmla="*/ 3745 w 786875"/>
                <a:gd name="connsiteY20" fmla="*/ 113737 h 789051"/>
                <a:gd name="connsiteX21" fmla="*/ 3745 w 786875"/>
                <a:gd name="connsiteY21" fmla="*/ 117482 h 789051"/>
                <a:gd name="connsiteX22" fmla="*/ 11217 w 786875"/>
                <a:gd name="connsiteY22" fmla="*/ 188530 h 789051"/>
                <a:gd name="connsiteX23" fmla="*/ 273001 w 786875"/>
                <a:gd name="connsiteY23" fmla="*/ 334371 h 789051"/>
                <a:gd name="connsiteX24" fmla="*/ 332834 w 786875"/>
                <a:gd name="connsiteY24" fmla="*/ 487702 h 789051"/>
                <a:gd name="connsiteX25" fmla="*/ 388921 w 786875"/>
                <a:gd name="connsiteY25" fmla="*/ 581199 h 789051"/>
                <a:gd name="connsiteX26" fmla="*/ 385176 w 786875"/>
                <a:gd name="connsiteY26" fmla="*/ 584922 h 789051"/>
                <a:gd name="connsiteX27" fmla="*/ 381449 w 786875"/>
                <a:gd name="connsiteY27" fmla="*/ 588667 h 789051"/>
                <a:gd name="connsiteX28" fmla="*/ 336561 w 786875"/>
                <a:gd name="connsiteY28" fmla="*/ 498916 h 789051"/>
                <a:gd name="connsiteX29" fmla="*/ 314126 w 786875"/>
                <a:gd name="connsiteY29" fmla="*/ 483957 h 789051"/>
                <a:gd name="connsiteX30" fmla="*/ 168280 w 786875"/>
                <a:gd name="connsiteY30" fmla="*/ 468998 h 789051"/>
                <a:gd name="connsiteX31" fmla="*/ 14962 w 786875"/>
                <a:gd name="connsiteY31" fmla="*/ 214702 h 789051"/>
                <a:gd name="connsiteX32" fmla="*/ 0 w 786875"/>
                <a:gd name="connsiteY32" fmla="*/ 162358 h 789051"/>
                <a:gd name="connsiteX33" fmla="*/ 3745 w 786875"/>
                <a:gd name="connsiteY33" fmla="*/ 113737 h 789051"/>
                <a:gd name="connsiteX34" fmla="*/ 706789 w 786875"/>
                <a:gd name="connsiteY34" fmla="*/ 37394 h 789051"/>
                <a:gd name="connsiteX35" fmla="*/ 703049 w 786875"/>
                <a:gd name="connsiteY35" fmla="*/ 82270 h 789051"/>
                <a:gd name="connsiteX36" fmla="*/ 680612 w 786875"/>
                <a:gd name="connsiteY36" fmla="*/ 127145 h 789051"/>
                <a:gd name="connsiteX37" fmla="*/ 508588 w 786875"/>
                <a:gd name="connsiteY37" fmla="*/ 332825 h 789051"/>
                <a:gd name="connsiteX38" fmla="*/ 377700 w 786875"/>
                <a:gd name="connsiteY38" fmla="*/ 325346 h 789051"/>
                <a:gd name="connsiteX39" fmla="*/ 359002 w 786875"/>
                <a:gd name="connsiteY39" fmla="*/ 340305 h 789051"/>
                <a:gd name="connsiteX40" fmla="*/ 340304 w 786875"/>
                <a:gd name="connsiteY40" fmla="*/ 359003 h 789051"/>
                <a:gd name="connsiteX41" fmla="*/ 336564 w 786875"/>
                <a:gd name="connsiteY41" fmla="*/ 355263 h 789051"/>
                <a:gd name="connsiteX42" fmla="*/ 362742 w 786875"/>
                <a:gd name="connsiteY42" fmla="*/ 329086 h 789051"/>
                <a:gd name="connsiteX43" fmla="*/ 437535 w 786875"/>
                <a:gd name="connsiteY43" fmla="*/ 194459 h 789051"/>
                <a:gd name="connsiteX44" fmla="*/ 688091 w 786875"/>
                <a:gd name="connsiteY44" fmla="*/ 100968 h 789051"/>
                <a:gd name="connsiteX45" fmla="*/ 706789 w 786875"/>
                <a:gd name="connsiteY45" fmla="*/ 41134 h 789051"/>
                <a:gd name="connsiteX46" fmla="*/ 706789 w 786875"/>
                <a:gd name="connsiteY46" fmla="*/ 37394 h 789051"/>
                <a:gd name="connsiteX47" fmla="*/ 407618 w 786875"/>
                <a:gd name="connsiteY47" fmla="*/ 30327 h 789051"/>
                <a:gd name="connsiteX48" fmla="*/ 407618 w 786875"/>
                <a:gd name="connsiteY48" fmla="*/ 37806 h 789051"/>
                <a:gd name="connsiteX49" fmla="*/ 403878 w 786875"/>
                <a:gd name="connsiteY49" fmla="*/ 45285 h 789051"/>
                <a:gd name="connsiteX50" fmla="*/ 407618 w 786875"/>
                <a:gd name="connsiteY50" fmla="*/ 30327 h 789051"/>
                <a:gd name="connsiteX51" fmla="*/ 377700 w 786875"/>
                <a:gd name="connsiteY51" fmla="*/ 409 h 789051"/>
                <a:gd name="connsiteX52" fmla="*/ 396397 w 786875"/>
                <a:gd name="connsiteY52" fmla="*/ 7889 h 789051"/>
                <a:gd name="connsiteX53" fmla="*/ 407618 w 786875"/>
                <a:gd name="connsiteY53" fmla="*/ 22847 h 789051"/>
                <a:gd name="connsiteX54" fmla="*/ 407618 w 786875"/>
                <a:gd name="connsiteY54" fmla="*/ 30327 h 789051"/>
                <a:gd name="connsiteX55" fmla="*/ 403878 w 786875"/>
                <a:gd name="connsiteY55" fmla="*/ 19108 h 789051"/>
                <a:gd name="connsiteX56" fmla="*/ 385180 w 786875"/>
                <a:gd name="connsiteY56" fmla="*/ 11628 h 789051"/>
                <a:gd name="connsiteX57" fmla="*/ 415095 w 786875"/>
                <a:gd name="connsiteY57" fmla="*/ 63984 h 789051"/>
                <a:gd name="connsiteX58" fmla="*/ 415095 w 786875"/>
                <a:gd name="connsiteY58" fmla="*/ 67723 h 789051"/>
                <a:gd name="connsiteX59" fmla="*/ 385180 w 786875"/>
                <a:gd name="connsiteY59" fmla="*/ 82682 h 789051"/>
                <a:gd name="connsiteX60" fmla="*/ 340305 w 786875"/>
                <a:gd name="connsiteY60" fmla="*/ 67719 h 789051"/>
                <a:gd name="connsiteX61" fmla="*/ 336564 w 786875"/>
                <a:gd name="connsiteY61" fmla="*/ 45285 h 789051"/>
                <a:gd name="connsiteX62" fmla="*/ 377700 w 786875"/>
                <a:gd name="connsiteY62" fmla="*/ 409 h 789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786875" h="789051">
                  <a:moveTo>
                    <a:pt x="785326" y="411354"/>
                  </a:moveTo>
                  <a:cubicBezTo>
                    <a:pt x="789068" y="415096"/>
                    <a:pt x="785326" y="430047"/>
                    <a:pt x="781583" y="448739"/>
                  </a:cubicBezTo>
                  <a:cubicBezTo>
                    <a:pt x="777841" y="463707"/>
                    <a:pt x="766637" y="482400"/>
                    <a:pt x="755410" y="497368"/>
                  </a:cubicBezTo>
                  <a:cubicBezTo>
                    <a:pt x="744183" y="531011"/>
                    <a:pt x="613293" y="691812"/>
                    <a:pt x="545977" y="729214"/>
                  </a:cubicBezTo>
                  <a:cubicBezTo>
                    <a:pt x="527288" y="740440"/>
                    <a:pt x="512318" y="744182"/>
                    <a:pt x="501114" y="744182"/>
                  </a:cubicBezTo>
                  <a:cubicBezTo>
                    <a:pt x="441282" y="762875"/>
                    <a:pt x="411367" y="718006"/>
                    <a:pt x="377708" y="706780"/>
                  </a:cubicBezTo>
                  <a:cubicBezTo>
                    <a:pt x="373966" y="706780"/>
                    <a:pt x="370224" y="710522"/>
                    <a:pt x="366482" y="714264"/>
                  </a:cubicBezTo>
                  <a:cubicBezTo>
                    <a:pt x="336566" y="736698"/>
                    <a:pt x="310392" y="774083"/>
                    <a:pt x="302908" y="789051"/>
                  </a:cubicBezTo>
                  <a:lnTo>
                    <a:pt x="299165" y="789051"/>
                  </a:lnTo>
                  <a:cubicBezTo>
                    <a:pt x="299165" y="789051"/>
                    <a:pt x="299165" y="789051"/>
                    <a:pt x="299165" y="785309"/>
                  </a:cubicBezTo>
                  <a:cubicBezTo>
                    <a:pt x="302908" y="766617"/>
                    <a:pt x="336566" y="729214"/>
                    <a:pt x="370224" y="703038"/>
                  </a:cubicBezTo>
                  <a:cubicBezTo>
                    <a:pt x="366482" y="703038"/>
                    <a:pt x="366482" y="703038"/>
                    <a:pt x="366482" y="703038"/>
                  </a:cubicBezTo>
                  <a:cubicBezTo>
                    <a:pt x="362739" y="699296"/>
                    <a:pt x="355255" y="706780"/>
                    <a:pt x="355255" y="703038"/>
                  </a:cubicBezTo>
                  <a:cubicBezTo>
                    <a:pt x="362739" y="699296"/>
                    <a:pt x="370224" y="695554"/>
                    <a:pt x="377708" y="691829"/>
                  </a:cubicBezTo>
                  <a:cubicBezTo>
                    <a:pt x="400140" y="654427"/>
                    <a:pt x="355255" y="587106"/>
                    <a:pt x="441282" y="553463"/>
                  </a:cubicBezTo>
                  <a:cubicBezTo>
                    <a:pt x="523545" y="519802"/>
                    <a:pt x="658178" y="519802"/>
                    <a:pt x="725494" y="493626"/>
                  </a:cubicBezTo>
                  <a:cubicBezTo>
                    <a:pt x="725494" y="493626"/>
                    <a:pt x="729236" y="493626"/>
                    <a:pt x="729236" y="493626"/>
                  </a:cubicBezTo>
                  <a:cubicBezTo>
                    <a:pt x="744183" y="486142"/>
                    <a:pt x="755410" y="478675"/>
                    <a:pt x="762895" y="471191"/>
                  </a:cubicBezTo>
                  <a:cubicBezTo>
                    <a:pt x="774099" y="456223"/>
                    <a:pt x="785326" y="430047"/>
                    <a:pt x="785326" y="415096"/>
                  </a:cubicBezTo>
                  <a:cubicBezTo>
                    <a:pt x="785326" y="411354"/>
                    <a:pt x="785326" y="411354"/>
                    <a:pt x="785326" y="411354"/>
                  </a:cubicBezTo>
                  <a:close/>
                  <a:moveTo>
                    <a:pt x="3745" y="113737"/>
                  </a:moveTo>
                  <a:lnTo>
                    <a:pt x="3745" y="117482"/>
                  </a:lnTo>
                  <a:cubicBezTo>
                    <a:pt x="0" y="132441"/>
                    <a:pt x="3745" y="169826"/>
                    <a:pt x="11217" y="188530"/>
                  </a:cubicBezTo>
                  <a:cubicBezTo>
                    <a:pt x="29925" y="240874"/>
                    <a:pt x="186988" y="274536"/>
                    <a:pt x="273001" y="334371"/>
                  </a:cubicBezTo>
                  <a:cubicBezTo>
                    <a:pt x="355269" y="390460"/>
                    <a:pt x="299163" y="450295"/>
                    <a:pt x="332834" y="487702"/>
                  </a:cubicBezTo>
                  <a:cubicBezTo>
                    <a:pt x="362741" y="521365"/>
                    <a:pt x="388921" y="562495"/>
                    <a:pt x="388921" y="581199"/>
                  </a:cubicBezTo>
                  <a:cubicBezTo>
                    <a:pt x="388921" y="584922"/>
                    <a:pt x="385176" y="584922"/>
                    <a:pt x="385176" y="584922"/>
                  </a:cubicBezTo>
                  <a:lnTo>
                    <a:pt x="381449" y="588667"/>
                  </a:lnTo>
                  <a:cubicBezTo>
                    <a:pt x="377704" y="569963"/>
                    <a:pt x="358996" y="525088"/>
                    <a:pt x="336561" y="498916"/>
                  </a:cubicBezTo>
                  <a:cubicBezTo>
                    <a:pt x="329089" y="491425"/>
                    <a:pt x="325343" y="487702"/>
                    <a:pt x="314126" y="483957"/>
                  </a:cubicBezTo>
                  <a:cubicBezTo>
                    <a:pt x="276728" y="480212"/>
                    <a:pt x="235603" y="525088"/>
                    <a:pt x="168280" y="468998"/>
                  </a:cubicBezTo>
                  <a:cubicBezTo>
                    <a:pt x="112193" y="420377"/>
                    <a:pt x="22435" y="252110"/>
                    <a:pt x="14962" y="214702"/>
                  </a:cubicBezTo>
                  <a:cubicBezTo>
                    <a:pt x="7472" y="195998"/>
                    <a:pt x="3745" y="181040"/>
                    <a:pt x="0" y="162358"/>
                  </a:cubicBezTo>
                  <a:cubicBezTo>
                    <a:pt x="0" y="147400"/>
                    <a:pt x="0" y="117482"/>
                    <a:pt x="3745" y="113737"/>
                  </a:cubicBezTo>
                  <a:close/>
                  <a:moveTo>
                    <a:pt x="706789" y="37394"/>
                  </a:moveTo>
                  <a:cubicBezTo>
                    <a:pt x="710529" y="41134"/>
                    <a:pt x="706789" y="67311"/>
                    <a:pt x="703049" y="82270"/>
                  </a:cubicBezTo>
                  <a:cubicBezTo>
                    <a:pt x="699310" y="97228"/>
                    <a:pt x="691831" y="112187"/>
                    <a:pt x="680612" y="127145"/>
                  </a:cubicBezTo>
                  <a:cubicBezTo>
                    <a:pt x="669393" y="157062"/>
                    <a:pt x="564683" y="295429"/>
                    <a:pt x="508588" y="332825"/>
                  </a:cubicBezTo>
                  <a:cubicBezTo>
                    <a:pt x="445014" y="373961"/>
                    <a:pt x="415097" y="329086"/>
                    <a:pt x="377700" y="325346"/>
                  </a:cubicBezTo>
                  <a:cubicBezTo>
                    <a:pt x="370221" y="329086"/>
                    <a:pt x="362742" y="336565"/>
                    <a:pt x="359002" y="340305"/>
                  </a:cubicBezTo>
                  <a:cubicBezTo>
                    <a:pt x="355262" y="344044"/>
                    <a:pt x="347783" y="351524"/>
                    <a:pt x="340304" y="359003"/>
                  </a:cubicBezTo>
                  <a:cubicBezTo>
                    <a:pt x="336564" y="359003"/>
                    <a:pt x="336564" y="355263"/>
                    <a:pt x="336564" y="355263"/>
                  </a:cubicBezTo>
                  <a:cubicBezTo>
                    <a:pt x="344044" y="347784"/>
                    <a:pt x="351523" y="336565"/>
                    <a:pt x="362742" y="329086"/>
                  </a:cubicBezTo>
                  <a:cubicBezTo>
                    <a:pt x="396399" y="299169"/>
                    <a:pt x="355262" y="239334"/>
                    <a:pt x="437535" y="194459"/>
                  </a:cubicBezTo>
                  <a:cubicBezTo>
                    <a:pt x="519807" y="157062"/>
                    <a:pt x="661913" y="145843"/>
                    <a:pt x="688091" y="100968"/>
                  </a:cubicBezTo>
                  <a:cubicBezTo>
                    <a:pt x="699310" y="89749"/>
                    <a:pt x="706789" y="56092"/>
                    <a:pt x="706789" y="41134"/>
                  </a:cubicBezTo>
                  <a:cubicBezTo>
                    <a:pt x="706789" y="37394"/>
                    <a:pt x="706789" y="37394"/>
                    <a:pt x="706789" y="37394"/>
                  </a:cubicBezTo>
                  <a:close/>
                  <a:moveTo>
                    <a:pt x="407618" y="30327"/>
                  </a:moveTo>
                  <a:lnTo>
                    <a:pt x="407618" y="37806"/>
                  </a:lnTo>
                  <a:cubicBezTo>
                    <a:pt x="407618" y="41550"/>
                    <a:pt x="403878" y="45285"/>
                    <a:pt x="403878" y="45285"/>
                  </a:cubicBezTo>
                  <a:cubicBezTo>
                    <a:pt x="407618" y="41546"/>
                    <a:pt x="407618" y="34066"/>
                    <a:pt x="407618" y="30327"/>
                  </a:cubicBezTo>
                  <a:close/>
                  <a:moveTo>
                    <a:pt x="377700" y="409"/>
                  </a:moveTo>
                  <a:cubicBezTo>
                    <a:pt x="385180" y="409"/>
                    <a:pt x="392661" y="4149"/>
                    <a:pt x="396397" y="7889"/>
                  </a:cubicBezTo>
                  <a:cubicBezTo>
                    <a:pt x="403878" y="11628"/>
                    <a:pt x="407618" y="19108"/>
                    <a:pt x="407618" y="22847"/>
                  </a:cubicBezTo>
                  <a:lnTo>
                    <a:pt x="407618" y="30327"/>
                  </a:lnTo>
                  <a:cubicBezTo>
                    <a:pt x="407618" y="26587"/>
                    <a:pt x="403878" y="22847"/>
                    <a:pt x="403878" y="19108"/>
                  </a:cubicBezTo>
                  <a:cubicBezTo>
                    <a:pt x="396397" y="11628"/>
                    <a:pt x="392661" y="7889"/>
                    <a:pt x="385180" y="11628"/>
                  </a:cubicBezTo>
                  <a:cubicBezTo>
                    <a:pt x="366483" y="22851"/>
                    <a:pt x="381440" y="71463"/>
                    <a:pt x="415095" y="63984"/>
                  </a:cubicBezTo>
                  <a:cubicBezTo>
                    <a:pt x="418835" y="63984"/>
                    <a:pt x="418835" y="63984"/>
                    <a:pt x="415095" y="67723"/>
                  </a:cubicBezTo>
                  <a:cubicBezTo>
                    <a:pt x="407618" y="75203"/>
                    <a:pt x="396397" y="82682"/>
                    <a:pt x="385180" y="82682"/>
                  </a:cubicBezTo>
                  <a:cubicBezTo>
                    <a:pt x="366483" y="86422"/>
                    <a:pt x="347781" y="75203"/>
                    <a:pt x="340305" y="67719"/>
                  </a:cubicBezTo>
                  <a:cubicBezTo>
                    <a:pt x="340305" y="60244"/>
                    <a:pt x="336564" y="52765"/>
                    <a:pt x="336564" y="45285"/>
                  </a:cubicBezTo>
                  <a:cubicBezTo>
                    <a:pt x="336564" y="19108"/>
                    <a:pt x="355262" y="-3330"/>
                    <a:pt x="377700" y="409"/>
                  </a:cubicBezTo>
                  <a:close/>
                </a:path>
              </a:pathLst>
            </a:custGeom>
            <a:solidFill>
              <a:srgbClr val="92D050"/>
            </a:solidFill>
            <a:ln w="12700">
              <a:miter lim="400000"/>
            </a:ln>
          </p:spPr>
          <p:txBody>
            <a:bodyPr wrap="square" lIns="21431" tIns="21431" rIns="21431" bIns="21431" anchor="ctr">
              <a:noAutofit/>
            </a:bodyPr>
            <a:lstStyle/>
            <a:p>
              <a:pPr>
                <a:defRPr sz="3000">
                  <a:solidFill>
                    <a:srgbClr val="FFFFFF"/>
                  </a:solidFill>
                </a:defRPr>
              </a:pPr>
              <a:endParaRPr sz="1688" dirty="0">
                <a:solidFill>
                  <a:schemeClr val="tx1"/>
                </a:solidFill>
                <a:latin typeface="Merriweather" panose="020B0604020202020204" charset="0"/>
              </a:endParaRPr>
            </a:p>
          </p:txBody>
        </p:sp>
        <p:sp>
          <p:nvSpPr>
            <p:cNvPr id="39" name="Shape">
              <a:extLst>
                <a:ext uri="{FF2B5EF4-FFF2-40B4-BE49-F238E27FC236}">
                  <a16:creationId xmlns:a16="http://schemas.microsoft.com/office/drawing/2014/main" id="{A0AAF429-3929-44CE-878D-C7E9847B480F}"/>
                </a:ext>
              </a:extLst>
            </p:cNvPr>
            <p:cNvSpPr/>
            <p:nvPr/>
          </p:nvSpPr>
          <p:spPr>
            <a:xfrm>
              <a:off x="4274353" y="977329"/>
              <a:ext cx="504828" cy="1587152"/>
            </a:xfrm>
            <a:custGeom>
              <a:avLst/>
              <a:gdLst/>
              <a:ahLst/>
              <a:cxnLst>
                <a:cxn ang="0">
                  <a:pos x="wd2" y="hd2"/>
                </a:cxn>
                <a:cxn ang="5400000">
                  <a:pos x="wd2" y="hd2"/>
                </a:cxn>
                <a:cxn ang="10800000">
                  <a:pos x="wd2" y="hd2"/>
                </a:cxn>
                <a:cxn ang="16200000">
                  <a:pos x="wd2" y="hd2"/>
                </a:cxn>
              </a:cxnLst>
              <a:rect l="0" t="0" r="r" b="b"/>
              <a:pathLst>
                <a:path w="21600" h="21570" extrusionOk="0">
                  <a:moveTo>
                    <a:pt x="20481" y="5082"/>
                  </a:moveTo>
                  <a:cubicBezTo>
                    <a:pt x="20481" y="5082"/>
                    <a:pt x="20481" y="5082"/>
                    <a:pt x="20481" y="5082"/>
                  </a:cubicBezTo>
                  <a:cubicBezTo>
                    <a:pt x="20481" y="5032"/>
                    <a:pt x="20481" y="4981"/>
                    <a:pt x="20481" y="4981"/>
                  </a:cubicBezTo>
                  <a:cubicBezTo>
                    <a:pt x="20481" y="4930"/>
                    <a:pt x="20481" y="4879"/>
                    <a:pt x="20481" y="4828"/>
                  </a:cubicBezTo>
                  <a:cubicBezTo>
                    <a:pt x="20481" y="4828"/>
                    <a:pt x="20481" y="4778"/>
                    <a:pt x="20481" y="4778"/>
                  </a:cubicBezTo>
                  <a:cubicBezTo>
                    <a:pt x="20481" y="4828"/>
                    <a:pt x="20481" y="4879"/>
                    <a:pt x="20481" y="4930"/>
                  </a:cubicBezTo>
                  <a:cubicBezTo>
                    <a:pt x="20481" y="4930"/>
                    <a:pt x="20481" y="4930"/>
                    <a:pt x="20481" y="4930"/>
                  </a:cubicBezTo>
                  <a:cubicBezTo>
                    <a:pt x="20481" y="4879"/>
                    <a:pt x="20481" y="4828"/>
                    <a:pt x="20481" y="4778"/>
                  </a:cubicBezTo>
                  <a:lnTo>
                    <a:pt x="20481" y="4778"/>
                  </a:lnTo>
                  <a:cubicBezTo>
                    <a:pt x="20481" y="4778"/>
                    <a:pt x="20481" y="4778"/>
                    <a:pt x="20481" y="4778"/>
                  </a:cubicBezTo>
                  <a:lnTo>
                    <a:pt x="20481" y="4778"/>
                  </a:lnTo>
                  <a:cubicBezTo>
                    <a:pt x="20481" y="4778"/>
                    <a:pt x="20481" y="4778"/>
                    <a:pt x="20481" y="4778"/>
                  </a:cubicBezTo>
                  <a:lnTo>
                    <a:pt x="20481" y="4778"/>
                  </a:lnTo>
                  <a:cubicBezTo>
                    <a:pt x="20481" y="4828"/>
                    <a:pt x="20481" y="4879"/>
                    <a:pt x="20481" y="4930"/>
                  </a:cubicBezTo>
                  <a:cubicBezTo>
                    <a:pt x="20481" y="4930"/>
                    <a:pt x="20481" y="4930"/>
                    <a:pt x="20481" y="4981"/>
                  </a:cubicBezTo>
                  <a:cubicBezTo>
                    <a:pt x="20481" y="5032"/>
                    <a:pt x="20481" y="5032"/>
                    <a:pt x="20481" y="5082"/>
                  </a:cubicBezTo>
                  <a:cubicBezTo>
                    <a:pt x="20481" y="5082"/>
                    <a:pt x="20481" y="5082"/>
                    <a:pt x="20481" y="5133"/>
                  </a:cubicBezTo>
                  <a:cubicBezTo>
                    <a:pt x="20481" y="5184"/>
                    <a:pt x="20481" y="5235"/>
                    <a:pt x="20481" y="5286"/>
                  </a:cubicBezTo>
                  <a:cubicBezTo>
                    <a:pt x="20481" y="5286"/>
                    <a:pt x="20481" y="5286"/>
                    <a:pt x="20481" y="5337"/>
                  </a:cubicBezTo>
                  <a:cubicBezTo>
                    <a:pt x="20481" y="5387"/>
                    <a:pt x="20481" y="5387"/>
                    <a:pt x="20481" y="5438"/>
                  </a:cubicBezTo>
                  <a:cubicBezTo>
                    <a:pt x="20481" y="5438"/>
                    <a:pt x="20481" y="5489"/>
                    <a:pt x="20481" y="5489"/>
                  </a:cubicBezTo>
                  <a:cubicBezTo>
                    <a:pt x="20481" y="5540"/>
                    <a:pt x="20481" y="5540"/>
                    <a:pt x="20321" y="5591"/>
                  </a:cubicBezTo>
                  <a:cubicBezTo>
                    <a:pt x="20321" y="5591"/>
                    <a:pt x="20321" y="5591"/>
                    <a:pt x="20321" y="5641"/>
                  </a:cubicBezTo>
                  <a:cubicBezTo>
                    <a:pt x="20161" y="5794"/>
                    <a:pt x="20001" y="5896"/>
                    <a:pt x="19841" y="6048"/>
                  </a:cubicBezTo>
                  <a:cubicBezTo>
                    <a:pt x="18721" y="6760"/>
                    <a:pt x="16961" y="7319"/>
                    <a:pt x="16321" y="8081"/>
                  </a:cubicBezTo>
                  <a:cubicBezTo>
                    <a:pt x="16321" y="8081"/>
                    <a:pt x="16321" y="8081"/>
                    <a:pt x="16321" y="8081"/>
                  </a:cubicBezTo>
                  <a:cubicBezTo>
                    <a:pt x="16321" y="8132"/>
                    <a:pt x="16161" y="8183"/>
                    <a:pt x="16161" y="8233"/>
                  </a:cubicBezTo>
                  <a:cubicBezTo>
                    <a:pt x="16161" y="8233"/>
                    <a:pt x="16161" y="8233"/>
                    <a:pt x="16161" y="8233"/>
                  </a:cubicBezTo>
                  <a:cubicBezTo>
                    <a:pt x="16161" y="8284"/>
                    <a:pt x="16161" y="8335"/>
                    <a:pt x="16161" y="8335"/>
                  </a:cubicBezTo>
                  <a:cubicBezTo>
                    <a:pt x="16161" y="8335"/>
                    <a:pt x="16161" y="8335"/>
                    <a:pt x="16161" y="8386"/>
                  </a:cubicBezTo>
                  <a:cubicBezTo>
                    <a:pt x="16161" y="8386"/>
                    <a:pt x="16161" y="8386"/>
                    <a:pt x="16161" y="8386"/>
                  </a:cubicBezTo>
                  <a:lnTo>
                    <a:pt x="16161" y="8386"/>
                  </a:lnTo>
                  <a:cubicBezTo>
                    <a:pt x="16161" y="8437"/>
                    <a:pt x="16161" y="8437"/>
                    <a:pt x="16161" y="8488"/>
                  </a:cubicBezTo>
                  <a:cubicBezTo>
                    <a:pt x="16161" y="8488"/>
                    <a:pt x="16161" y="8538"/>
                    <a:pt x="16161" y="8538"/>
                  </a:cubicBezTo>
                  <a:cubicBezTo>
                    <a:pt x="16161" y="8589"/>
                    <a:pt x="16161" y="8589"/>
                    <a:pt x="16161" y="8640"/>
                  </a:cubicBezTo>
                  <a:cubicBezTo>
                    <a:pt x="16161" y="8640"/>
                    <a:pt x="16161" y="8640"/>
                    <a:pt x="16161" y="8640"/>
                  </a:cubicBezTo>
                  <a:cubicBezTo>
                    <a:pt x="16161" y="8742"/>
                    <a:pt x="16161" y="8843"/>
                    <a:pt x="16161" y="8945"/>
                  </a:cubicBezTo>
                  <a:cubicBezTo>
                    <a:pt x="16161" y="8945"/>
                    <a:pt x="16161" y="8945"/>
                    <a:pt x="16161" y="8996"/>
                  </a:cubicBezTo>
                  <a:cubicBezTo>
                    <a:pt x="16161" y="9047"/>
                    <a:pt x="16161" y="9047"/>
                    <a:pt x="16161" y="9097"/>
                  </a:cubicBezTo>
                  <a:cubicBezTo>
                    <a:pt x="16161" y="9097"/>
                    <a:pt x="16161" y="9148"/>
                    <a:pt x="16161" y="9148"/>
                  </a:cubicBezTo>
                  <a:cubicBezTo>
                    <a:pt x="16161" y="9148"/>
                    <a:pt x="16161" y="9199"/>
                    <a:pt x="16161" y="9199"/>
                  </a:cubicBezTo>
                  <a:cubicBezTo>
                    <a:pt x="16161" y="9199"/>
                    <a:pt x="16161" y="9250"/>
                    <a:pt x="16161" y="9250"/>
                  </a:cubicBezTo>
                  <a:cubicBezTo>
                    <a:pt x="16161" y="9250"/>
                    <a:pt x="16161" y="9301"/>
                    <a:pt x="16161" y="9301"/>
                  </a:cubicBezTo>
                  <a:cubicBezTo>
                    <a:pt x="16161" y="9301"/>
                    <a:pt x="16161" y="9352"/>
                    <a:pt x="16161" y="9352"/>
                  </a:cubicBezTo>
                  <a:cubicBezTo>
                    <a:pt x="16161" y="9352"/>
                    <a:pt x="16161" y="9402"/>
                    <a:pt x="16161" y="9402"/>
                  </a:cubicBezTo>
                  <a:cubicBezTo>
                    <a:pt x="16161" y="9402"/>
                    <a:pt x="16161" y="9453"/>
                    <a:pt x="16161" y="9453"/>
                  </a:cubicBezTo>
                  <a:cubicBezTo>
                    <a:pt x="16161" y="9453"/>
                    <a:pt x="16161" y="9504"/>
                    <a:pt x="16161" y="9504"/>
                  </a:cubicBezTo>
                  <a:cubicBezTo>
                    <a:pt x="16161" y="9504"/>
                    <a:pt x="16161" y="9555"/>
                    <a:pt x="16161" y="9555"/>
                  </a:cubicBezTo>
                  <a:cubicBezTo>
                    <a:pt x="16161" y="9555"/>
                    <a:pt x="16161" y="9606"/>
                    <a:pt x="16161" y="9606"/>
                  </a:cubicBezTo>
                  <a:cubicBezTo>
                    <a:pt x="16161" y="9606"/>
                    <a:pt x="16161" y="9656"/>
                    <a:pt x="16161" y="9656"/>
                  </a:cubicBezTo>
                  <a:cubicBezTo>
                    <a:pt x="16161" y="9656"/>
                    <a:pt x="16161" y="9707"/>
                    <a:pt x="16161" y="9707"/>
                  </a:cubicBezTo>
                  <a:cubicBezTo>
                    <a:pt x="16161" y="9707"/>
                    <a:pt x="16161" y="9758"/>
                    <a:pt x="16161" y="9758"/>
                  </a:cubicBezTo>
                  <a:cubicBezTo>
                    <a:pt x="16161" y="9758"/>
                    <a:pt x="16161" y="9809"/>
                    <a:pt x="16161" y="9809"/>
                  </a:cubicBezTo>
                  <a:cubicBezTo>
                    <a:pt x="16161" y="9809"/>
                    <a:pt x="16161" y="9860"/>
                    <a:pt x="16161" y="9860"/>
                  </a:cubicBezTo>
                  <a:cubicBezTo>
                    <a:pt x="16161" y="9860"/>
                    <a:pt x="16161" y="9910"/>
                    <a:pt x="16161" y="9910"/>
                  </a:cubicBezTo>
                  <a:cubicBezTo>
                    <a:pt x="16161" y="9910"/>
                    <a:pt x="16161" y="9961"/>
                    <a:pt x="16161" y="9961"/>
                  </a:cubicBezTo>
                  <a:cubicBezTo>
                    <a:pt x="16161" y="10012"/>
                    <a:pt x="16161" y="10012"/>
                    <a:pt x="16001" y="10063"/>
                  </a:cubicBezTo>
                  <a:cubicBezTo>
                    <a:pt x="16001" y="10114"/>
                    <a:pt x="16001" y="10114"/>
                    <a:pt x="15841" y="10165"/>
                  </a:cubicBezTo>
                  <a:cubicBezTo>
                    <a:pt x="14881" y="10825"/>
                    <a:pt x="13601" y="11384"/>
                    <a:pt x="12481" y="11994"/>
                  </a:cubicBezTo>
                  <a:cubicBezTo>
                    <a:pt x="12481" y="11537"/>
                    <a:pt x="12481" y="11130"/>
                    <a:pt x="12161" y="10673"/>
                  </a:cubicBezTo>
                  <a:cubicBezTo>
                    <a:pt x="12001" y="10419"/>
                    <a:pt x="11841" y="10215"/>
                    <a:pt x="11681" y="10012"/>
                  </a:cubicBezTo>
                  <a:cubicBezTo>
                    <a:pt x="11681" y="10012"/>
                    <a:pt x="11681" y="10012"/>
                    <a:pt x="11681" y="10012"/>
                  </a:cubicBezTo>
                  <a:cubicBezTo>
                    <a:pt x="11521" y="9860"/>
                    <a:pt x="11361" y="9707"/>
                    <a:pt x="11201" y="9605"/>
                  </a:cubicBezTo>
                  <a:cubicBezTo>
                    <a:pt x="9761" y="8437"/>
                    <a:pt x="7361" y="7623"/>
                    <a:pt x="8801" y="6048"/>
                  </a:cubicBezTo>
                  <a:cubicBezTo>
                    <a:pt x="8801" y="6048"/>
                    <a:pt x="8801" y="5997"/>
                    <a:pt x="8801" y="5997"/>
                  </a:cubicBezTo>
                  <a:cubicBezTo>
                    <a:pt x="8801" y="5946"/>
                    <a:pt x="8961" y="5895"/>
                    <a:pt x="8961" y="5845"/>
                  </a:cubicBezTo>
                  <a:cubicBezTo>
                    <a:pt x="8961" y="5845"/>
                    <a:pt x="8961" y="5794"/>
                    <a:pt x="9121" y="5794"/>
                  </a:cubicBezTo>
                  <a:cubicBezTo>
                    <a:pt x="9121" y="5743"/>
                    <a:pt x="9281" y="5692"/>
                    <a:pt x="9281" y="5641"/>
                  </a:cubicBezTo>
                  <a:cubicBezTo>
                    <a:pt x="9281" y="5641"/>
                    <a:pt x="9281" y="5591"/>
                    <a:pt x="9281" y="5591"/>
                  </a:cubicBezTo>
                  <a:cubicBezTo>
                    <a:pt x="9441" y="5540"/>
                    <a:pt x="9441" y="5438"/>
                    <a:pt x="9601" y="5387"/>
                  </a:cubicBezTo>
                  <a:cubicBezTo>
                    <a:pt x="10081" y="5133"/>
                    <a:pt x="10401" y="4879"/>
                    <a:pt x="10881" y="4625"/>
                  </a:cubicBezTo>
                  <a:cubicBezTo>
                    <a:pt x="10881" y="4625"/>
                    <a:pt x="10881" y="4625"/>
                    <a:pt x="10881" y="4625"/>
                  </a:cubicBezTo>
                  <a:cubicBezTo>
                    <a:pt x="11201" y="4422"/>
                    <a:pt x="11521" y="4218"/>
                    <a:pt x="11841" y="3964"/>
                  </a:cubicBezTo>
                  <a:cubicBezTo>
                    <a:pt x="11841" y="3964"/>
                    <a:pt x="11841" y="3964"/>
                    <a:pt x="11841" y="3964"/>
                  </a:cubicBezTo>
                  <a:cubicBezTo>
                    <a:pt x="12001" y="3812"/>
                    <a:pt x="12321" y="3659"/>
                    <a:pt x="12481" y="3456"/>
                  </a:cubicBezTo>
                  <a:cubicBezTo>
                    <a:pt x="12481" y="3456"/>
                    <a:pt x="12481" y="3456"/>
                    <a:pt x="12481" y="3456"/>
                  </a:cubicBezTo>
                  <a:cubicBezTo>
                    <a:pt x="12481" y="3405"/>
                    <a:pt x="12641" y="3354"/>
                    <a:pt x="12641" y="3303"/>
                  </a:cubicBezTo>
                  <a:cubicBezTo>
                    <a:pt x="12641" y="3303"/>
                    <a:pt x="12641" y="3303"/>
                    <a:pt x="12641" y="3303"/>
                  </a:cubicBezTo>
                  <a:cubicBezTo>
                    <a:pt x="12801" y="3202"/>
                    <a:pt x="12801" y="3100"/>
                    <a:pt x="12961" y="2948"/>
                  </a:cubicBezTo>
                  <a:cubicBezTo>
                    <a:pt x="12961" y="2948"/>
                    <a:pt x="12961" y="2948"/>
                    <a:pt x="12961" y="2948"/>
                  </a:cubicBezTo>
                  <a:cubicBezTo>
                    <a:pt x="12961" y="2897"/>
                    <a:pt x="12961" y="2846"/>
                    <a:pt x="13121" y="2795"/>
                  </a:cubicBezTo>
                  <a:cubicBezTo>
                    <a:pt x="13121" y="2795"/>
                    <a:pt x="13121" y="2795"/>
                    <a:pt x="13121" y="2795"/>
                  </a:cubicBezTo>
                  <a:cubicBezTo>
                    <a:pt x="13121" y="2795"/>
                    <a:pt x="13121" y="2795"/>
                    <a:pt x="13121" y="2795"/>
                  </a:cubicBezTo>
                  <a:cubicBezTo>
                    <a:pt x="13441" y="2287"/>
                    <a:pt x="13441" y="1728"/>
                    <a:pt x="12961" y="1220"/>
                  </a:cubicBezTo>
                  <a:cubicBezTo>
                    <a:pt x="12801" y="1067"/>
                    <a:pt x="12641" y="915"/>
                    <a:pt x="12481" y="762"/>
                  </a:cubicBezTo>
                  <a:cubicBezTo>
                    <a:pt x="12481" y="762"/>
                    <a:pt x="12481" y="762"/>
                    <a:pt x="12481" y="762"/>
                  </a:cubicBezTo>
                  <a:cubicBezTo>
                    <a:pt x="12481" y="762"/>
                    <a:pt x="12481" y="762"/>
                    <a:pt x="12481" y="762"/>
                  </a:cubicBezTo>
                  <a:cubicBezTo>
                    <a:pt x="12481" y="711"/>
                    <a:pt x="12321" y="661"/>
                    <a:pt x="12161" y="610"/>
                  </a:cubicBezTo>
                  <a:cubicBezTo>
                    <a:pt x="12161" y="610"/>
                    <a:pt x="12161" y="610"/>
                    <a:pt x="12161" y="559"/>
                  </a:cubicBezTo>
                  <a:cubicBezTo>
                    <a:pt x="12161" y="508"/>
                    <a:pt x="12001" y="457"/>
                    <a:pt x="12001" y="407"/>
                  </a:cubicBezTo>
                  <a:cubicBezTo>
                    <a:pt x="12001" y="407"/>
                    <a:pt x="12001" y="356"/>
                    <a:pt x="11841" y="356"/>
                  </a:cubicBezTo>
                  <a:cubicBezTo>
                    <a:pt x="11841" y="356"/>
                    <a:pt x="11841" y="356"/>
                    <a:pt x="11841" y="305"/>
                  </a:cubicBezTo>
                  <a:cubicBezTo>
                    <a:pt x="11841" y="305"/>
                    <a:pt x="11841" y="254"/>
                    <a:pt x="11841" y="254"/>
                  </a:cubicBezTo>
                  <a:cubicBezTo>
                    <a:pt x="11841" y="203"/>
                    <a:pt x="11361" y="51"/>
                    <a:pt x="11361" y="0"/>
                  </a:cubicBezTo>
                  <a:lnTo>
                    <a:pt x="11361" y="0"/>
                  </a:lnTo>
                  <a:cubicBezTo>
                    <a:pt x="11361" y="0"/>
                    <a:pt x="11361" y="0"/>
                    <a:pt x="11361" y="0"/>
                  </a:cubicBezTo>
                  <a:lnTo>
                    <a:pt x="11361" y="0"/>
                  </a:lnTo>
                  <a:cubicBezTo>
                    <a:pt x="11361" y="0"/>
                    <a:pt x="11361" y="0"/>
                    <a:pt x="11361" y="0"/>
                  </a:cubicBezTo>
                  <a:cubicBezTo>
                    <a:pt x="11361" y="0"/>
                    <a:pt x="11361" y="0"/>
                    <a:pt x="11361" y="0"/>
                  </a:cubicBezTo>
                  <a:lnTo>
                    <a:pt x="11361" y="0"/>
                  </a:lnTo>
                  <a:cubicBezTo>
                    <a:pt x="11361" y="0"/>
                    <a:pt x="11361" y="0"/>
                    <a:pt x="11361" y="0"/>
                  </a:cubicBezTo>
                  <a:cubicBezTo>
                    <a:pt x="11521" y="51"/>
                    <a:pt x="11521" y="102"/>
                    <a:pt x="11681" y="203"/>
                  </a:cubicBezTo>
                  <a:cubicBezTo>
                    <a:pt x="11681" y="203"/>
                    <a:pt x="11681" y="254"/>
                    <a:pt x="11681" y="254"/>
                  </a:cubicBezTo>
                  <a:cubicBezTo>
                    <a:pt x="11681" y="305"/>
                    <a:pt x="11841" y="356"/>
                    <a:pt x="11841" y="407"/>
                  </a:cubicBezTo>
                  <a:cubicBezTo>
                    <a:pt x="11841" y="407"/>
                    <a:pt x="11841" y="407"/>
                    <a:pt x="11841" y="407"/>
                  </a:cubicBezTo>
                  <a:cubicBezTo>
                    <a:pt x="11841" y="457"/>
                    <a:pt x="12001" y="559"/>
                    <a:pt x="12001" y="610"/>
                  </a:cubicBezTo>
                  <a:cubicBezTo>
                    <a:pt x="12001" y="610"/>
                    <a:pt x="12001" y="661"/>
                    <a:pt x="12001" y="661"/>
                  </a:cubicBezTo>
                  <a:cubicBezTo>
                    <a:pt x="12001" y="712"/>
                    <a:pt x="12161" y="762"/>
                    <a:pt x="12161" y="864"/>
                  </a:cubicBezTo>
                  <a:cubicBezTo>
                    <a:pt x="12161" y="864"/>
                    <a:pt x="12161" y="864"/>
                    <a:pt x="12161" y="864"/>
                  </a:cubicBezTo>
                  <a:cubicBezTo>
                    <a:pt x="12161" y="915"/>
                    <a:pt x="12161" y="1016"/>
                    <a:pt x="12161" y="1067"/>
                  </a:cubicBezTo>
                  <a:cubicBezTo>
                    <a:pt x="12161" y="1067"/>
                    <a:pt x="12161" y="1067"/>
                    <a:pt x="12161" y="1118"/>
                  </a:cubicBezTo>
                  <a:cubicBezTo>
                    <a:pt x="12161" y="1169"/>
                    <a:pt x="12161" y="1271"/>
                    <a:pt x="12161" y="1321"/>
                  </a:cubicBezTo>
                  <a:cubicBezTo>
                    <a:pt x="12161" y="1321"/>
                    <a:pt x="12161" y="1321"/>
                    <a:pt x="12161" y="1321"/>
                  </a:cubicBezTo>
                  <a:cubicBezTo>
                    <a:pt x="12161" y="1372"/>
                    <a:pt x="12161" y="1474"/>
                    <a:pt x="12161" y="1525"/>
                  </a:cubicBezTo>
                  <a:cubicBezTo>
                    <a:pt x="12161" y="1525"/>
                    <a:pt x="12161" y="1525"/>
                    <a:pt x="12161" y="1576"/>
                  </a:cubicBezTo>
                  <a:cubicBezTo>
                    <a:pt x="12161" y="1626"/>
                    <a:pt x="12161" y="1728"/>
                    <a:pt x="12161" y="1779"/>
                  </a:cubicBezTo>
                  <a:cubicBezTo>
                    <a:pt x="12001" y="2033"/>
                    <a:pt x="11841" y="2236"/>
                    <a:pt x="11521" y="2440"/>
                  </a:cubicBezTo>
                  <a:cubicBezTo>
                    <a:pt x="9921" y="4015"/>
                    <a:pt x="6401" y="5387"/>
                    <a:pt x="5921" y="7064"/>
                  </a:cubicBezTo>
                  <a:cubicBezTo>
                    <a:pt x="5441" y="6861"/>
                    <a:pt x="5121" y="6607"/>
                    <a:pt x="4801" y="6353"/>
                  </a:cubicBezTo>
                  <a:cubicBezTo>
                    <a:pt x="4801" y="6302"/>
                    <a:pt x="4801" y="6302"/>
                    <a:pt x="4641" y="6251"/>
                  </a:cubicBezTo>
                  <a:cubicBezTo>
                    <a:pt x="4641" y="6200"/>
                    <a:pt x="4641" y="6200"/>
                    <a:pt x="4481" y="6150"/>
                  </a:cubicBezTo>
                  <a:cubicBezTo>
                    <a:pt x="4481" y="6150"/>
                    <a:pt x="4481" y="6099"/>
                    <a:pt x="4481" y="6099"/>
                  </a:cubicBezTo>
                  <a:cubicBezTo>
                    <a:pt x="4481" y="6099"/>
                    <a:pt x="4481" y="6048"/>
                    <a:pt x="4481" y="6048"/>
                  </a:cubicBezTo>
                  <a:cubicBezTo>
                    <a:pt x="4481" y="6048"/>
                    <a:pt x="4481" y="5997"/>
                    <a:pt x="4481" y="5997"/>
                  </a:cubicBezTo>
                  <a:cubicBezTo>
                    <a:pt x="4481" y="5997"/>
                    <a:pt x="4481" y="5946"/>
                    <a:pt x="4481" y="5946"/>
                  </a:cubicBezTo>
                  <a:cubicBezTo>
                    <a:pt x="4481" y="5946"/>
                    <a:pt x="4481" y="5896"/>
                    <a:pt x="4481" y="5896"/>
                  </a:cubicBezTo>
                  <a:cubicBezTo>
                    <a:pt x="4481" y="5896"/>
                    <a:pt x="4481" y="5845"/>
                    <a:pt x="4481" y="5845"/>
                  </a:cubicBezTo>
                  <a:cubicBezTo>
                    <a:pt x="4481" y="5845"/>
                    <a:pt x="4481" y="5794"/>
                    <a:pt x="4481" y="5794"/>
                  </a:cubicBezTo>
                  <a:cubicBezTo>
                    <a:pt x="4481" y="5794"/>
                    <a:pt x="4481" y="5743"/>
                    <a:pt x="4481" y="5743"/>
                  </a:cubicBezTo>
                  <a:cubicBezTo>
                    <a:pt x="4481" y="5743"/>
                    <a:pt x="4481" y="5692"/>
                    <a:pt x="4481" y="5692"/>
                  </a:cubicBezTo>
                  <a:cubicBezTo>
                    <a:pt x="4481" y="5692"/>
                    <a:pt x="4481" y="5641"/>
                    <a:pt x="4481" y="5641"/>
                  </a:cubicBezTo>
                  <a:cubicBezTo>
                    <a:pt x="4481" y="5641"/>
                    <a:pt x="4481" y="5591"/>
                    <a:pt x="4481" y="5591"/>
                  </a:cubicBezTo>
                  <a:cubicBezTo>
                    <a:pt x="4481" y="5591"/>
                    <a:pt x="4481" y="5540"/>
                    <a:pt x="4481" y="5540"/>
                  </a:cubicBezTo>
                  <a:cubicBezTo>
                    <a:pt x="4481" y="5540"/>
                    <a:pt x="4481" y="5489"/>
                    <a:pt x="4481" y="5489"/>
                  </a:cubicBezTo>
                  <a:cubicBezTo>
                    <a:pt x="4481" y="5489"/>
                    <a:pt x="4481" y="5438"/>
                    <a:pt x="4481" y="5438"/>
                  </a:cubicBezTo>
                  <a:cubicBezTo>
                    <a:pt x="4481" y="5438"/>
                    <a:pt x="4481" y="5387"/>
                    <a:pt x="4481" y="5387"/>
                  </a:cubicBezTo>
                  <a:cubicBezTo>
                    <a:pt x="4481" y="5387"/>
                    <a:pt x="4481" y="5337"/>
                    <a:pt x="4481" y="5337"/>
                  </a:cubicBezTo>
                  <a:cubicBezTo>
                    <a:pt x="4481" y="5337"/>
                    <a:pt x="4481" y="5286"/>
                    <a:pt x="4481" y="5286"/>
                  </a:cubicBezTo>
                  <a:cubicBezTo>
                    <a:pt x="4481" y="5235"/>
                    <a:pt x="4481" y="5235"/>
                    <a:pt x="4481" y="5184"/>
                  </a:cubicBezTo>
                  <a:cubicBezTo>
                    <a:pt x="4481" y="5184"/>
                    <a:pt x="4481" y="5184"/>
                    <a:pt x="4481" y="5133"/>
                  </a:cubicBezTo>
                  <a:cubicBezTo>
                    <a:pt x="4481" y="5032"/>
                    <a:pt x="4481" y="4930"/>
                    <a:pt x="4481" y="4828"/>
                  </a:cubicBezTo>
                  <a:cubicBezTo>
                    <a:pt x="4481" y="4828"/>
                    <a:pt x="4481" y="4828"/>
                    <a:pt x="4481" y="4828"/>
                  </a:cubicBezTo>
                  <a:cubicBezTo>
                    <a:pt x="4481" y="4778"/>
                    <a:pt x="4481" y="4778"/>
                    <a:pt x="4481" y="4727"/>
                  </a:cubicBezTo>
                  <a:cubicBezTo>
                    <a:pt x="4481" y="4727"/>
                    <a:pt x="4481" y="4676"/>
                    <a:pt x="4481" y="4676"/>
                  </a:cubicBezTo>
                  <a:cubicBezTo>
                    <a:pt x="4481" y="4625"/>
                    <a:pt x="4481" y="4625"/>
                    <a:pt x="4481" y="4574"/>
                  </a:cubicBezTo>
                  <a:lnTo>
                    <a:pt x="4481" y="4574"/>
                  </a:lnTo>
                  <a:cubicBezTo>
                    <a:pt x="4481" y="4574"/>
                    <a:pt x="4481" y="4574"/>
                    <a:pt x="4481" y="4574"/>
                  </a:cubicBezTo>
                  <a:cubicBezTo>
                    <a:pt x="4481" y="4574"/>
                    <a:pt x="4481" y="4574"/>
                    <a:pt x="4481" y="4524"/>
                  </a:cubicBezTo>
                  <a:cubicBezTo>
                    <a:pt x="4481" y="4473"/>
                    <a:pt x="4481" y="4422"/>
                    <a:pt x="4481" y="4422"/>
                  </a:cubicBezTo>
                  <a:cubicBezTo>
                    <a:pt x="4481" y="4422"/>
                    <a:pt x="4481" y="4422"/>
                    <a:pt x="4481" y="4422"/>
                  </a:cubicBezTo>
                  <a:cubicBezTo>
                    <a:pt x="4481" y="4371"/>
                    <a:pt x="4321" y="4320"/>
                    <a:pt x="4321" y="4269"/>
                  </a:cubicBezTo>
                  <a:cubicBezTo>
                    <a:pt x="4321" y="4269"/>
                    <a:pt x="4321" y="4269"/>
                    <a:pt x="4321" y="4269"/>
                  </a:cubicBezTo>
                  <a:cubicBezTo>
                    <a:pt x="3521" y="3456"/>
                    <a:pt x="1921" y="2897"/>
                    <a:pt x="801" y="2236"/>
                  </a:cubicBezTo>
                  <a:cubicBezTo>
                    <a:pt x="641" y="2135"/>
                    <a:pt x="321" y="1982"/>
                    <a:pt x="321" y="1830"/>
                  </a:cubicBezTo>
                  <a:cubicBezTo>
                    <a:pt x="321" y="1830"/>
                    <a:pt x="321" y="1830"/>
                    <a:pt x="321" y="1779"/>
                  </a:cubicBezTo>
                  <a:cubicBezTo>
                    <a:pt x="321" y="1728"/>
                    <a:pt x="321" y="1728"/>
                    <a:pt x="161" y="1677"/>
                  </a:cubicBezTo>
                  <a:cubicBezTo>
                    <a:pt x="161" y="1677"/>
                    <a:pt x="161" y="1627"/>
                    <a:pt x="161" y="1627"/>
                  </a:cubicBezTo>
                  <a:cubicBezTo>
                    <a:pt x="161" y="1576"/>
                    <a:pt x="161" y="1576"/>
                    <a:pt x="161" y="1525"/>
                  </a:cubicBezTo>
                  <a:cubicBezTo>
                    <a:pt x="161" y="1525"/>
                    <a:pt x="161" y="1525"/>
                    <a:pt x="161" y="1474"/>
                  </a:cubicBezTo>
                  <a:cubicBezTo>
                    <a:pt x="161" y="1423"/>
                    <a:pt x="161" y="1372"/>
                    <a:pt x="161" y="1322"/>
                  </a:cubicBezTo>
                  <a:cubicBezTo>
                    <a:pt x="161" y="1322"/>
                    <a:pt x="161" y="1322"/>
                    <a:pt x="161" y="1271"/>
                  </a:cubicBezTo>
                  <a:cubicBezTo>
                    <a:pt x="161" y="1220"/>
                    <a:pt x="161" y="1220"/>
                    <a:pt x="161" y="1169"/>
                  </a:cubicBezTo>
                  <a:cubicBezTo>
                    <a:pt x="161" y="1169"/>
                    <a:pt x="161" y="1169"/>
                    <a:pt x="161" y="1118"/>
                  </a:cubicBezTo>
                  <a:cubicBezTo>
                    <a:pt x="161" y="1068"/>
                    <a:pt x="161" y="1017"/>
                    <a:pt x="161" y="966"/>
                  </a:cubicBezTo>
                  <a:lnTo>
                    <a:pt x="161" y="966"/>
                  </a:lnTo>
                  <a:cubicBezTo>
                    <a:pt x="161" y="966"/>
                    <a:pt x="161" y="966"/>
                    <a:pt x="161" y="966"/>
                  </a:cubicBezTo>
                  <a:lnTo>
                    <a:pt x="161" y="966"/>
                  </a:lnTo>
                  <a:cubicBezTo>
                    <a:pt x="161" y="966"/>
                    <a:pt x="161" y="966"/>
                    <a:pt x="161" y="966"/>
                  </a:cubicBezTo>
                  <a:lnTo>
                    <a:pt x="161" y="966"/>
                  </a:lnTo>
                  <a:cubicBezTo>
                    <a:pt x="161" y="1017"/>
                    <a:pt x="161" y="1068"/>
                    <a:pt x="161" y="1118"/>
                  </a:cubicBezTo>
                  <a:cubicBezTo>
                    <a:pt x="161" y="1118"/>
                    <a:pt x="161" y="1118"/>
                    <a:pt x="161" y="1118"/>
                  </a:cubicBezTo>
                  <a:cubicBezTo>
                    <a:pt x="161" y="1068"/>
                    <a:pt x="161" y="1017"/>
                    <a:pt x="161" y="966"/>
                  </a:cubicBezTo>
                  <a:cubicBezTo>
                    <a:pt x="161" y="966"/>
                    <a:pt x="161" y="1017"/>
                    <a:pt x="161" y="1017"/>
                  </a:cubicBezTo>
                  <a:cubicBezTo>
                    <a:pt x="161" y="1068"/>
                    <a:pt x="161" y="1118"/>
                    <a:pt x="161" y="1169"/>
                  </a:cubicBezTo>
                  <a:cubicBezTo>
                    <a:pt x="161" y="1169"/>
                    <a:pt x="161" y="1220"/>
                    <a:pt x="161" y="1220"/>
                  </a:cubicBezTo>
                  <a:cubicBezTo>
                    <a:pt x="161" y="1220"/>
                    <a:pt x="161" y="1220"/>
                    <a:pt x="161" y="1271"/>
                  </a:cubicBezTo>
                  <a:cubicBezTo>
                    <a:pt x="161" y="1271"/>
                    <a:pt x="161" y="1271"/>
                    <a:pt x="161" y="1271"/>
                  </a:cubicBezTo>
                  <a:cubicBezTo>
                    <a:pt x="161" y="1322"/>
                    <a:pt x="161" y="1423"/>
                    <a:pt x="161" y="1474"/>
                  </a:cubicBezTo>
                  <a:cubicBezTo>
                    <a:pt x="321" y="1728"/>
                    <a:pt x="481" y="1982"/>
                    <a:pt x="801" y="2186"/>
                  </a:cubicBezTo>
                  <a:cubicBezTo>
                    <a:pt x="801" y="2186"/>
                    <a:pt x="801" y="2186"/>
                    <a:pt x="801" y="2186"/>
                  </a:cubicBezTo>
                  <a:cubicBezTo>
                    <a:pt x="801" y="2186"/>
                    <a:pt x="801" y="2186"/>
                    <a:pt x="801" y="2186"/>
                  </a:cubicBezTo>
                  <a:cubicBezTo>
                    <a:pt x="961" y="2287"/>
                    <a:pt x="1121" y="2389"/>
                    <a:pt x="1281" y="2440"/>
                  </a:cubicBezTo>
                  <a:cubicBezTo>
                    <a:pt x="1281" y="2440"/>
                    <a:pt x="1281" y="2440"/>
                    <a:pt x="1281" y="2491"/>
                  </a:cubicBezTo>
                  <a:cubicBezTo>
                    <a:pt x="1281" y="2541"/>
                    <a:pt x="1441" y="2541"/>
                    <a:pt x="1441" y="2592"/>
                  </a:cubicBezTo>
                  <a:cubicBezTo>
                    <a:pt x="1441" y="2592"/>
                    <a:pt x="1441" y="2592"/>
                    <a:pt x="1441" y="2643"/>
                  </a:cubicBezTo>
                  <a:cubicBezTo>
                    <a:pt x="1441" y="2694"/>
                    <a:pt x="1601" y="2745"/>
                    <a:pt x="1601" y="2745"/>
                  </a:cubicBezTo>
                  <a:cubicBezTo>
                    <a:pt x="1601" y="2745"/>
                    <a:pt x="1601" y="2745"/>
                    <a:pt x="1601" y="2745"/>
                  </a:cubicBezTo>
                  <a:cubicBezTo>
                    <a:pt x="1761" y="2796"/>
                    <a:pt x="1761" y="2846"/>
                    <a:pt x="1921" y="2897"/>
                  </a:cubicBezTo>
                  <a:cubicBezTo>
                    <a:pt x="1921" y="2897"/>
                    <a:pt x="1921" y="2897"/>
                    <a:pt x="1921" y="2897"/>
                  </a:cubicBezTo>
                  <a:cubicBezTo>
                    <a:pt x="1921" y="2948"/>
                    <a:pt x="2081" y="2948"/>
                    <a:pt x="2081" y="2999"/>
                  </a:cubicBezTo>
                  <a:cubicBezTo>
                    <a:pt x="2081" y="2999"/>
                    <a:pt x="2081" y="2999"/>
                    <a:pt x="2081" y="3050"/>
                  </a:cubicBezTo>
                  <a:cubicBezTo>
                    <a:pt x="2081" y="3100"/>
                    <a:pt x="2241" y="3100"/>
                    <a:pt x="2241" y="3151"/>
                  </a:cubicBezTo>
                  <a:cubicBezTo>
                    <a:pt x="2241" y="3151"/>
                    <a:pt x="2241" y="3151"/>
                    <a:pt x="2241" y="3151"/>
                  </a:cubicBezTo>
                  <a:cubicBezTo>
                    <a:pt x="2400" y="3202"/>
                    <a:pt x="2400" y="3253"/>
                    <a:pt x="2561" y="3253"/>
                  </a:cubicBezTo>
                  <a:cubicBezTo>
                    <a:pt x="2721" y="3304"/>
                    <a:pt x="2721" y="3355"/>
                    <a:pt x="2881" y="3405"/>
                  </a:cubicBezTo>
                  <a:cubicBezTo>
                    <a:pt x="2881" y="3405"/>
                    <a:pt x="2881" y="3456"/>
                    <a:pt x="3041" y="3456"/>
                  </a:cubicBezTo>
                  <a:cubicBezTo>
                    <a:pt x="4161" y="4168"/>
                    <a:pt x="3841" y="4625"/>
                    <a:pt x="3841" y="5235"/>
                  </a:cubicBezTo>
                  <a:cubicBezTo>
                    <a:pt x="3841" y="5286"/>
                    <a:pt x="3841" y="5337"/>
                    <a:pt x="3841" y="5388"/>
                  </a:cubicBezTo>
                  <a:cubicBezTo>
                    <a:pt x="3841" y="5388"/>
                    <a:pt x="3841" y="5388"/>
                    <a:pt x="3841" y="5388"/>
                  </a:cubicBezTo>
                  <a:cubicBezTo>
                    <a:pt x="3841" y="5489"/>
                    <a:pt x="3841" y="5591"/>
                    <a:pt x="4001" y="5692"/>
                  </a:cubicBezTo>
                  <a:cubicBezTo>
                    <a:pt x="4161" y="6048"/>
                    <a:pt x="4481" y="6353"/>
                    <a:pt x="4801" y="6658"/>
                  </a:cubicBezTo>
                  <a:cubicBezTo>
                    <a:pt x="4801" y="6658"/>
                    <a:pt x="4801" y="6658"/>
                    <a:pt x="4801" y="6658"/>
                  </a:cubicBezTo>
                  <a:cubicBezTo>
                    <a:pt x="4801" y="6658"/>
                    <a:pt x="4801" y="6658"/>
                    <a:pt x="4801" y="6658"/>
                  </a:cubicBezTo>
                  <a:cubicBezTo>
                    <a:pt x="4961" y="6709"/>
                    <a:pt x="4961" y="6760"/>
                    <a:pt x="5121" y="6861"/>
                  </a:cubicBezTo>
                  <a:cubicBezTo>
                    <a:pt x="5121" y="6861"/>
                    <a:pt x="5121" y="6861"/>
                    <a:pt x="5121" y="6912"/>
                  </a:cubicBezTo>
                  <a:cubicBezTo>
                    <a:pt x="5121" y="6963"/>
                    <a:pt x="5281" y="7014"/>
                    <a:pt x="5281" y="7065"/>
                  </a:cubicBezTo>
                  <a:cubicBezTo>
                    <a:pt x="5281" y="7065"/>
                    <a:pt x="5281" y="7115"/>
                    <a:pt x="5441" y="7115"/>
                  </a:cubicBezTo>
                  <a:cubicBezTo>
                    <a:pt x="5441" y="7166"/>
                    <a:pt x="5600" y="7217"/>
                    <a:pt x="5600" y="7268"/>
                  </a:cubicBezTo>
                  <a:cubicBezTo>
                    <a:pt x="5600" y="7268"/>
                    <a:pt x="5600" y="7319"/>
                    <a:pt x="5600" y="7319"/>
                  </a:cubicBezTo>
                  <a:cubicBezTo>
                    <a:pt x="5760" y="7370"/>
                    <a:pt x="5760" y="7420"/>
                    <a:pt x="5921" y="7471"/>
                  </a:cubicBezTo>
                  <a:cubicBezTo>
                    <a:pt x="5921" y="7471"/>
                    <a:pt x="5921" y="7471"/>
                    <a:pt x="5921" y="7471"/>
                  </a:cubicBezTo>
                  <a:cubicBezTo>
                    <a:pt x="6080" y="7522"/>
                    <a:pt x="6080" y="7573"/>
                    <a:pt x="6241" y="7624"/>
                  </a:cubicBezTo>
                  <a:cubicBezTo>
                    <a:pt x="6241" y="7624"/>
                    <a:pt x="6241" y="7674"/>
                    <a:pt x="6401" y="7674"/>
                  </a:cubicBezTo>
                  <a:cubicBezTo>
                    <a:pt x="6560" y="7725"/>
                    <a:pt x="6560" y="7776"/>
                    <a:pt x="6721" y="7776"/>
                  </a:cubicBezTo>
                  <a:cubicBezTo>
                    <a:pt x="6721" y="7776"/>
                    <a:pt x="6721" y="7827"/>
                    <a:pt x="6881" y="7827"/>
                  </a:cubicBezTo>
                  <a:cubicBezTo>
                    <a:pt x="6881" y="7827"/>
                    <a:pt x="6881" y="7878"/>
                    <a:pt x="6881" y="7878"/>
                  </a:cubicBezTo>
                  <a:cubicBezTo>
                    <a:pt x="6881" y="7878"/>
                    <a:pt x="6881" y="7878"/>
                    <a:pt x="6881" y="7878"/>
                  </a:cubicBezTo>
                  <a:cubicBezTo>
                    <a:pt x="6881" y="7878"/>
                    <a:pt x="6881" y="7929"/>
                    <a:pt x="6881" y="7929"/>
                  </a:cubicBezTo>
                  <a:lnTo>
                    <a:pt x="6881" y="7929"/>
                  </a:lnTo>
                  <a:cubicBezTo>
                    <a:pt x="6881" y="7929"/>
                    <a:pt x="6881" y="7979"/>
                    <a:pt x="6881" y="7979"/>
                  </a:cubicBezTo>
                  <a:cubicBezTo>
                    <a:pt x="6881" y="7979"/>
                    <a:pt x="6881" y="8030"/>
                    <a:pt x="7040" y="8030"/>
                  </a:cubicBezTo>
                  <a:cubicBezTo>
                    <a:pt x="7040" y="8081"/>
                    <a:pt x="7040" y="8081"/>
                    <a:pt x="7200" y="8132"/>
                  </a:cubicBezTo>
                  <a:cubicBezTo>
                    <a:pt x="7200" y="8132"/>
                    <a:pt x="7200" y="8183"/>
                    <a:pt x="7200" y="8183"/>
                  </a:cubicBezTo>
                  <a:cubicBezTo>
                    <a:pt x="7200" y="8233"/>
                    <a:pt x="7360" y="8233"/>
                    <a:pt x="7360" y="8284"/>
                  </a:cubicBezTo>
                  <a:cubicBezTo>
                    <a:pt x="7360" y="8284"/>
                    <a:pt x="7360" y="8284"/>
                    <a:pt x="7360" y="8335"/>
                  </a:cubicBezTo>
                  <a:cubicBezTo>
                    <a:pt x="7360" y="8386"/>
                    <a:pt x="7520" y="8386"/>
                    <a:pt x="7520" y="8437"/>
                  </a:cubicBezTo>
                  <a:cubicBezTo>
                    <a:pt x="7520" y="8437"/>
                    <a:pt x="7520" y="8437"/>
                    <a:pt x="7520" y="8437"/>
                  </a:cubicBezTo>
                  <a:cubicBezTo>
                    <a:pt x="8000" y="8742"/>
                    <a:pt x="8480" y="8996"/>
                    <a:pt x="8800" y="9301"/>
                  </a:cubicBezTo>
                  <a:cubicBezTo>
                    <a:pt x="8800" y="9301"/>
                    <a:pt x="8800" y="9301"/>
                    <a:pt x="8800" y="9301"/>
                  </a:cubicBezTo>
                  <a:cubicBezTo>
                    <a:pt x="8800" y="9352"/>
                    <a:pt x="8960" y="9402"/>
                    <a:pt x="8960" y="9402"/>
                  </a:cubicBezTo>
                  <a:cubicBezTo>
                    <a:pt x="8960" y="9402"/>
                    <a:pt x="8960" y="9402"/>
                    <a:pt x="8960" y="9402"/>
                  </a:cubicBezTo>
                  <a:cubicBezTo>
                    <a:pt x="8960" y="9453"/>
                    <a:pt x="9120" y="9453"/>
                    <a:pt x="9120" y="9504"/>
                  </a:cubicBezTo>
                  <a:cubicBezTo>
                    <a:pt x="9120" y="9504"/>
                    <a:pt x="9120" y="9504"/>
                    <a:pt x="9120" y="9504"/>
                  </a:cubicBezTo>
                  <a:cubicBezTo>
                    <a:pt x="9120" y="9555"/>
                    <a:pt x="9280" y="9555"/>
                    <a:pt x="9280" y="9606"/>
                  </a:cubicBezTo>
                  <a:cubicBezTo>
                    <a:pt x="9280" y="9606"/>
                    <a:pt x="9280" y="9606"/>
                    <a:pt x="9280" y="9606"/>
                  </a:cubicBezTo>
                  <a:cubicBezTo>
                    <a:pt x="9280" y="9657"/>
                    <a:pt x="9440" y="9657"/>
                    <a:pt x="9440" y="9707"/>
                  </a:cubicBezTo>
                  <a:cubicBezTo>
                    <a:pt x="9440" y="9707"/>
                    <a:pt x="9440" y="9707"/>
                    <a:pt x="9440" y="9707"/>
                  </a:cubicBezTo>
                  <a:cubicBezTo>
                    <a:pt x="9440" y="9758"/>
                    <a:pt x="9440" y="9758"/>
                    <a:pt x="9600" y="9809"/>
                  </a:cubicBezTo>
                  <a:cubicBezTo>
                    <a:pt x="9600" y="9809"/>
                    <a:pt x="9600" y="9809"/>
                    <a:pt x="9600" y="9809"/>
                  </a:cubicBezTo>
                  <a:cubicBezTo>
                    <a:pt x="9600" y="9860"/>
                    <a:pt x="9600" y="9860"/>
                    <a:pt x="9760" y="9911"/>
                  </a:cubicBezTo>
                  <a:cubicBezTo>
                    <a:pt x="9760" y="9911"/>
                    <a:pt x="9760" y="9911"/>
                    <a:pt x="9760" y="9911"/>
                  </a:cubicBezTo>
                  <a:cubicBezTo>
                    <a:pt x="9760" y="9962"/>
                    <a:pt x="9760" y="9962"/>
                    <a:pt x="9920" y="10012"/>
                  </a:cubicBezTo>
                  <a:cubicBezTo>
                    <a:pt x="9920" y="10012"/>
                    <a:pt x="9920" y="10012"/>
                    <a:pt x="9920" y="10063"/>
                  </a:cubicBezTo>
                  <a:cubicBezTo>
                    <a:pt x="9920" y="10114"/>
                    <a:pt x="9920" y="10114"/>
                    <a:pt x="10080" y="10165"/>
                  </a:cubicBezTo>
                  <a:cubicBezTo>
                    <a:pt x="10080" y="10165"/>
                    <a:pt x="10080" y="10165"/>
                    <a:pt x="10080" y="10216"/>
                  </a:cubicBezTo>
                  <a:cubicBezTo>
                    <a:pt x="10080" y="10266"/>
                    <a:pt x="10080" y="10266"/>
                    <a:pt x="10080" y="10317"/>
                  </a:cubicBezTo>
                  <a:cubicBezTo>
                    <a:pt x="10080" y="10317"/>
                    <a:pt x="10080" y="10317"/>
                    <a:pt x="10080" y="10368"/>
                  </a:cubicBezTo>
                  <a:cubicBezTo>
                    <a:pt x="10080" y="10419"/>
                    <a:pt x="10080" y="10419"/>
                    <a:pt x="10080" y="10470"/>
                  </a:cubicBezTo>
                  <a:cubicBezTo>
                    <a:pt x="10080" y="10470"/>
                    <a:pt x="10080" y="10470"/>
                    <a:pt x="10080" y="10521"/>
                  </a:cubicBezTo>
                  <a:cubicBezTo>
                    <a:pt x="10080" y="10571"/>
                    <a:pt x="10080" y="10571"/>
                    <a:pt x="10080" y="10622"/>
                  </a:cubicBezTo>
                  <a:cubicBezTo>
                    <a:pt x="10080" y="10622"/>
                    <a:pt x="10080" y="10622"/>
                    <a:pt x="10080" y="10673"/>
                  </a:cubicBezTo>
                  <a:cubicBezTo>
                    <a:pt x="10080" y="10724"/>
                    <a:pt x="10080" y="10724"/>
                    <a:pt x="10080" y="10775"/>
                  </a:cubicBezTo>
                  <a:cubicBezTo>
                    <a:pt x="10080" y="10775"/>
                    <a:pt x="10080" y="10775"/>
                    <a:pt x="10080" y="10825"/>
                  </a:cubicBezTo>
                  <a:cubicBezTo>
                    <a:pt x="10080" y="10876"/>
                    <a:pt x="10080" y="10876"/>
                    <a:pt x="10080" y="10927"/>
                  </a:cubicBezTo>
                  <a:cubicBezTo>
                    <a:pt x="10080" y="10927"/>
                    <a:pt x="10080" y="10927"/>
                    <a:pt x="10080" y="10978"/>
                  </a:cubicBezTo>
                  <a:cubicBezTo>
                    <a:pt x="10080" y="11029"/>
                    <a:pt x="10080" y="11029"/>
                    <a:pt x="10080" y="11080"/>
                  </a:cubicBezTo>
                  <a:cubicBezTo>
                    <a:pt x="10080" y="11080"/>
                    <a:pt x="10080" y="11080"/>
                    <a:pt x="10080" y="11130"/>
                  </a:cubicBezTo>
                  <a:cubicBezTo>
                    <a:pt x="10080" y="11181"/>
                    <a:pt x="10080" y="11232"/>
                    <a:pt x="10080" y="11232"/>
                  </a:cubicBezTo>
                  <a:cubicBezTo>
                    <a:pt x="10080" y="11232"/>
                    <a:pt x="10080" y="11232"/>
                    <a:pt x="10080" y="11283"/>
                  </a:cubicBezTo>
                  <a:cubicBezTo>
                    <a:pt x="10080" y="11334"/>
                    <a:pt x="10080" y="11385"/>
                    <a:pt x="10080" y="11385"/>
                  </a:cubicBezTo>
                  <a:cubicBezTo>
                    <a:pt x="10080" y="11385"/>
                    <a:pt x="10080" y="11385"/>
                    <a:pt x="10080" y="11435"/>
                  </a:cubicBezTo>
                  <a:cubicBezTo>
                    <a:pt x="10080" y="11486"/>
                    <a:pt x="10080" y="11537"/>
                    <a:pt x="10080" y="11537"/>
                  </a:cubicBezTo>
                  <a:cubicBezTo>
                    <a:pt x="10080" y="11537"/>
                    <a:pt x="10080" y="11537"/>
                    <a:pt x="10080" y="11588"/>
                  </a:cubicBezTo>
                  <a:cubicBezTo>
                    <a:pt x="10080" y="11639"/>
                    <a:pt x="10080" y="11689"/>
                    <a:pt x="10080" y="11740"/>
                  </a:cubicBezTo>
                  <a:cubicBezTo>
                    <a:pt x="10080" y="11740"/>
                    <a:pt x="10080" y="11740"/>
                    <a:pt x="10080" y="11791"/>
                  </a:cubicBezTo>
                  <a:cubicBezTo>
                    <a:pt x="10080" y="11842"/>
                    <a:pt x="10080" y="11893"/>
                    <a:pt x="10080" y="11944"/>
                  </a:cubicBezTo>
                  <a:cubicBezTo>
                    <a:pt x="10080" y="11994"/>
                    <a:pt x="10080" y="12045"/>
                    <a:pt x="10080" y="12096"/>
                  </a:cubicBezTo>
                  <a:cubicBezTo>
                    <a:pt x="8320" y="14485"/>
                    <a:pt x="3200" y="16467"/>
                    <a:pt x="1280" y="18855"/>
                  </a:cubicBezTo>
                  <a:cubicBezTo>
                    <a:pt x="1280" y="18855"/>
                    <a:pt x="1280" y="18855"/>
                    <a:pt x="1280" y="18855"/>
                  </a:cubicBezTo>
                  <a:lnTo>
                    <a:pt x="1280" y="18855"/>
                  </a:lnTo>
                  <a:cubicBezTo>
                    <a:pt x="1280" y="18855"/>
                    <a:pt x="1280" y="18906"/>
                    <a:pt x="1280" y="18906"/>
                  </a:cubicBezTo>
                  <a:cubicBezTo>
                    <a:pt x="1280" y="18957"/>
                    <a:pt x="1120" y="19008"/>
                    <a:pt x="1120" y="19110"/>
                  </a:cubicBezTo>
                  <a:cubicBezTo>
                    <a:pt x="1120" y="19160"/>
                    <a:pt x="1120" y="19160"/>
                    <a:pt x="1120" y="19211"/>
                  </a:cubicBezTo>
                  <a:cubicBezTo>
                    <a:pt x="1120" y="19262"/>
                    <a:pt x="960" y="19364"/>
                    <a:pt x="960" y="19415"/>
                  </a:cubicBezTo>
                  <a:cubicBezTo>
                    <a:pt x="960" y="19465"/>
                    <a:pt x="960" y="19465"/>
                    <a:pt x="960" y="19516"/>
                  </a:cubicBezTo>
                  <a:cubicBezTo>
                    <a:pt x="960" y="19567"/>
                    <a:pt x="960" y="19669"/>
                    <a:pt x="800" y="19720"/>
                  </a:cubicBezTo>
                  <a:cubicBezTo>
                    <a:pt x="800" y="19770"/>
                    <a:pt x="800" y="19770"/>
                    <a:pt x="800" y="19821"/>
                  </a:cubicBezTo>
                  <a:cubicBezTo>
                    <a:pt x="800" y="19923"/>
                    <a:pt x="800" y="20024"/>
                    <a:pt x="640" y="20126"/>
                  </a:cubicBezTo>
                  <a:cubicBezTo>
                    <a:pt x="640" y="20126"/>
                    <a:pt x="640" y="20126"/>
                    <a:pt x="640" y="20126"/>
                  </a:cubicBezTo>
                  <a:cubicBezTo>
                    <a:pt x="480" y="20431"/>
                    <a:pt x="320" y="20634"/>
                    <a:pt x="160" y="20838"/>
                  </a:cubicBezTo>
                  <a:cubicBezTo>
                    <a:pt x="0" y="21092"/>
                    <a:pt x="0" y="21295"/>
                    <a:pt x="0" y="21549"/>
                  </a:cubicBezTo>
                  <a:cubicBezTo>
                    <a:pt x="0" y="21549"/>
                    <a:pt x="0" y="21549"/>
                    <a:pt x="0" y="21549"/>
                  </a:cubicBezTo>
                  <a:cubicBezTo>
                    <a:pt x="0" y="21549"/>
                    <a:pt x="0" y="21549"/>
                    <a:pt x="0" y="21549"/>
                  </a:cubicBezTo>
                  <a:cubicBezTo>
                    <a:pt x="160" y="21549"/>
                    <a:pt x="160" y="21549"/>
                    <a:pt x="160" y="21549"/>
                  </a:cubicBezTo>
                  <a:cubicBezTo>
                    <a:pt x="320" y="21549"/>
                    <a:pt x="480" y="21549"/>
                    <a:pt x="640" y="21549"/>
                  </a:cubicBezTo>
                  <a:cubicBezTo>
                    <a:pt x="640" y="21549"/>
                    <a:pt x="640" y="21549"/>
                    <a:pt x="640" y="21549"/>
                  </a:cubicBezTo>
                  <a:cubicBezTo>
                    <a:pt x="640" y="21549"/>
                    <a:pt x="640" y="21549"/>
                    <a:pt x="800" y="21549"/>
                  </a:cubicBezTo>
                  <a:cubicBezTo>
                    <a:pt x="1920" y="21600"/>
                    <a:pt x="3040" y="21549"/>
                    <a:pt x="3520" y="21498"/>
                  </a:cubicBezTo>
                  <a:cubicBezTo>
                    <a:pt x="4000" y="20431"/>
                    <a:pt x="4800" y="19313"/>
                    <a:pt x="5920" y="18195"/>
                  </a:cubicBezTo>
                  <a:cubicBezTo>
                    <a:pt x="6560" y="17585"/>
                    <a:pt x="7360" y="16975"/>
                    <a:pt x="8000" y="16518"/>
                  </a:cubicBezTo>
                  <a:cubicBezTo>
                    <a:pt x="8000" y="16518"/>
                    <a:pt x="8000" y="16467"/>
                    <a:pt x="8160" y="16467"/>
                  </a:cubicBezTo>
                  <a:cubicBezTo>
                    <a:pt x="8320" y="16416"/>
                    <a:pt x="8320" y="16365"/>
                    <a:pt x="8480" y="16264"/>
                  </a:cubicBezTo>
                  <a:cubicBezTo>
                    <a:pt x="8640" y="16213"/>
                    <a:pt x="8640" y="16162"/>
                    <a:pt x="8800" y="16111"/>
                  </a:cubicBezTo>
                  <a:cubicBezTo>
                    <a:pt x="8800" y="16111"/>
                    <a:pt x="8800" y="16111"/>
                    <a:pt x="8800" y="16111"/>
                  </a:cubicBezTo>
                  <a:cubicBezTo>
                    <a:pt x="8800" y="16060"/>
                    <a:pt x="8960" y="16060"/>
                    <a:pt x="8960" y="16009"/>
                  </a:cubicBezTo>
                  <a:cubicBezTo>
                    <a:pt x="8960" y="16009"/>
                    <a:pt x="9120" y="15959"/>
                    <a:pt x="9120" y="15959"/>
                  </a:cubicBezTo>
                  <a:cubicBezTo>
                    <a:pt x="9120" y="15908"/>
                    <a:pt x="9280" y="15908"/>
                    <a:pt x="9280" y="15857"/>
                  </a:cubicBezTo>
                  <a:cubicBezTo>
                    <a:pt x="9280" y="15806"/>
                    <a:pt x="9440" y="15806"/>
                    <a:pt x="9440" y="15755"/>
                  </a:cubicBezTo>
                  <a:cubicBezTo>
                    <a:pt x="9440" y="15705"/>
                    <a:pt x="9600" y="15705"/>
                    <a:pt x="9600" y="15654"/>
                  </a:cubicBezTo>
                  <a:cubicBezTo>
                    <a:pt x="9760" y="15603"/>
                    <a:pt x="9760" y="15552"/>
                    <a:pt x="9920" y="15450"/>
                  </a:cubicBezTo>
                  <a:cubicBezTo>
                    <a:pt x="9920" y="15450"/>
                    <a:pt x="9920" y="15400"/>
                    <a:pt x="9920" y="15400"/>
                  </a:cubicBezTo>
                  <a:cubicBezTo>
                    <a:pt x="9920" y="15349"/>
                    <a:pt x="10080" y="15298"/>
                    <a:pt x="10080" y="15247"/>
                  </a:cubicBezTo>
                  <a:cubicBezTo>
                    <a:pt x="10080" y="15247"/>
                    <a:pt x="10080" y="15196"/>
                    <a:pt x="10240" y="15196"/>
                  </a:cubicBezTo>
                  <a:cubicBezTo>
                    <a:pt x="10240" y="15145"/>
                    <a:pt x="10400" y="15095"/>
                    <a:pt x="10400" y="15044"/>
                  </a:cubicBezTo>
                  <a:cubicBezTo>
                    <a:pt x="10400" y="15044"/>
                    <a:pt x="10400" y="14993"/>
                    <a:pt x="10560" y="14993"/>
                  </a:cubicBezTo>
                  <a:cubicBezTo>
                    <a:pt x="10720" y="14942"/>
                    <a:pt x="10720" y="14891"/>
                    <a:pt x="10720" y="14841"/>
                  </a:cubicBezTo>
                  <a:cubicBezTo>
                    <a:pt x="10720" y="14841"/>
                    <a:pt x="10720" y="14841"/>
                    <a:pt x="10720" y="14790"/>
                  </a:cubicBezTo>
                  <a:cubicBezTo>
                    <a:pt x="10880" y="14739"/>
                    <a:pt x="10880" y="14637"/>
                    <a:pt x="11040" y="14586"/>
                  </a:cubicBezTo>
                  <a:cubicBezTo>
                    <a:pt x="11040" y="14586"/>
                    <a:pt x="11040" y="14586"/>
                    <a:pt x="11040" y="14586"/>
                  </a:cubicBezTo>
                  <a:cubicBezTo>
                    <a:pt x="11200" y="14536"/>
                    <a:pt x="11200" y="14434"/>
                    <a:pt x="11360" y="14383"/>
                  </a:cubicBezTo>
                  <a:cubicBezTo>
                    <a:pt x="11360" y="14383"/>
                    <a:pt x="11360" y="14383"/>
                    <a:pt x="11360" y="14332"/>
                  </a:cubicBezTo>
                  <a:cubicBezTo>
                    <a:pt x="11360" y="14282"/>
                    <a:pt x="11520" y="14231"/>
                    <a:pt x="11520" y="14180"/>
                  </a:cubicBezTo>
                  <a:cubicBezTo>
                    <a:pt x="11520" y="14180"/>
                    <a:pt x="11520" y="14180"/>
                    <a:pt x="11520" y="14129"/>
                  </a:cubicBezTo>
                  <a:cubicBezTo>
                    <a:pt x="11840" y="13926"/>
                    <a:pt x="12000" y="13722"/>
                    <a:pt x="12160" y="13468"/>
                  </a:cubicBezTo>
                  <a:cubicBezTo>
                    <a:pt x="12160" y="13468"/>
                    <a:pt x="12160" y="13468"/>
                    <a:pt x="12160" y="13418"/>
                  </a:cubicBezTo>
                  <a:cubicBezTo>
                    <a:pt x="12160" y="13367"/>
                    <a:pt x="12320" y="13265"/>
                    <a:pt x="12320" y="13214"/>
                  </a:cubicBezTo>
                  <a:cubicBezTo>
                    <a:pt x="12320" y="13214"/>
                    <a:pt x="12320" y="13214"/>
                    <a:pt x="12320" y="13214"/>
                  </a:cubicBezTo>
                  <a:cubicBezTo>
                    <a:pt x="12480" y="13062"/>
                    <a:pt x="12480" y="12909"/>
                    <a:pt x="12640" y="12757"/>
                  </a:cubicBezTo>
                  <a:cubicBezTo>
                    <a:pt x="12640" y="12757"/>
                    <a:pt x="12640" y="12757"/>
                    <a:pt x="12640" y="12757"/>
                  </a:cubicBezTo>
                  <a:cubicBezTo>
                    <a:pt x="12960" y="12655"/>
                    <a:pt x="13120" y="12503"/>
                    <a:pt x="13440" y="12401"/>
                  </a:cubicBezTo>
                  <a:cubicBezTo>
                    <a:pt x="13440" y="12401"/>
                    <a:pt x="13440" y="12350"/>
                    <a:pt x="13600" y="12350"/>
                  </a:cubicBezTo>
                  <a:cubicBezTo>
                    <a:pt x="13760" y="12299"/>
                    <a:pt x="13920" y="12249"/>
                    <a:pt x="13920" y="12198"/>
                  </a:cubicBezTo>
                  <a:cubicBezTo>
                    <a:pt x="14080" y="12147"/>
                    <a:pt x="14240" y="12096"/>
                    <a:pt x="14240" y="11994"/>
                  </a:cubicBezTo>
                  <a:cubicBezTo>
                    <a:pt x="14240" y="11994"/>
                    <a:pt x="14240" y="11994"/>
                    <a:pt x="14240" y="11994"/>
                  </a:cubicBezTo>
                  <a:cubicBezTo>
                    <a:pt x="14240" y="11994"/>
                    <a:pt x="14240" y="11994"/>
                    <a:pt x="14240" y="11994"/>
                  </a:cubicBezTo>
                  <a:cubicBezTo>
                    <a:pt x="14400" y="11944"/>
                    <a:pt x="14400" y="11893"/>
                    <a:pt x="14560" y="11842"/>
                  </a:cubicBezTo>
                  <a:cubicBezTo>
                    <a:pt x="14560" y="11842"/>
                    <a:pt x="14560" y="11791"/>
                    <a:pt x="14720" y="11791"/>
                  </a:cubicBezTo>
                  <a:cubicBezTo>
                    <a:pt x="14720" y="11740"/>
                    <a:pt x="14880" y="11740"/>
                    <a:pt x="14880" y="11690"/>
                  </a:cubicBezTo>
                  <a:cubicBezTo>
                    <a:pt x="14880" y="11690"/>
                    <a:pt x="14880" y="11639"/>
                    <a:pt x="15040" y="11639"/>
                  </a:cubicBezTo>
                  <a:cubicBezTo>
                    <a:pt x="15200" y="11588"/>
                    <a:pt x="15200" y="11537"/>
                    <a:pt x="15360" y="11537"/>
                  </a:cubicBezTo>
                  <a:cubicBezTo>
                    <a:pt x="15360" y="11537"/>
                    <a:pt x="15360" y="11486"/>
                    <a:pt x="15520" y="11486"/>
                  </a:cubicBezTo>
                  <a:cubicBezTo>
                    <a:pt x="15680" y="11435"/>
                    <a:pt x="15680" y="11385"/>
                    <a:pt x="15840" y="11334"/>
                  </a:cubicBezTo>
                  <a:cubicBezTo>
                    <a:pt x="15840" y="11334"/>
                    <a:pt x="15840" y="11334"/>
                    <a:pt x="15840" y="11334"/>
                  </a:cubicBezTo>
                  <a:cubicBezTo>
                    <a:pt x="16000" y="11283"/>
                    <a:pt x="16000" y="11232"/>
                    <a:pt x="16160" y="11181"/>
                  </a:cubicBezTo>
                  <a:cubicBezTo>
                    <a:pt x="16160" y="11181"/>
                    <a:pt x="16160" y="11131"/>
                    <a:pt x="16160" y="11131"/>
                  </a:cubicBezTo>
                  <a:cubicBezTo>
                    <a:pt x="16160" y="11080"/>
                    <a:pt x="16320" y="11029"/>
                    <a:pt x="16320" y="10978"/>
                  </a:cubicBezTo>
                  <a:cubicBezTo>
                    <a:pt x="16320" y="10978"/>
                    <a:pt x="16320" y="10927"/>
                    <a:pt x="16480" y="10927"/>
                  </a:cubicBezTo>
                  <a:cubicBezTo>
                    <a:pt x="16480" y="10876"/>
                    <a:pt x="16640" y="10826"/>
                    <a:pt x="16640" y="10775"/>
                  </a:cubicBezTo>
                  <a:cubicBezTo>
                    <a:pt x="16640" y="10775"/>
                    <a:pt x="16640" y="10775"/>
                    <a:pt x="16640" y="10724"/>
                  </a:cubicBezTo>
                  <a:cubicBezTo>
                    <a:pt x="16800" y="10673"/>
                    <a:pt x="16800" y="10622"/>
                    <a:pt x="16960" y="10521"/>
                  </a:cubicBezTo>
                  <a:cubicBezTo>
                    <a:pt x="16960" y="10521"/>
                    <a:pt x="16960" y="10521"/>
                    <a:pt x="16960" y="10521"/>
                  </a:cubicBezTo>
                  <a:cubicBezTo>
                    <a:pt x="16960" y="10521"/>
                    <a:pt x="16960" y="10521"/>
                    <a:pt x="16960" y="10521"/>
                  </a:cubicBezTo>
                  <a:cubicBezTo>
                    <a:pt x="17440" y="10216"/>
                    <a:pt x="17600" y="9860"/>
                    <a:pt x="17760" y="9555"/>
                  </a:cubicBezTo>
                  <a:cubicBezTo>
                    <a:pt x="17760" y="9453"/>
                    <a:pt x="17920" y="9352"/>
                    <a:pt x="17920" y="9250"/>
                  </a:cubicBezTo>
                  <a:cubicBezTo>
                    <a:pt x="17920" y="9250"/>
                    <a:pt x="17920" y="9250"/>
                    <a:pt x="17920" y="9250"/>
                  </a:cubicBezTo>
                  <a:cubicBezTo>
                    <a:pt x="17920" y="9199"/>
                    <a:pt x="17920" y="9148"/>
                    <a:pt x="17920" y="9098"/>
                  </a:cubicBezTo>
                  <a:cubicBezTo>
                    <a:pt x="17920" y="8488"/>
                    <a:pt x="17600" y="8030"/>
                    <a:pt x="18720" y="7319"/>
                  </a:cubicBezTo>
                  <a:cubicBezTo>
                    <a:pt x="18720" y="7319"/>
                    <a:pt x="18720" y="7268"/>
                    <a:pt x="18880" y="7268"/>
                  </a:cubicBezTo>
                  <a:cubicBezTo>
                    <a:pt x="19040" y="7217"/>
                    <a:pt x="19040" y="7166"/>
                    <a:pt x="19200" y="7116"/>
                  </a:cubicBezTo>
                  <a:cubicBezTo>
                    <a:pt x="19360" y="7065"/>
                    <a:pt x="19360" y="7014"/>
                    <a:pt x="19520" y="7014"/>
                  </a:cubicBezTo>
                  <a:cubicBezTo>
                    <a:pt x="19520" y="7014"/>
                    <a:pt x="19520" y="7014"/>
                    <a:pt x="19520" y="7014"/>
                  </a:cubicBezTo>
                  <a:cubicBezTo>
                    <a:pt x="19520" y="6963"/>
                    <a:pt x="19680" y="6963"/>
                    <a:pt x="19680" y="6912"/>
                  </a:cubicBezTo>
                  <a:cubicBezTo>
                    <a:pt x="19680" y="6912"/>
                    <a:pt x="19680" y="6912"/>
                    <a:pt x="19680" y="6861"/>
                  </a:cubicBezTo>
                  <a:cubicBezTo>
                    <a:pt x="19680" y="6811"/>
                    <a:pt x="19840" y="6811"/>
                    <a:pt x="19840" y="6760"/>
                  </a:cubicBezTo>
                  <a:cubicBezTo>
                    <a:pt x="19840" y="6760"/>
                    <a:pt x="19840" y="6760"/>
                    <a:pt x="19840" y="6760"/>
                  </a:cubicBezTo>
                  <a:cubicBezTo>
                    <a:pt x="20000" y="6709"/>
                    <a:pt x="20000" y="6658"/>
                    <a:pt x="20160" y="6607"/>
                  </a:cubicBezTo>
                  <a:cubicBezTo>
                    <a:pt x="20160" y="6607"/>
                    <a:pt x="20160" y="6607"/>
                    <a:pt x="20160" y="6607"/>
                  </a:cubicBezTo>
                  <a:cubicBezTo>
                    <a:pt x="20160" y="6556"/>
                    <a:pt x="20320" y="6556"/>
                    <a:pt x="20320" y="6506"/>
                  </a:cubicBezTo>
                  <a:cubicBezTo>
                    <a:pt x="20320" y="6506"/>
                    <a:pt x="20320" y="6506"/>
                    <a:pt x="20320" y="6455"/>
                  </a:cubicBezTo>
                  <a:cubicBezTo>
                    <a:pt x="20320" y="6404"/>
                    <a:pt x="20480" y="6404"/>
                    <a:pt x="20480" y="6353"/>
                  </a:cubicBezTo>
                  <a:cubicBezTo>
                    <a:pt x="20480" y="6353"/>
                    <a:pt x="20480" y="6353"/>
                    <a:pt x="20480" y="6302"/>
                  </a:cubicBezTo>
                  <a:cubicBezTo>
                    <a:pt x="20640" y="6201"/>
                    <a:pt x="20800" y="6099"/>
                    <a:pt x="20960" y="6048"/>
                  </a:cubicBezTo>
                  <a:cubicBezTo>
                    <a:pt x="20960" y="6048"/>
                    <a:pt x="20960" y="6048"/>
                    <a:pt x="20960" y="6048"/>
                  </a:cubicBezTo>
                  <a:cubicBezTo>
                    <a:pt x="20960" y="6048"/>
                    <a:pt x="20960" y="6048"/>
                    <a:pt x="20960" y="6048"/>
                  </a:cubicBezTo>
                  <a:cubicBezTo>
                    <a:pt x="21280" y="5794"/>
                    <a:pt x="21440" y="5591"/>
                    <a:pt x="21600" y="5337"/>
                  </a:cubicBezTo>
                  <a:cubicBezTo>
                    <a:pt x="20481" y="5235"/>
                    <a:pt x="20481" y="5184"/>
                    <a:pt x="20481" y="5082"/>
                  </a:cubicBezTo>
                  <a:cubicBezTo>
                    <a:pt x="20481" y="5082"/>
                    <a:pt x="20481" y="5082"/>
                    <a:pt x="20481" y="5082"/>
                  </a:cubicBezTo>
                  <a:close/>
                </a:path>
              </a:pathLst>
            </a:custGeom>
            <a:solidFill>
              <a:schemeClr val="accent6">
                <a:lumMod val="75000"/>
              </a:schemeClr>
            </a:solidFill>
            <a:ln w="12700">
              <a:miter lim="400000"/>
            </a:ln>
          </p:spPr>
          <p:txBody>
            <a:bodyPr lIns="21431" tIns="21431" rIns="21431" bIns="21431" anchor="ctr"/>
            <a:lstStyle/>
            <a:p>
              <a:pPr>
                <a:defRPr sz="3000">
                  <a:solidFill>
                    <a:srgbClr val="FFFFFF"/>
                  </a:solidFill>
                </a:defRPr>
              </a:pPr>
              <a:endParaRPr sz="1688" dirty="0">
                <a:solidFill>
                  <a:schemeClr val="tx1"/>
                </a:solidFill>
                <a:latin typeface="Merriweather" panose="020B0604020202020204" charset="0"/>
              </a:endParaRPr>
            </a:p>
          </p:txBody>
        </p:sp>
        <p:sp>
          <p:nvSpPr>
            <p:cNvPr id="40" name="Freeform: Shape 39">
              <a:extLst>
                <a:ext uri="{FF2B5EF4-FFF2-40B4-BE49-F238E27FC236}">
                  <a16:creationId xmlns:a16="http://schemas.microsoft.com/office/drawing/2014/main" id="{0792586F-D355-4ECC-892C-D4C4D29BB406}"/>
                </a:ext>
              </a:extLst>
            </p:cNvPr>
            <p:cNvSpPr/>
            <p:nvPr/>
          </p:nvSpPr>
          <p:spPr>
            <a:xfrm>
              <a:off x="3825586" y="857658"/>
              <a:ext cx="1192950" cy="1615513"/>
            </a:xfrm>
            <a:custGeom>
              <a:avLst/>
              <a:gdLst>
                <a:gd name="connsiteX0" fmla="*/ 1146121 w 1192950"/>
                <a:gd name="connsiteY0" fmla="*/ 1099800 h 1615513"/>
                <a:gd name="connsiteX1" fmla="*/ 1144803 w 1192950"/>
                <a:gd name="connsiteY1" fmla="*/ 1105057 h 1615513"/>
                <a:gd name="connsiteX2" fmla="*/ 1133108 w 1192950"/>
                <a:gd name="connsiteY2" fmla="*/ 1129351 h 1615513"/>
                <a:gd name="connsiteX3" fmla="*/ 1091967 w 1192950"/>
                <a:gd name="connsiteY3" fmla="*/ 1174244 h 1615513"/>
                <a:gd name="connsiteX4" fmla="*/ 818986 w 1192950"/>
                <a:gd name="connsiteY4" fmla="*/ 1372445 h 1615513"/>
                <a:gd name="connsiteX5" fmla="*/ 766628 w 1192950"/>
                <a:gd name="connsiteY5" fmla="*/ 1376186 h 1615513"/>
                <a:gd name="connsiteX6" fmla="*/ 747921 w 1192950"/>
                <a:gd name="connsiteY6" fmla="*/ 1413571 h 1615513"/>
                <a:gd name="connsiteX7" fmla="*/ 613311 w 1192950"/>
                <a:gd name="connsiteY7" fmla="*/ 1608031 h 1615513"/>
                <a:gd name="connsiteX8" fmla="*/ 542246 w 1192950"/>
                <a:gd name="connsiteY8" fmla="*/ 1540717 h 1615513"/>
                <a:gd name="connsiteX9" fmla="*/ 531029 w 1192950"/>
                <a:gd name="connsiteY9" fmla="*/ 1551940 h 1615513"/>
                <a:gd name="connsiteX10" fmla="*/ 489888 w 1192950"/>
                <a:gd name="connsiteY10" fmla="*/ 1615513 h 1615513"/>
                <a:gd name="connsiteX11" fmla="*/ 486159 w 1192950"/>
                <a:gd name="connsiteY11" fmla="*/ 1611772 h 1615513"/>
                <a:gd name="connsiteX12" fmla="*/ 486159 w 1192950"/>
                <a:gd name="connsiteY12" fmla="*/ 1608031 h 1615513"/>
                <a:gd name="connsiteX13" fmla="*/ 531029 w 1192950"/>
                <a:gd name="connsiteY13" fmla="*/ 1536976 h 1615513"/>
                <a:gd name="connsiteX14" fmla="*/ 587116 w 1192950"/>
                <a:gd name="connsiteY14" fmla="*/ 1398607 h 1615513"/>
                <a:gd name="connsiteX15" fmla="*/ 751681 w 1192950"/>
                <a:gd name="connsiteY15" fmla="*/ 1391151 h 1615513"/>
                <a:gd name="connsiteX16" fmla="*/ 759139 w 1192950"/>
                <a:gd name="connsiteY16" fmla="*/ 1376186 h 1615513"/>
                <a:gd name="connsiteX17" fmla="*/ 658181 w 1192950"/>
                <a:gd name="connsiteY17" fmla="*/ 1305131 h 1615513"/>
                <a:gd name="connsiteX18" fmla="*/ 632017 w 1192950"/>
                <a:gd name="connsiteY18" fmla="*/ 1316354 h 1615513"/>
                <a:gd name="connsiteX19" fmla="*/ 549735 w 1192950"/>
                <a:gd name="connsiteY19" fmla="*/ 1379927 h 1615513"/>
                <a:gd name="connsiteX20" fmla="*/ 546006 w 1192950"/>
                <a:gd name="connsiteY20" fmla="*/ 1376186 h 1615513"/>
                <a:gd name="connsiteX21" fmla="*/ 546006 w 1192950"/>
                <a:gd name="connsiteY21" fmla="*/ 1372445 h 1615513"/>
                <a:gd name="connsiteX22" fmla="*/ 643235 w 1192950"/>
                <a:gd name="connsiteY22" fmla="*/ 1301390 h 1615513"/>
                <a:gd name="connsiteX23" fmla="*/ 755410 w 1192950"/>
                <a:gd name="connsiteY23" fmla="*/ 1159280 h 1615513"/>
                <a:gd name="connsiteX24" fmla="*/ 1114433 w 1192950"/>
                <a:gd name="connsiteY24" fmla="*/ 1144316 h 1615513"/>
                <a:gd name="connsiteX25" fmla="*/ 1137330 w 1192950"/>
                <a:gd name="connsiteY25" fmla="*/ 1117673 h 1615513"/>
                <a:gd name="connsiteX26" fmla="*/ 336750 w 1192950"/>
                <a:gd name="connsiteY26" fmla="*/ 1090853 h 1615513"/>
                <a:gd name="connsiteX27" fmla="*/ 340784 w 1192950"/>
                <a:gd name="connsiteY27" fmla="*/ 1115952 h 1615513"/>
                <a:gd name="connsiteX28" fmla="*/ 347794 w 1192950"/>
                <a:gd name="connsiteY28" fmla="*/ 1142134 h 1615513"/>
                <a:gd name="connsiteX29" fmla="*/ 489901 w 1192950"/>
                <a:gd name="connsiteY29" fmla="*/ 1209451 h 1615513"/>
                <a:gd name="connsiteX30" fmla="*/ 523559 w 1192950"/>
                <a:gd name="connsiteY30" fmla="*/ 1351554 h 1615513"/>
                <a:gd name="connsiteX31" fmla="*/ 557217 w 1192950"/>
                <a:gd name="connsiteY31" fmla="*/ 1430072 h 1615513"/>
                <a:gd name="connsiteX32" fmla="*/ 557217 w 1192950"/>
                <a:gd name="connsiteY32" fmla="*/ 1433822 h 1615513"/>
                <a:gd name="connsiteX33" fmla="*/ 553478 w 1192950"/>
                <a:gd name="connsiteY33" fmla="*/ 1433822 h 1615513"/>
                <a:gd name="connsiteX34" fmla="*/ 523559 w 1192950"/>
                <a:gd name="connsiteY34" fmla="*/ 1366504 h 1615513"/>
                <a:gd name="connsiteX35" fmla="*/ 519820 w 1192950"/>
                <a:gd name="connsiteY35" fmla="*/ 1351554 h 1615513"/>
                <a:gd name="connsiteX36" fmla="*/ 452505 w 1192950"/>
                <a:gd name="connsiteY36" fmla="*/ 1385204 h 1615513"/>
                <a:gd name="connsiteX37" fmla="*/ 355281 w 1192950"/>
                <a:gd name="connsiteY37" fmla="*/ 1168317 h 1615513"/>
                <a:gd name="connsiteX38" fmla="*/ 340316 w 1192950"/>
                <a:gd name="connsiteY38" fmla="*/ 1123434 h 1615513"/>
                <a:gd name="connsiteX39" fmla="*/ 337045 w 1192950"/>
                <a:gd name="connsiteY39" fmla="*/ 1099127 h 1615513"/>
                <a:gd name="connsiteX40" fmla="*/ 336578 w 1192950"/>
                <a:gd name="connsiteY40" fmla="*/ 1086033 h 1615513"/>
                <a:gd name="connsiteX41" fmla="*/ 336750 w 1192950"/>
                <a:gd name="connsiteY41" fmla="*/ 1090853 h 1615513"/>
                <a:gd name="connsiteX42" fmla="*/ 336578 w 1192950"/>
                <a:gd name="connsiteY42" fmla="*/ 1089783 h 1615513"/>
                <a:gd name="connsiteX43" fmla="*/ 1151348 w 1192950"/>
                <a:gd name="connsiteY43" fmla="*/ 1084484 h 1615513"/>
                <a:gd name="connsiteX44" fmla="*/ 1151814 w 1192950"/>
                <a:gd name="connsiteY44" fmla="*/ 1088225 h 1615513"/>
                <a:gd name="connsiteX45" fmla="*/ 1146121 w 1192950"/>
                <a:gd name="connsiteY45" fmla="*/ 1099800 h 1615513"/>
                <a:gd name="connsiteX46" fmla="*/ 1148085 w 1192950"/>
                <a:gd name="connsiteY46" fmla="*/ 1091966 h 1615513"/>
                <a:gd name="connsiteX47" fmla="*/ 1151348 w 1192950"/>
                <a:gd name="connsiteY47" fmla="*/ 1084484 h 1615513"/>
                <a:gd name="connsiteX48" fmla="*/ 2803 w 1192950"/>
                <a:gd name="connsiteY48" fmla="*/ 1011235 h 1615513"/>
                <a:gd name="connsiteX49" fmla="*/ 2803 w 1192950"/>
                <a:gd name="connsiteY49" fmla="*/ 1014988 h 1615513"/>
                <a:gd name="connsiteX50" fmla="*/ 17755 w 1192950"/>
                <a:gd name="connsiteY50" fmla="*/ 1093508 h 1615513"/>
                <a:gd name="connsiteX51" fmla="*/ 324422 w 1192950"/>
                <a:gd name="connsiteY51" fmla="*/ 1231874 h 1615513"/>
                <a:gd name="connsiteX52" fmla="*/ 402941 w 1192950"/>
                <a:gd name="connsiteY52" fmla="*/ 1396420 h 1615513"/>
                <a:gd name="connsiteX53" fmla="*/ 474007 w 1192950"/>
                <a:gd name="connsiteY53" fmla="*/ 1497391 h 1615513"/>
                <a:gd name="connsiteX54" fmla="*/ 470269 w 1192950"/>
                <a:gd name="connsiteY54" fmla="*/ 1501144 h 1615513"/>
                <a:gd name="connsiteX55" fmla="*/ 466531 w 1192950"/>
                <a:gd name="connsiteY55" fmla="*/ 1504874 h 1615513"/>
                <a:gd name="connsiteX56" fmla="*/ 406701 w 1192950"/>
                <a:gd name="connsiteY56" fmla="*/ 1411387 h 1615513"/>
                <a:gd name="connsiteX57" fmla="*/ 384252 w 1192950"/>
                <a:gd name="connsiteY57" fmla="*/ 1392690 h 1615513"/>
                <a:gd name="connsiteX58" fmla="*/ 219715 w 1192950"/>
                <a:gd name="connsiteY58" fmla="*/ 1392690 h 1615513"/>
                <a:gd name="connsiteX59" fmla="*/ 25231 w 1192950"/>
                <a:gd name="connsiteY59" fmla="*/ 1123442 h 1615513"/>
                <a:gd name="connsiteX60" fmla="*/ 2803 w 1192950"/>
                <a:gd name="connsiteY60" fmla="*/ 1067350 h 1615513"/>
                <a:gd name="connsiteX61" fmla="*/ 2803 w 1192950"/>
                <a:gd name="connsiteY61" fmla="*/ 1011235 h 1615513"/>
                <a:gd name="connsiteX62" fmla="*/ 1192950 w 1192950"/>
                <a:gd name="connsiteY62" fmla="*/ 972299 h 1615513"/>
                <a:gd name="connsiteX63" fmla="*/ 1166767 w 1192950"/>
                <a:gd name="connsiteY63" fmla="*/ 1009698 h 1615513"/>
                <a:gd name="connsiteX64" fmla="*/ 1121885 w 1192950"/>
                <a:gd name="connsiteY64" fmla="*/ 1039619 h 1615513"/>
                <a:gd name="connsiteX65" fmla="*/ 848913 w 1192950"/>
                <a:gd name="connsiteY65" fmla="*/ 1140586 h 1615513"/>
                <a:gd name="connsiteX66" fmla="*/ 729236 w 1192950"/>
                <a:gd name="connsiteY66" fmla="*/ 1062053 h 1615513"/>
                <a:gd name="connsiteX67" fmla="*/ 703053 w 1192950"/>
                <a:gd name="connsiteY67" fmla="*/ 1065797 h 1615513"/>
                <a:gd name="connsiteX68" fmla="*/ 673140 w 1192950"/>
                <a:gd name="connsiteY68" fmla="*/ 1073275 h 1615513"/>
                <a:gd name="connsiteX69" fmla="*/ 673140 w 1192950"/>
                <a:gd name="connsiteY69" fmla="*/ 1069540 h 1615513"/>
                <a:gd name="connsiteX70" fmla="*/ 714267 w 1192950"/>
                <a:gd name="connsiteY70" fmla="*/ 1058318 h 1615513"/>
                <a:gd name="connsiteX71" fmla="*/ 852643 w 1192950"/>
                <a:gd name="connsiteY71" fmla="*/ 976042 h 1615513"/>
                <a:gd name="connsiteX72" fmla="*/ 1140584 w 1192950"/>
                <a:gd name="connsiteY72" fmla="*/ 1024663 h 1615513"/>
                <a:gd name="connsiteX73" fmla="*/ 1192950 w 1192950"/>
                <a:gd name="connsiteY73" fmla="*/ 972299 h 1615513"/>
                <a:gd name="connsiteX74" fmla="*/ 807763 w 1192950"/>
                <a:gd name="connsiteY74" fmla="*/ 815231 h 1615513"/>
                <a:gd name="connsiteX75" fmla="*/ 811511 w 1192950"/>
                <a:gd name="connsiteY75" fmla="*/ 818978 h 1615513"/>
                <a:gd name="connsiteX76" fmla="*/ 830206 w 1192950"/>
                <a:gd name="connsiteY76" fmla="*/ 852635 h 1615513"/>
                <a:gd name="connsiteX77" fmla="*/ 807766 w 1192950"/>
                <a:gd name="connsiteY77" fmla="*/ 815238 h 1615513"/>
                <a:gd name="connsiteX78" fmla="*/ 1105760 w 1192950"/>
                <a:gd name="connsiteY78" fmla="*/ 790240 h 1615513"/>
                <a:gd name="connsiteX79" fmla="*/ 1104137 w 1192950"/>
                <a:gd name="connsiteY79" fmla="*/ 797006 h 1615513"/>
                <a:gd name="connsiteX80" fmla="*/ 1095729 w 1192950"/>
                <a:gd name="connsiteY80" fmla="*/ 811498 h 1615513"/>
                <a:gd name="connsiteX81" fmla="*/ 1073290 w 1192950"/>
                <a:gd name="connsiteY81" fmla="*/ 833936 h 1615513"/>
                <a:gd name="connsiteX82" fmla="*/ 927435 w 1192950"/>
                <a:gd name="connsiteY82" fmla="*/ 919953 h 1615513"/>
                <a:gd name="connsiteX83" fmla="*/ 848908 w 1192950"/>
                <a:gd name="connsiteY83" fmla="*/ 886293 h 1615513"/>
                <a:gd name="connsiteX84" fmla="*/ 833944 w 1192950"/>
                <a:gd name="connsiteY84" fmla="*/ 890027 h 1615513"/>
                <a:gd name="connsiteX85" fmla="*/ 785331 w 1192950"/>
                <a:gd name="connsiteY85" fmla="*/ 923687 h 1615513"/>
                <a:gd name="connsiteX86" fmla="*/ 785331 w 1192950"/>
                <a:gd name="connsiteY86" fmla="*/ 919953 h 1615513"/>
                <a:gd name="connsiteX87" fmla="*/ 785331 w 1192950"/>
                <a:gd name="connsiteY87" fmla="*/ 916212 h 1615513"/>
                <a:gd name="connsiteX88" fmla="*/ 837682 w 1192950"/>
                <a:gd name="connsiteY88" fmla="*/ 882552 h 1615513"/>
                <a:gd name="connsiteX89" fmla="*/ 908749 w 1192950"/>
                <a:gd name="connsiteY89" fmla="*/ 818972 h 1615513"/>
                <a:gd name="connsiteX90" fmla="*/ 1080765 w 1192950"/>
                <a:gd name="connsiteY90" fmla="*/ 815238 h 1615513"/>
                <a:gd name="connsiteX91" fmla="*/ 1093853 w 1192950"/>
                <a:gd name="connsiteY91" fmla="*/ 802149 h 1615513"/>
                <a:gd name="connsiteX92" fmla="*/ 1106940 w 1192950"/>
                <a:gd name="connsiteY92" fmla="*/ 785319 h 1615513"/>
                <a:gd name="connsiteX93" fmla="*/ 1106940 w 1192950"/>
                <a:gd name="connsiteY93" fmla="*/ 789060 h 1615513"/>
                <a:gd name="connsiteX94" fmla="*/ 1105760 w 1192950"/>
                <a:gd name="connsiteY94" fmla="*/ 790240 h 1615513"/>
                <a:gd name="connsiteX95" fmla="*/ 79537 w 1192950"/>
                <a:gd name="connsiteY95" fmla="*/ 748530 h 1615513"/>
                <a:gd name="connsiteX96" fmla="*/ 80004 w 1192950"/>
                <a:gd name="connsiteY96" fmla="*/ 753195 h 1615513"/>
                <a:gd name="connsiteX97" fmla="*/ 106166 w 1192950"/>
                <a:gd name="connsiteY97" fmla="*/ 813040 h 1615513"/>
                <a:gd name="connsiteX98" fmla="*/ 453956 w 1192950"/>
                <a:gd name="connsiteY98" fmla="*/ 887828 h 1615513"/>
                <a:gd name="connsiteX99" fmla="*/ 539975 w 1192950"/>
                <a:gd name="connsiteY99" fmla="*/ 1044893 h 1615513"/>
                <a:gd name="connsiteX100" fmla="*/ 622252 w 1192950"/>
                <a:gd name="connsiteY100" fmla="*/ 1130916 h 1615513"/>
                <a:gd name="connsiteX101" fmla="*/ 622252 w 1192950"/>
                <a:gd name="connsiteY101" fmla="*/ 1134642 h 1615513"/>
                <a:gd name="connsiteX102" fmla="*/ 618511 w 1192950"/>
                <a:gd name="connsiteY102" fmla="*/ 1138387 h 1615513"/>
                <a:gd name="connsiteX103" fmla="*/ 547457 w 1192950"/>
                <a:gd name="connsiteY103" fmla="*/ 1059854 h 1615513"/>
                <a:gd name="connsiteX104" fmla="*/ 521295 w 1192950"/>
                <a:gd name="connsiteY104" fmla="*/ 1044893 h 1615513"/>
                <a:gd name="connsiteX105" fmla="*/ 356740 w 1192950"/>
                <a:gd name="connsiteY105" fmla="*/ 1082287 h 1615513"/>
                <a:gd name="connsiteX106" fmla="*/ 121130 w 1192950"/>
                <a:gd name="connsiteY106" fmla="*/ 839217 h 1615513"/>
                <a:gd name="connsiteX107" fmla="*/ 83746 w 1192950"/>
                <a:gd name="connsiteY107" fmla="*/ 790607 h 1615513"/>
                <a:gd name="connsiteX108" fmla="*/ 76263 w 1192950"/>
                <a:gd name="connsiteY108" fmla="*/ 749468 h 1615513"/>
                <a:gd name="connsiteX109" fmla="*/ 79537 w 1192950"/>
                <a:gd name="connsiteY109" fmla="*/ 748530 h 1615513"/>
                <a:gd name="connsiteX110" fmla="*/ 813804 w 1192950"/>
                <a:gd name="connsiteY110" fmla="*/ 705632 h 1615513"/>
                <a:gd name="connsiteX111" fmla="*/ 819923 w 1192950"/>
                <a:gd name="connsiteY111" fmla="*/ 707252 h 1615513"/>
                <a:gd name="connsiteX112" fmla="*/ 830206 w 1192950"/>
                <a:gd name="connsiteY112" fmla="*/ 714265 h 1615513"/>
                <a:gd name="connsiteX113" fmla="*/ 819923 w 1192950"/>
                <a:gd name="connsiteY113" fmla="*/ 709590 h 1615513"/>
                <a:gd name="connsiteX114" fmla="*/ 678033 w 1192950"/>
                <a:gd name="connsiteY114" fmla="*/ 704058 h 1615513"/>
                <a:gd name="connsiteX115" fmla="*/ 691663 w 1192950"/>
                <a:gd name="connsiteY115" fmla="*/ 715962 h 1615513"/>
                <a:gd name="connsiteX116" fmla="*/ 781588 w 1192950"/>
                <a:gd name="connsiteY116" fmla="*/ 755404 h 1615513"/>
                <a:gd name="connsiteX117" fmla="*/ 802099 w 1192950"/>
                <a:gd name="connsiteY117" fmla="*/ 802734 h 1615513"/>
                <a:gd name="connsiteX118" fmla="*/ 807763 w 1192950"/>
                <a:gd name="connsiteY118" fmla="*/ 815231 h 1615513"/>
                <a:gd name="connsiteX119" fmla="*/ 804028 w 1192950"/>
                <a:gd name="connsiteY119" fmla="*/ 811499 h 1615513"/>
                <a:gd name="connsiteX120" fmla="*/ 744190 w 1192950"/>
                <a:gd name="connsiteY120" fmla="*/ 807759 h 1615513"/>
                <a:gd name="connsiteX121" fmla="*/ 680622 w 1192950"/>
                <a:gd name="connsiteY121" fmla="*/ 710528 h 1615513"/>
                <a:gd name="connsiteX122" fmla="*/ 799629 w 1192950"/>
                <a:gd name="connsiteY122" fmla="*/ 699309 h 1615513"/>
                <a:gd name="connsiteX123" fmla="*/ 804028 w 1192950"/>
                <a:gd name="connsiteY123" fmla="*/ 699309 h 1615513"/>
                <a:gd name="connsiteX124" fmla="*/ 813804 w 1192950"/>
                <a:gd name="connsiteY124" fmla="*/ 705632 h 1615513"/>
                <a:gd name="connsiteX125" fmla="*/ 804028 w 1192950"/>
                <a:gd name="connsiteY125" fmla="*/ 703045 h 1615513"/>
                <a:gd name="connsiteX126" fmla="*/ 675905 w 1192950"/>
                <a:gd name="connsiteY126" fmla="*/ 698739 h 1615513"/>
                <a:gd name="connsiteX127" fmla="*/ 678033 w 1192950"/>
                <a:gd name="connsiteY127" fmla="*/ 704058 h 1615513"/>
                <a:gd name="connsiteX128" fmla="*/ 676877 w 1192950"/>
                <a:gd name="connsiteY128" fmla="*/ 703048 h 1615513"/>
                <a:gd name="connsiteX129" fmla="*/ 953728 w 1192950"/>
                <a:gd name="connsiteY129" fmla="*/ 698257 h 1615513"/>
                <a:gd name="connsiteX130" fmla="*/ 1037637 w 1192950"/>
                <a:gd name="connsiteY130" fmla="*/ 704568 h 1615513"/>
                <a:gd name="connsiteX131" fmla="*/ 1057297 w 1192950"/>
                <a:gd name="connsiteY131" fmla="*/ 700334 h 1615513"/>
                <a:gd name="connsiteX132" fmla="*/ 1050840 w 1192950"/>
                <a:gd name="connsiteY132" fmla="*/ 706788 h 1615513"/>
                <a:gd name="connsiteX133" fmla="*/ 934910 w 1192950"/>
                <a:gd name="connsiteY133" fmla="*/ 785322 h 1615513"/>
                <a:gd name="connsiteX134" fmla="*/ 871335 w 1192950"/>
                <a:gd name="connsiteY134" fmla="*/ 755404 h 1615513"/>
                <a:gd name="connsiteX135" fmla="*/ 860115 w 1192950"/>
                <a:gd name="connsiteY135" fmla="*/ 759144 h 1615513"/>
                <a:gd name="connsiteX136" fmla="*/ 826468 w 1192950"/>
                <a:gd name="connsiteY136" fmla="*/ 785322 h 1615513"/>
                <a:gd name="connsiteX137" fmla="*/ 822724 w 1192950"/>
                <a:gd name="connsiteY137" fmla="*/ 785322 h 1615513"/>
                <a:gd name="connsiteX138" fmla="*/ 863859 w 1192950"/>
                <a:gd name="connsiteY138" fmla="*/ 755404 h 1615513"/>
                <a:gd name="connsiteX139" fmla="*/ 912471 w 1192950"/>
                <a:gd name="connsiteY139" fmla="*/ 699309 h 1615513"/>
                <a:gd name="connsiteX140" fmla="*/ 953728 w 1192950"/>
                <a:gd name="connsiteY140" fmla="*/ 698257 h 1615513"/>
                <a:gd name="connsiteX141" fmla="*/ 1069530 w 1192950"/>
                <a:gd name="connsiteY141" fmla="*/ 688107 h 1615513"/>
                <a:gd name="connsiteX142" fmla="*/ 1062060 w 1192950"/>
                <a:gd name="connsiteY142" fmla="*/ 699309 h 1615513"/>
                <a:gd name="connsiteX143" fmla="*/ 1057297 w 1192950"/>
                <a:gd name="connsiteY143" fmla="*/ 700334 h 1615513"/>
                <a:gd name="connsiteX144" fmla="*/ 1069565 w 1192950"/>
                <a:gd name="connsiteY144" fmla="*/ 688055 h 1615513"/>
                <a:gd name="connsiteX145" fmla="*/ 1069547 w 1192950"/>
                <a:gd name="connsiteY145" fmla="*/ 688090 h 1615513"/>
                <a:gd name="connsiteX146" fmla="*/ 1069530 w 1192950"/>
                <a:gd name="connsiteY146" fmla="*/ 688107 h 1615513"/>
                <a:gd name="connsiteX147" fmla="*/ 673140 w 1192950"/>
                <a:gd name="connsiteY147" fmla="*/ 676871 h 1615513"/>
                <a:gd name="connsiteX148" fmla="*/ 673607 w 1192950"/>
                <a:gd name="connsiteY148" fmla="*/ 688557 h 1615513"/>
                <a:gd name="connsiteX149" fmla="*/ 675905 w 1192950"/>
                <a:gd name="connsiteY149" fmla="*/ 698739 h 1615513"/>
                <a:gd name="connsiteX150" fmla="*/ 673140 w 1192950"/>
                <a:gd name="connsiteY150" fmla="*/ 691829 h 1615513"/>
                <a:gd name="connsiteX151" fmla="*/ 673140 w 1192950"/>
                <a:gd name="connsiteY151" fmla="*/ 679675 h 1615513"/>
                <a:gd name="connsiteX152" fmla="*/ 1077023 w 1192950"/>
                <a:gd name="connsiteY152" fmla="*/ 673131 h 1615513"/>
                <a:gd name="connsiteX153" fmla="*/ 1077023 w 1192950"/>
                <a:gd name="connsiteY153" fmla="*/ 676871 h 1615513"/>
                <a:gd name="connsiteX154" fmla="*/ 1069565 w 1192950"/>
                <a:gd name="connsiteY154" fmla="*/ 688055 h 1615513"/>
                <a:gd name="connsiteX155" fmla="*/ 1074685 w 1192950"/>
                <a:gd name="connsiteY155" fmla="*/ 677806 h 1615513"/>
                <a:gd name="connsiteX156" fmla="*/ 1077023 w 1192950"/>
                <a:gd name="connsiteY156" fmla="*/ 673131 h 1615513"/>
                <a:gd name="connsiteX157" fmla="*/ 261783 w 1192950"/>
                <a:gd name="connsiteY157" fmla="*/ 673128 h 1615513"/>
                <a:gd name="connsiteX158" fmla="*/ 265522 w 1192950"/>
                <a:gd name="connsiteY158" fmla="*/ 676862 h 1615513"/>
                <a:gd name="connsiteX159" fmla="*/ 295439 w 1192950"/>
                <a:gd name="connsiteY159" fmla="*/ 729217 h 1615513"/>
                <a:gd name="connsiteX160" fmla="*/ 542253 w 1192950"/>
                <a:gd name="connsiteY160" fmla="*/ 755400 h 1615513"/>
                <a:gd name="connsiteX161" fmla="*/ 639482 w 1192950"/>
                <a:gd name="connsiteY161" fmla="*/ 852630 h 1615513"/>
                <a:gd name="connsiteX162" fmla="*/ 710535 w 1192950"/>
                <a:gd name="connsiteY162" fmla="*/ 904985 h 1615513"/>
                <a:gd name="connsiteX163" fmla="*/ 706795 w 1192950"/>
                <a:gd name="connsiteY163" fmla="*/ 908730 h 1615513"/>
                <a:gd name="connsiteX164" fmla="*/ 643222 w 1192950"/>
                <a:gd name="connsiteY164" fmla="*/ 856375 h 1615513"/>
                <a:gd name="connsiteX165" fmla="*/ 624524 w 1192950"/>
                <a:gd name="connsiteY165" fmla="*/ 848885 h 1615513"/>
                <a:gd name="connsiteX166" fmla="*/ 508596 w 1192950"/>
                <a:gd name="connsiteY166" fmla="*/ 886281 h 1615513"/>
                <a:gd name="connsiteX167" fmla="*/ 306658 w 1192950"/>
                <a:gd name="connsiteY167" fmla="*/ 744186 h 1615513"/>
                <a:gd name="connsiteX168" fmla="*/ 276741 w 1192950"/>
                <a:gd name="connsiteY168" fmla="*/ 710524 h 1615513"/>
                <a:gd name="connsiteX169" fmla="*/ 261783 w 1192950"/>
                <a:gd name="connsiteY169" fmla="*/ 673128 h 1615513"/>
                <a:gd name="connsiteX170" fmla="*/ 1005987 w 1192950"/>
                <a:gd name="connsiteY170" fmla="*/ 579625 h 1615513"/>
                <a:gd name="connsiteX171" fmla="*/ 1005974 w 1192950"/>
                <a:gd name="connsiteY171" fmla="*/ 579640 h 1615513"/>
                <a:gd name="connsiteX172" fmla="*/ 1005972 w 1192950"/>
                <a:gd name="connsiteY172" fmla="*/ 579641 h 1615513"/>
                <a:gd name="connsiteX173" fmla="*/ 1017192 w 1192950"/>
                <a:gd name="connsiteY173" fmla="*/ 560940 h 1615513"/>
                <a:gd name="connsiteX174" fmla="*/ 1013456 w 1192950"/>
                <a:gd name="connsiteY174" fmla="*/ 572158 h 1615513"/>
                <a:gd name="connsiteX175" fmla="*/ 1005987 w 1192950"/>
                <a:gd name="connsiteY175" fmla="*/ 579625 h 1615513"/>
                <a:gd name="connsiteX176" fmla="*/ 1012984 w 1192950"/>
                <a:gd name="connsiteY176" fmla="*/ 571693 h 1615513"/>
                <a:gd name="connsiteX177" fmla="*/ 1017192 w 1192950"/>
                <a:gd name="connsiteY177" fmla="*/ 560940 h 1615513"/>
                <a:gd name="connsiteX178" fmla="*/ 538517 w 1192950"/>
                <a:gd name="connsiteY178" fmla="*/ 549727 h 1615513"/>
                <a:gd name="connsiteX179" fmla="*/ 523555 w 1192950"/>
                <a:gd name="connsiteY179" fmla="*/ 572162 h 1615513"/>
                <a:gd name="connsiteX180" fmla="*/ 538517 w 1192950"/>
                <a:gd name="connsiteY180" fmla="*/ 549727 h 1615513"/>
                <a:gd name="connsiteX181" fmla="*/ 949870 w 1192950"/>
                <a:gd name="connsiteY181" fmla="*/ 523547 h 1615513"/>
                <a:gd name="connsiteX182" fmla="*/ 1017181 w 1192950"/>
                <a:gd name="connsiteY182" fmla="*/ 534765 h 1615513"/>
                <a:gd name="connsiteX183" fmla="*/ 1024662 w 1192950"/>
                <a:gd name="connsiteY183" fmla="*/ 527286 h 1615513"/>
                <a:gd name="connsiteX184" fmla="*/ 1020924 w 1192950"/>
                <a:gd name="connsiteY184" fmla="*/ 534765 h 1615513"/>
                <a:gd name="connsiteX185" fmla="*/ 1009705 w 1192950"/>
                <a:gd name="connsiteY185" fmla="*/ 542246 h 1615513"/>
                <a:gd name="connsiteX186" fmla="*/ 949870 w 1192950"/>
                <a:gd name="connsiteY186" fmla="*/ 568424 h 1615513"/>
                <a:gd name="connsiteX187" fmla="*/ 919955 w 1192950"/>
                <a:gd name="connsiteY187" fmla="*/ 549725 h 1615513"/>
                <a:gd name="connsiteX188" fmla="*/ 949870 w 1192950"/>
                <a:gd name="connsiteY188" fmla="*/ 523547 h 1615513"/>
                <a:gd name="connsiteX189" fmla="*/ 224390 w 1192950"/>
                <a:gd name="connsiteY189" fmla="*/ 523544 h 1615513"/>
                <a:gd name="connsiteX190" fmla="*/ 228123 w 1192950"/>
                <a:gd name="connsiteY190" fmla="*/ 527285 h 1615513"/>
                <a:gd name="connsiteX191" fmla="*/ 258041 w 1192950"/>
                <a:gd name="connsiteY191" fmla="*/ 568421 h 1615513"/>
                <a:gd name="connsiteX192" fmla="*/ 474936 w 1192950"/>
                <a:gd name="connsiteY192" fmla="*/ 572154 h 1615513"/>
                <a:gd name="connsiteX193" fmla="*/ 564691 w 1192950"/>
                <a:gd name="connsiteY193" fmla="*/ 650692 h 1615513"/>
                <a:gd name="connsiteX194" fmla="*/ 632013 w 1192950"/>
                <a:gd name="connsiteY194" fmla="*/ 691828 h 1615513"/>
                <a:gd name="connsiteX195" fmla="*/ 632013 w 1192950"/>
                <a:gd name="connsiteY195" fmla="*/ 695569 h 1615513"/>
                <a:gd name="connsiteX196" fmla="*/ 632013 w 1192950"/>
                <a:gd name="connsiteY196" fmla="*/ 699302 h 1615513"/>
                <a:gd name="connsiteX197" fmla="*/ 572176 w 1192950"/>
                <a:gd name="connsiteY197" fmla="*/ 658166 h 1615513"/>
                <a:gd name="connsiteX198" fmla="*/ 553474 w 1192950"/>
                <a:gd name="connsiteY198" fmla="*/ 650692 h 1615513"/>
                <a:gd name="connsiteX199" fmla="*/ 456254 w 1192950"/>
                <a:gd name="connsiteY199" fmla="*/ 691828 h 1615513"/>
                <a:gd name="connsiteX200" fmla="*/ 269258 w 1192950"/>
                <a:gd name="connsiteY200" fmla="*/ 583369 h 1615513"/>
                <a:gd name="connsiteX201" fmla="*/ 239359 w 1192950"/>
                <a:gd name="connsiteY201" fmla="*/ 557206 h 1615513"/>
                <a:gd name="connsiteX202" fmla="*/ 224390 w 1192950"/>
                <a:gd name="connsiteY202" fmla="*/ 523544 h 1615513"/>
                <a:gd name="connsiteX203" fmla="*/ 895443 w 1192950"/>
                <a:gd name="connsiteY203" fmla="*/ 497351 h 1615513"/>
                <a:gd name="connsiteX204" fmla="*/ 895437 w 1192950"/>
                <a:gd name="connsiteY204" fmla="*/ 497370 h 1615513"/>
                <a:gd name="connsiteX205" fmla="*/ 895431 w 1192950"/>
                <a:gd name="connsiteY205" fmla="*/ 497375 h 1615513"/>
                <a:gd name="connsiteX206" fmla="*/ 865517 w 1192950"/>
                <a:gd name="connsiteY206" fmla="*/ 493635 h 1615513"/>
                <a:gd name="connsiteX207" fmla="*/ 876740 w 1192950"/>
                <a:gd name="connsiteY207" fmla="*/ 512334 h 1615513"/>
                <a:gd name="connsiteX208" fmla="*/ 895431 w 1192950"/>
                <a:gd name="connsiteY208" fmla="*/ 497375 h 1615513"/>
                <a:gd name="connsiteX209" fmla="*/ 887951 w 1192950"/>
                <a:gd name="connsiteY209" fmla="*/ 512334 h 1615513"/>
                <a:gd name="connsiteX210" fmla="*/ 884214 w 1192950"/>
                <a:gd name="connsiteY210" fmla="*/ 523551 h 1615513"/>
                <a:gd name="connsiteX211" fmla="*/ 906648 w 1192950"/>
                <a:gd name="connsiteY211" fmla="*/ 549720 h 1615513"/>
                <a:gd name="connsiteX212" fmla="*/ 908041 w 1192950"/>
                <a:gd name="connsiteY212" fmla="*/ 555019 h 1615513"/>
                <a:gd name="connsiteX213" fmla="*/ 919955 w 1192950"/>
                <a:gd name="connsiteY213" fmla="*/ 549725 h 1615513"/>
                <a:gd name="connsiteX214" fmla="*/ 908041 w 1192950"/>
                <a:gd name="connsiteY214" fmla="*/ 555019 h 1615513"/>
                <a:gd name="connsiteX215" fmla="*/ 909690 w 1192950"/>
                <a:gd name="connsiteY215" fmla="*/ 561291 h 1615513"/>
                <a:gd name="connsiteX216" fmla="*/ 899175 w 1192950"/>
                <a:gd name="connsiteY216" fmla="*/ 583383 h 1615513"/>
                <a:gd name="connsiteX217" fmla="*/ 869254 w 1192950"/>
                <a:gd name="connsiteY217" fmla="*/ 568419 h 1615513"/>
                <a:gd name="connsiteX218" fmla="*/ 865517 w 1192950"/>
                <a:gd name="connsiteY218" fmla="*/ 557202 h 1615513"/>
                <a:gd name="connsiteX219" fmla="*/ 835597 w 1192950"/>
                <a:gd name="connsiteY219" fmla="*/ 594600 h 1615513"/>
                <a:gd name="connsiteX220" fmla="*/ 859199 w 1192950"/>
                <a:gd name="connsiteY220" fmla="*/ 624944 h 1615513"/>
                <a:gd name="connsiteX221" fmla="*/ 861117 w 1192950"/>
                <a:gd name="connsiteY221" fmla="*/ 622881 h 1615513"/>
                <a:gd name="connsiteX222" fmla="*/ 890042 w 1192950"/>
                <a:gd name="connsiteY222" fmla="*/ 587117 h 1615513"/>
                <a:gd name="connsiteX223" fmla="*/ 899965 w 1192950"/>
                <a:gd name="connsiteY223" fmla="*/ 586435 h 1615513"/>
                <a:gd name="connsiteX224" fmla="*/ 899175 w 1192950"/>
                <a:gd name="connsiteY224" fmla="*/ 583383 h 1615513"/>
                <a:gd name="connsiteX225" fmla="*/ 902083 w 1192950"/>
                <a:gd name="connsiteY225" fmla="*/ 586290 h 1615513"/>
                <a:gd name="connsiteX226" fmla="*/ 922356 w 1192950"/>
                <a:gd name="connsiteY226" fmla="*/ 584898 h 1615513"/>
                <a:gd name="connsiteX227" fmla="*/ 988383 w 1192950"/>
                <a:gd name="connsiteY227" fmla="*/ 586067 h 1615513"/>
                <a:gd name="connsiteX228" fmla="*/ 1005972 w 1192950"/>
                <a:gd name="connsiteY228" fmla="*/ 579641 h 1615513"/>
                <a:gd name="connsiteX229" fmla="*/ 998493 w 1192950"/>
                <a:gd name="connsiteY229" fmla="*/ 587117 h 1615513"/>
                <a:gd name="connsiteX230" fmla="*/ 908742 w 1192950"/>
                <a:gd name="connsiteY230" fmla="*/ 650692 h 1615513"/>
                <a:gd name="connsiteX231" fmla="*/ 876954 w 1192950"/>
                <a:gd name="connsiteY231" fmla="*/ 645086 h 1615513"/>
                <a:gd name="connsiteX232" fmla="*/ 863255 w 1192950"/>
                <a:gd name="connsiteY232" fmla="*/ 633875 h 1615513"/>
                <a:gd name="connsiteX233" fmla="*/ 864820 w 1192950"/>
                <a:gd name="connsiteY233" fmla="*/ 639832 h 1615513"/>
                <a:gd name="connsiteX234" fmla="*/ 854307 w 1192950"/>
                <a:gd name="connsiteY234" fmla="*/ 661914 h 1615513"/>
                <a:gd name="connsiteX235" fmla="*/ 839341 w 1192950"/>
                <a:gd name="connsiteY235" fmla="*/ 660045 h 1615513"/>
                <a:gd name="connsiteX236" fmla="*/ 827604 w 1192950"/>
                <a:gd name="connsiteY236" fmla="*/ 649777 h 1615513"/>
                <a:gd name="connsiteX237" fmla="*/ 822727 w 1192950"/>
                <a:gd name="connsiteY237" fmla="*/ 654433 h 1615513"/>
                <a:gd name="connsiteX238" fmla="*/ 827362 w 1192950"/>
                <a:gd name="connsiteY238" fmla="*/ 649565 h 1615513"/>
                <a:gd name="connsiteX239" fmla="*/ 824386 w 1192950"/>
                <a:gd name="connsiteY239" fmla="*/ 646962 h 1615513"/>
                <a:gd name="connsiteX240" fmla="*/ 820650 w 1192950"/>
                <a:gd name="connsiteY240" fmla="*/ 617046 h 1615513"/>
                <a:gd name="connsiteX241" fmla="*/ 764546 w 1192950"/>
                <a:gd name="connsiteY241" fmla="*/ 669396 h 1615513"/>
                <a:gd name="connsiteX242" fmla="*/ 734805 w 1192950"/>
                <a:gd name="connsiteY242" fmla="*/ 680523 h 1615513"/>
                <a:gd name="connsiteX243" fmla="*/ 770368 w 1192950"/>
                <a:gd name="connsiteY243" fmla="*/ 673128 h 1615513"/>
                <a:gd name="connsiteX244" fmla="*/ 796666 w 1192950"/>
                <a:gd name="connsiteY244" fmla="*/ 696793 h 1615513"/>
                <a:gd name="connsiteX245" fmla="*/ 799629 w 1192950"/>
                <a:gd name="connsiteY245" fmla="*/ 699309 h 1615513"/>
                <a:gd name="connsiteX246" fmla="*/ 796546 w 1192950"/>
                <a:gd name="connsiteY246" fmla="*/ 699309 h 1615513"/>
                <a:gd name="connsiteX247" fmla="*/ 762893 w 1192950"/>
                <a:gd name="connsiteY247" fmla="*/ 721748 h 1615513"/>
                <a:gd name="connsiteX248" fmla="*/ 688097 w 1192950"/>
                <a:gd name="connsiteY248" fmla="*/ 688089 h 1615513"/>
                <a:gd name="connsiteX249" fmla="*/ 676877 w 1192950"/>
                <a:gd name="connsiteY249" fmla="*/ 680608 h 1615513"/>
                <a:gd name="connsiteX250" fmla="*/ 673140 w 1192950"/>
                <a:gd name="connsiteY250" fmla="*/ 673128 h 1615513"/>
                <a:gd name="connsiteX251" fmla="*/ 684360 w 1192950"/>
                <a:gd name="connsiteY251" fmla="*/ 684346 h 1615513"/>
                <a:gd name="connsiteX252" fmla="*/ 723156 w 1192950"/>
                <a:gd name="connsiteY252" fmla="*/ 682945 h 1615513"/>
                <a:gd name="connsiteX253" fmla="*/ 731394 w 1192950"/>
                <a:gd name="connsiteY253" fmla="*/ 681232 h 1615513"/>
                <a:gd name="connsiteX254" fmla="*/ 707527 w 1192950"/>
                <a:gd name="connsiteY254" fmla="*/ 678274 h 1615513"/>
                <a:gd name="connsiteX255" fmla="*/ 667324 w 1192950"/>
                <a:gd name="connsiteY255" fmla="*/ 661914 h 1615513"/>
                <a:gd name="connsiteX256" fmla="*/ 652364 w 1192950"/>
                <a:gd name="connsiteY256" fmla="*/ 673131 h 1615513"/>
                <a:gd name="connsiteX257" fmla="*/ 637404 w 1192950"/>
                <a:gd name="connsiteY257" fmla="*/ 688095 h 1615513"/>
                <a:gd name="connsiteX258" fmla="*/ 663587 w 1192950"/>
                <a:gd name="connsiteY258" fmla="*/ 658179 h 1615513"/>
                <a:gd name="connsiteX259" fmla="*/ 715941 w 1192950"/>
                <a:gd name="connsiteY259" fmla="*/ 564684 h 1615513"/>
                <a:gd name="connsiteX260" fmla="*/ 865517 w 1192950"/>
                <a:gd name="connsiteY260" fmla="*/ 519804 h 1615513"/>
                <a:gd name="connsiteX261" fmla="*/ 865517 w 1192950"/>
                <a:gd name="connsiteY261" fmla="*/ 501105 h 1615513"/>
                <a:gd name="connsiteX262" fmla="*/ 869254 w 1192950"/>
                <a:gd name="connsiteY262" fmla="*/ 482418 h 1615513"/>
                <a:gd name="connsiteX263" fmla="*/ 865517 w 1192950"/>
                <a:gd name="connsiteY263" fmla="*/ 493635 h 1615513"/>
                <a:gd name="connsiteX264" fmla="*/ 865517 w 1192950"/>
                <a:gd name="connsiteY264" fmla="*/ 489888 h 1615513"/>
                <a:gd name="connsiteX265" fmla="*/ 869254 w 1192950"/>
                <a:gd name="connsiteY265" fmla="*/ 482418 h 1615513"/>
                <a:gd name="connsiteX266" fmla="*/ 463720 w 1192950"/>
                <a:gd name="connsiteY266" fmla="*/ 467448 h 1615513"/>
                <a:gd name="connsiteX267" fmla="*/ 512339 w 1192950"/>
                <a:gd name="connsiteY267" fmla="*/ 497371 h 1615513"/>
                <a:gd name="connsiteX268" fmla="*/ 504860 w 1192950"/>
                <a:gd name="connsiteY268" fmla="*/ 497371 h 1615513"/>
                <a:gd name="connsiteX269" fmla="*/ 463720 w 1192950"/>
                <a:gd name="connsiteY269" fmla="*/ 467448 h 1615513"/>
                <a:gd name="connsiteX270" fmla="*/ 617049 w 1192950"/>
                <a:gd name="connsiteY270" fmla="*/ 452490 h 1615513"/>
                <a:gd name="connsiteX271" fmla="*/ 620789 w 1192950"/>
                <a:gd name="connsiteY271" fmla="*/ 456234 h 1615513"/>
                <a:gd name="connsiteX272" fmla="*/ 625464 w 1192950"/>
                <a:gd name="connsiteY272" fmla="*/ 465586 h 1615513"/>
                <a:gd name="connsiteX273" fmla="*/ 624530 w 1192950"/>
                <a:gd name="connsiteY273" fmla="*/ 467456 h 1615513"/>
                <a:gd name="connsiteX274" fmla="*/ 617049 w 1192950"/>
                <a:gd name="connsiteY274" fmla="*/ 452499 h 1615513"/>
                <a:gd name="connsiteX275" fmla="*/ 617046 w 1192950"/>
                <a:gd name="connsiteY275" fmla="*/ 452490 h 1615513"/>
                <a:gd name="connsiteX276" fmla="*/ 632006 w 1192950"/>
                <a:gd name="connsiteY276" fmla="*/ 441277 h 1615513"/>
                <a:gd name="connsiteX277" fmla="*/ 632006 w 1192950"/>
                <a:gd name="connsiteY277" fmla="*/ 456234 h 1615513"/>
                <a:gd name="connsiteX278" fmla="*/ 628265 w 1192950"/>
                <a:gd name="connsiteY278" fmla="*/ 471200 h 1615513"/>
                <a:gd name="connsiteX279" fmla="*/ 583389 w 1192950"/>
                <a:gd name="connsiteY279" fmla="*/ 542249 h 1615513"/>
                <a:gd name="connsiteX280" fmla="*/ 542253 w 1192950"/>
                <a:gd name="connsiteY280" fmla="*/ 545983 h 1615513"/>
                <a:gd name="connsiteX281" fmla="*/ 538517 w 1192950"/>
                <a:gd name="connsiteY281" fmla="*/ 549727 h 1615513"/>
                <a:gd name="connsiteX282" fmla="*/ 560950 w 1192950"/>
                <a:gd name="connsiteY282" fmla="*/ 504848 h 1615513"/>
                <a:gd name="connsiteX283" fmla="*/ 628265 w 1192950"/>
                <a:gd name="connsiteY283" fmla="*/ 471191 h 1615513"/>
                <a:gd name="connsiteX284" fmla="*/ 625464 w 1192950"/>
                <a:gd name="connsiteY284" fmla="*/ 465586 h 1615513"/>
                <a:gd name="connsiteX285" fmla="*/ 628265 w 1192950"/>
                <a:gd name="connsiteY285" fmla="*/ 459978 h 1615513"/>
                <a:gd name="connsiteX286" fmla="*/ 632006 w 1192950"/>
                <a:gd name="connsiteY286" fmla="*/ 441277 h 1615513"/>
                <a:gd name="connsiteX287" fmla="*/ 938656 w 1192950"/>
                <a:gd name="connsiteY287" fmla="*/ 427267 h 1615513"/>
                <a:gd name="connsiteX288" fmla="*/ 942396 w 1192950"/>
                <a:gd name="connsiteY288" fmla="*/ 434747 h 1615513"/>
                <a:gd name="connsiteX289" fmla="*/ 938656 w 1192950"/>
                <a:gd name="connsiteY289" fmla="*/ 431009 h 1615513"/>
                <a:gd name="connsiteX290" fmla="*/ 900325 w 1192950"/>
                <a:gd name="connsiteY290" fmla="*/ 422576 h 1615513"/>
                <a:gd name="connsiteX291" fmla="*/ 930244 w 1192950"/>
                <a:gd name="connsiteY291" fmla="*/ 467453 h 1615513"/>
                <a:gd name="connsiteX292" fmla="*/ 922762 w 1192950"/>
                <a:gd name="connsiteY292" fmla="*/ 493632 h 1615513"/>
                <a:gd name="connsiteX293" fmla="*/ 910142 w 1192950"/>
                <a:gd name="connsiteY293" fmla="*/ 492230 h 1615513"/>
                <a:gd name="connsiteX294" fmla="*/ 902051 w 1192950"/>
                <a:gd name="connsiteY294" fmla="*/ 484139 h 1615513"/>
                <a:gd name="connsiteX295" fmla="*/ 895443 w 1192950"/>
                <a:gd name="connsiteY295" fmla="*/ 497351 h 1615513"/>
                <a:gd name="connsiteX296" fmla="*/ 900273 w 1192950"/>
                <a:gd name="connsiteY296" fmla="*/ 481885 h 1615513"/>
                <a:gd name="connsiteX297" fmla="*/ 897519 w 1192950"/>
                <a:gd name="connsiteY297" fmla="*/ 453896 h 1615513"/>
                <a:gd name="connsiteX298" fmla="*/ 900325 w 1192950"/>
                <a:gd name="connsiteY298" fmla="*/ 422576 h 1615513"/>
                <a:gd name="connsiteX299" fmla="*/ 942396 w 1192950"/>
                <a:gd name="connsiteY299" fmla="*/ 415112 h 1615513"/>
                <a:gd name="connsiteX300" fmla="*/ 943643 w 1192950"/>
                <a:gd name="connsiteY300" fmla="*/ 415423 h 1615513"/>
                <a:gd name="connsiteX301" fmla="*/ 942396 w 1192950"/>
                <a:gd name="connsiteY301" fmla="*/ 416047 h 1615513"/>
                <a:gd name="connsiteX302" fmla="*/ 938656 w 1192950"/>
                <a:gd name="connsiteY302" fmla="*/ 423527 h 1615513"/>
                <a:gd name="connsiteX303" fmla="*/ 938656 w 1192950"/>
                <a:gd name="connsiteY303" fmla="*/ 419787 h 1615513"/>
                <a:gd name="connsiteX304" fmla="*/ 942396 w 1192950"/>
                <a:gd name="connsiteY304" fmla="*/ 415112 h 1615513"/>
                <a:gd name="connsiteX305" fmla="*/ 949875 w 1192950"/>
                <a:gd name="connsiteY305" fmla="*/ 412309 h 1615513"/>
                <a:gd name="connsiteX306" fmla="*/ 972314 w 1192950"/>
                <a:gd name="connsiteY306" fmla="*/ 431009 h 1615513"/>
                <a:gd name="connsiteX307" fmla="*/ 972314 w 1192950"/>
                <a:gd name="connsiteY307" fmla="*/ 442227 h 1615513"/>
                <a:gd name="connsiteX308" fmla="*/ 949875 w 1192950"/>
                <a:gd name="connsiteY308" fmla="*/ 460927 h 1615513"/>
                <a:gd name="connsiteX309" fmla="*/ 934915 w 1192950"/>
                <a:gd name="connsiteY309" fmla="*/ 457189 h 1615513"/>
                <a:gd name="connsiteX310" fmla="*/ 934917 w 1192950"/>
                <a:gd name="connsiteY310" fmla="*/ 445967 h 1615513"/>
                <a:gd name="connsiteX311" fmla="*/ 946137 w 1192950"/>
                <a:gd name="connsiteY311" fmla="*/ 416047 h 1615513"/>
                <a:gd name="connsiteX312" fmla="*/ 943643 w 1192950"/>
                <a:gd name="connsiteY312" fmla="*/ 415423 h 1615513"/>
                <a:gd name="connsiteX313" fmla="*/ 904063 w 1192950"/>
                <a:gd name="connsiteY313" fmla="*/ 411356 h 1615513"/>
                <a:gd name="connsiteX314" fmla="*/ 900325 w 1192950"/>
                <a:gd name="connsiteY314" fmla="*/ 422576 h 1615513"/>
                <a:gd name="connsiteX315" fmla="*/ 900325 w 1192950"/>
                <a:gd name="connsiteY315" fmla="*/ 415096 h 1615513"/>
                <a:gd name="connsiteX316" fmla="*/ 904063 w 1192950"/>
                <a:gd name="connsiteY316" fmla="*/ 411356 h 1615513"/>
                <a:gd name="connsiteX317" fmla="*/ 226277 w 1192950"/>
                <a:gd name="connsiteY317" fmla="*/ 380579 h 1615513"/>
                <a:gd name="connsiteX318" fmla="*/ 234200 w 1192950"/>
                <a:gd name="connsiteY318" fmla="*/ 392657 h 1615513"/>
                <a:gd name="connsiteX319" fmla="*/ 246823 w 1192950"/>
                <a:gd name="connsiteY319" fmla="*/ 407615 h 1615513"/>
                <a:gd name="connsiteX320" fmla="*/ 400144 w 1192950"/>
                <a:gd name="connsiteY320" fmla="*/ 411354 h 1615513"/>
                <a:gd name="connsiteX321" fmla="*/ 463720 w 1192950"/>
                <a:gd name="connsiteY321" fmla="*/ 467448 h 1615513"/>
                <a:gd name="connsiteX322" fmla="*/ 452509 w 1192950"/>
                <a:gd name="connsiteY322" fmla="*/ 463709 h 1615513"/>
                <a:gd name="connsiteX323" fmla="*/ 385187 w 1192950"/>
                <a:gd name="connsiteY323" fmla="*/ 493632 h 1615513"/>
                <a:gd name="connsiteX324" fmla="*/ 254302 w 1192950"/>
                <a:gd name="connsiteY324" fmla="*/ 415099 h 1615513"/>
                <a:gd name="connsiteX325" fmla="*/ 235612 w 1192950"/>
                <a:gd name="connsiteY325" fmla="*/ 396399 h 1615513"/>
                <a:gd name="connsiteX326" fmla="*/ 227190 w 1192950"/>
                <a:gd name="connsiteY326" fmla="*/ 383777 h 1615513"/>
                <a:gd name="connsiteX327" fmla="*/ 224387 w 1192950"/>
                <a:gd name="connsiteY327" fmla="*/ 373960 h 1615513"/>
                <a:gd name="connsiteX328" fmla="*/ 226277 w 1192950"/>
                <a:gd name="connsiteY328" fmla="*/ 380579 h 1615513"/>
                <a:gd name="connsiteX329" fmla="*/ 224387 w 1192950"/>
                <a:gd name="connsiteY329" fmla="*/ 377699 h 1615513"/>
                <a:gd name="connsiteX330" fmla="*/ 224387 w 1192950"/>
                <a:gd name="connsiteY330" fmla="*/ 373960 h 1615513"/>
                <a:gd name="connsiteX331" fmla="*/ 994757 w 1192950"/>
                <a:gd name="connsiteY331" fmla="*/ 311623 h 1615513"/>
                <a:gd name="connsiteX332" fmla="*/ 991012 w 1192950"/>
                <a:gd name="connsiteY332" fmla="*/ 317868 h 1615513"/>
                <a:gd name="connsiteX333" fmla="*/ 968570 w 1192950"/>
                <a:gd name="connsiteY333" fmla="*/ 340305 h 1615513"/>
                <a:gd name="connsiteX334" fmla="*/ 815240 w 1192950"/>
                <a:gd name="connsiteY334" fmla="*/ 433795 h 1615513"/>
                <a:gd name="connsiteX335" fmla="*/ 736717 w 1192950"/>
                <a:gd name="connsiteY335" fmla="*/ 392661 h 1615513"/>
                <a:gd name="connsiteX336" fmla="*/ 721756 w 1192950"/>
                <a:gd name="connsiteY336" fmla="*/ 396401 h 1615513"/>
                <a:gd name="connsiteX337" fmla="*/ 676872 w 1192950"/>
                <a:gd name="connsiteY337" fmla="*/ 426313 h 1615513"/>
                <a:gd name="connsiteX338" fmla="*/ 673140 w 1192950"/>
                <a:gd name="connsiteY338" fmla="*/ 426313 h 1615513"/>
                <a:gd name="connsiteX339" fmla="*/ 725489 w 1192950"/>
                <a:gd name="connsiteY339" fmla="*/ 392661 h 1615513"/>
                <a:gd name="connsiteX340" fmla="*/ 789066 w 1192950"/>
                <a:gd name="connsiteY340" fmla="*/ 325349 h 1615513"/>
                <a:gd name="connsiteX341" fmla="*/ 979783 w 1192950"/>
                <a:gd name="connsiteY341" fmla="*/ 329090 h 1615513"/>
                <a:gd name="connsiteX342" fmla="*/ 224390 w 1192950"/>
                <a:gd name="connsiteY342" fmla="*/ 300832 h 1615513"/>
                <a:gd name="connsiteX343" fmla="*/ 250568 w 1192950"/>
                <a:gd name="connsiteY343" fmla="*/ 327010 h 1615513"/>
                <a:gd name="connsiteX344" fmla="*/ 400154 w 1192950"/>
                <a:gd name="connsiteY344" fmla="*/ 308311 h 1615513"/>
                <a:gd name="connsiteX345" fmla="*/ 471208 w 1192950"/>
                <a:gd name="connsiteY345" fmla="*/ 353187 h 1615513"/>
                <a:gd name="connsiteX346" fmla="*/ 523564 w 1192950"/>
                <a:gd name="connsiteY346" fmla="*/ 375625 h 1615513"/>
                <a:gd name="connsiteX347" fmla="*/ 523564 w 1192950"/>
                <a:gd name="connsiteY347" fmla="*/ 379365 h 1615513"/>
                <a:gd name="connsiteX348" fmla="*/ 523564 w 1192950"/>
                <a:gd name="connsiteY348" fmla="*/ 383104 h 1615513"/>
                <a:gd name="connsiteX349" fmla="*/ 478688 w 1192950"/>
                <a:gd name="connsiteY349" fmla="*/ 360667 h 1615513"/>
                <a:gd name="connsiteX350" fmla="*/ 463729 w 1192950"/>
                <a:gd name="connsiteY350" fmla="*/ 356927 h 1615513"/>
                <a:gd name="connsiteX351" fmla="*/ 400154 w 1192950"/>
                <a:gd name="connsiteY351" fmla="*/ 394323 h 1615513"/>
                <a:gd name="connsiteX352" fmla="*/ 261787 w 1192950"/>
                <a:gd name="connsiteY352" fmla="*/ 338229 h 1615513"/>
                <a:gd name="connsiteX353" fmla="*/ 239349 w 1192950"/>
                <a:gd name="connsiteY353" fmla="*/ 323270 h 1615513"/>
                <a:gd name="connsiteX354" fmla="*/ 224390 w 1192950"/>
                <a:gd name="connsiteY354" fmla="*/ 300832 h 1615513"/>
                <a:gd name="connsiteX355" fmla="*/ 1002225 w 1192950"/>
                <a:gd name="connsiteY355" fmla="*/ 299171 h 1615513"/>
                <a:gd name="connsiteX356" fmla="*/ 1002225 w 1192950"/>
                <a:gd name="connsiteY356" fmla="*/ 302912 h 1615513"/>
                <a:gd name="connsiteX357" fmla="*/ 994757 w 1192950"/>
                <a:gd name="connsiteY357" fmla="*/ 311623 h 1615513"/>
                <a:gd name="connsiteX358" fmla="*/ 494660 w 1192950"/>
                <a:gd name="connsiteY358" fmla="*/ 280480 h 1615513"/>
                <a:gd name="connsiteX359" fmla="*/ 487177 w 1192950"/>
                <a:gd name="connsiteY359" fmla="*/ 310393 h 1615513"/>
                <a:gd name="connsiteX360" fmla="*/ 494660 w 1192950"/>
                <a:gd name="connsiteY360" fmla="*/ 280480 h 1615513"/>
                <a:gd name="connsiteX361" fmla="*/ 714498 w 1192950"/>
                <a:gd name="connsiteY361" fmla="*/ 242288 h 1615513"/>
                <a:gd name="connsiteX362" fmla="*/ 714273 w 1192950"/>
                <a:gd name="connsiteY362" fmla="*/ 243075 h 1615513"/>
                <a:gd name="connsiteX363" fmla="*/ 635744 w 1192950"/>
                <a:gd name="connsiteY363" fmla="*/ 370223 h 1615513"/>
                <a:gd name="connsiteX364" fmla="*/ 560948 w 1192950"/>
                <a:gd name="connsiteY364" fmla="*/ 373962 h 1615513"/>
                <a:gd name="connsiteX365" fmla="*/ 553473 w 1192950"/>
                <a:gd name="connsiteY365" fmla="*/ 385181 h 1615513"/>
                <a:gd name="connsiteX366" fmla="*/ 552124 w 1192950"/>
                <a:gd name="connsiteY366" fmla="*/ 387608 h 1615513"/>
                <a:gd name="connsiteX367" fmla="*/ 558031 w 1192950"/>
                <a:gd name="connsiteY367" fmla="*/ 393596 h 1615513"/>
                <a:gd name="connsiteX368" fmla="*/ 609567 w 1192950"/>
                <a:gd name="connsiteY368" fmla="*/ 418842 h 1615513"/>
                <a:gd name="connsiteX369" fmla="*/ 615353 w 1192950"/>
                <a:gd name="connsiteY369" fmla="*/ 445659 h 1615513"/>
                <a:gd name="connsiteX370" fmla="*/ 617046 w 1192950"/>
                <a:gd name="connsiteY370" fmla="*/ 452490 h 1615513"/>
                <a:gd name="connsiteX371" fmla="*/ 601621 w 1192950"/>
                <a:gd name="connsiteY371" fmla="*/ 453427 h 1615513"/>
                <a:gd name="connsiteX372" fmla="*/ 583389 w 1192950"/>
                <a:gd name="connsiteY372" fmla="*/ 448756 h 1615513"/>
                <a:gd name="connsiteX373" fmla="*/ 553474 w 1192950"/>
                <a:gd name="connsiteY373" fmla="*/ 392663 h 1615513"/>
                <a:gd name="connsiteX374" fmla="*/ 551915 w 1192950"/>
                <a:gd name="connsiteY374" fmla="*/ 387985 h 1615513"/>
                <a:gd name="connsiteX375" fmla="*/ 539445 w 1192950"/>
                <a:gd name="connsiteY375" fmla="*/ 410424 h 1615513"/>
                <a:gd name="connsiteX376" fmla="*/ 531030 w 1192950"/>
                <a:gd name="connsiteY376" fmla="*/ 430057 h 1615513"/>
                <a:gd name="connsiteX377" fmla="*/ 527297 w 1192950"/>
                <a:gd name="connsiteY377" fmla="*/ 426317 h 1615513"/>
                <a:gd name="connsiteX378" fmla="*/ 523555 w 1192950"/>
                <a:gd name="connsiteY378" fmla="*/ 426317 h 1615513"/>
                <a:gd name="connsiteX379" fmla="*/ 532904 w 1192950"/>
                <a:gd name="connsiteY379" fmla="*/ 403412 h 1615513"/>
                <a:gd name="connsiteX380" fmla="*/ 549199 w 1192950"/>
                <a:gd name="connsiteY380" fmla="*/ 383045 h 1615513"/>
                <a:gd name="connsiteX381" fmla="*/ 548331 w 1192950"/>
                <a:gd name="connsiteY381" fmla="*/ 379571 h 1615513"/>
                <a:gd name="connsiteX382" fmla="*/ 549734 w 1192950"/>
                <a:gd name="connsiteY382" fmla="*/ 373963 h 1615513"/>
                <a:gd name="connsiteX383" fmla="*/ 549734 w 1192950"/>
                <a:gd name="connsiteY383" fmla="*/ 381441 h 1615513"/>
                <a:gd name="connsiteX384" fmla="*/ 549954 w 1192950"/>
                <a:gd name="connsiteY384" fmla="*/ 382101 h 1615513"/>
                <a:gd name="connsiteX385" fmla="*/ 553473 w 1192950"/>
                <a:gd name="connsiteY385" fmla="*/ 377702 h 1615513"/>
                <a:gd name="connsiteX386" fmla="*/ 590867 w 1192950"/>
                <a:gd name="connsiteY386" fmla="*/ 302909 h 1615513"/>
                <a:gd name="connsiteX387" fmla="*/ 706034 w 1192950"/>
                <a:gd name="connsiteY387" fmla="*/ 250321 h 1615513"/>
                <a:gd name="connsiteX388" fmla="*/ 403895 w 1192950"/>
                <a:gd name="connsiteY388" fmla="*/ 216900 h 1615513"/>
                <a:gd name="connsiteX389" fmla="*/ 407630 w 1192950"/>
                <a:gd name="connsiteY389" fmla="*/ 216900 h 1615513"/>
                <a:gd name="connsiteX390" fmla="*/ 433808 w 1192950"/>
                <a:gd name="connsiteY390" fmla="*/ 228121 h 1615513"/>
                <a:gd name="connsiteX391" fmla="*/ 403895 w 1192950"/>
                <a:gd name="connsiteY391" fmla="*/ 216900 h 1615513"/>
                <a:gd name="connsiteX392" fmla="*/ 729233 w 1192950"/>
                <a:gd name="connsiteY392" fmla="*/ 201939 h 1615513"/>
                <a:gd name="connsiteX393" fmla="*/ 725491 w 1192950"/>
                <a:gd name="connsiteY393" fmla="*/ 231856 h 1615513"/>
                <a:gd name="connsiteX394" fmla="*/ 714498 w 1192950"/>
                <a:gd name="connsiteY394" fmla="*/ 242288 h 1615513"/>
                <a:gd name="connsiteX395" fmla="*/ 721758 w 1192950"/>
                <a:gd name="connsiteY395" fmla="*/ 216897 h 1615513"/>
                <a:gd name="connsiteX396" fmla="*/ 721758 w 1192950"/>
                <a:gd name="connsiteY396" fmla="*/ 208534 h 1615513"/>
                <a:gd name="connsiteX397" fmla="*/ 276201 w 1192950"/>
                <a:gd name="connsiteY397" fmla="*/ 201403 h 1615513"/>
                <a:gd name="connsiteX398" fmla="*/ 277813 w 1192950"/>
                <a:gd name="connsiteY398" fmla="*/ 202147 h 1615513"/>
                <a:gd name="connsiteX399" fmla="*/ 276739 w 1192950"/>
                <a:gd name="connsiteY399" fmla="*/ 201941 h 1615513"/>
                <a:gd name="connsiteX400" fmla="*/ 362752 w 1192950"/>
                <a:gd name="connsiteY400" fmla="*/ 190720 h 1615513"/>
                <a:gd name="connsiteX401" fmla="*/ 403895 w 1192950"/>
                <a:gd name="connsiteY401" fmla="*/ 216900 h 1615513"/>
                <a:gd name="connsiteX402" fmla="*/ 400151 w 1192950"/>
                <a:gd name="connsiteY402" fmla="*/ 216900 h 1615513"/>
                <a:gd name="connsiteX403" fmla="*/ 366495 w 1192950"/>
                <a:gd name="connsiteY403" fmla="*/ 239340 h 1615513"/>
                <a:gd name="connsiteX404" fmla="*/ 287961 w 1192950"/>
                <a:gd name="connsiteY404" fmla="*/ 209422 h 1615513"/>
                <a:gd name="connsiteX405" fmla="*/ 281415 w 1192950"/>
                <a:gd name="connsiteY405" fmla="*/ 203810 h 1615513"/>
                <a:gd name="connsiteX406" fmla="*/ 277813 w 1192950"/>
                <a:gd name="connsiteY406" fmla="*/ 202147 h 1615513"/>
                <a:gd name="connsiteX407" fmla="*/ 292282 w 1192950"/>
                <a:gd name="connsiteY407" fmla="*/ 204921 h 1615513"/>
                <a:gd name="connsiteX408" fmla="*/ 362752 w 1192950"/>
                <a:gd name="connsiteY408" fmla="*/ 190720 h 1615513"/>
                <a:gd name="connsiteX409" fmla="*/ 261783 w 1192950"/>
                <a:gd name="connsiteY409" fmla="*/ 186980 h 1615513"/>
                <a:gd name="connsiteX410" fmla="*/ 276201 w 1192950"/>
                <a:gd name="connsiteY410" fmla="*/ 201403 h 1615513"/>
                <a:gd name="connsiteX411" fmla="*/ 269261 w 1192950"/>
                <a:gd name="connsiteY411" fmla="*/ 198199 h 1615513"/>
                <a:gd name="connsiteX412" fmla="*/ 261783 w 1192950"/>
                <a:gd name="connsiteY412" fmla="*/ 186980 h 1615513"/>
                <a:gd name="connsiteX413" fmla="*/ 938130 w 1192950"/>
                <a:gd name="connsiteY413" fmla="*/ 177890 h 1615513"/>
                <a:gd name="connsiteX414" fmla="*/ 934917 w 1192950"/>
                <a:gd name="connsiteY414" fmla="*/ 183245 h 1615513"/>
                <a:gd name="connsiteX415" fmla="*/ 848904 w 1192950"/>
                <a:gd name="connsiteY415" fmla="*/ 276739 h 1615513"/>
                <a:gd name="connsiteX416" fmla="*/ 785329 w 1192950"/>
                <a:gd name="connsiteY416" fmla="*/ 265518 h 1615513"/>
                <a:gd name="connsiteX417" fmla="*/ 777849 w 1192950"/>
                <a:gd name="connsiteY417" fmla="*/ 272994 h 1615513"/>
                <a:gd name="connsiteX418" fmla="*/ 747932 w 1192950"/>
                <a:gd name="connsiteY418" fmla="*/ 302917 h 1615513"/>
                <a:gd name="connsiteX419" fmla="*/ 781589 w 1192950"/>
                <a:gd name="connsiteY419" fmla="*/ 265511 h 1615513"/>
                <a:gd name="connsiteX420" fmla="*/ 811507 w 1192950"/>
                <a:gd name="connsiteY420" fmla="*/ 205679 h 1615513"/>
                <a:gd name="connsiteX421" fmla="*/ 921419 w 1192950"/>
                <a:gd name="connsiteY421" fmla="*/ 186221 h 1615513"/>
                <a:gd name="connsiteX422" fmla="*/ 565712 w 1192950"/>
                <a:gd name="connsiteY422" fmla="*/ 168288 h 1615513"/>
                <a:gd name="connsiteX423" fmla="*/ 565712 w 1192950"/>
                <a:gd name="connsiteY423" fmla="*/ 179507 h 1615513"/>
                <a:gd name="connsiteX424" fmla="*/ 539534 w 1192950"/>
                <a:gd name="connsiteY424" fmla="*/ 261779 h 1615513"/>
                <a:gd name="connsiteX425" fmla="*/ 498399 w 1192950"/>
                <a:gd name="connsiteY425" fmla="*/ 276735 h 1615513"/>
                <a:gd name="connsiteX426" fmla="*/ 494660 w 1192950"/>
                <a:gd name="connsiteY426" fmla="*/ 280480 h 1615513"/>
                <a:gd name="connsiteX427" fmla="*/ 502138 w 1192950"/>
                <a:gd name="connsiteY427" fmla="*/ 228121 h 1615513"/>
                <a:gd name="connsiteX428" fmla="*/ 565712 w 1192950"/>
                <a:gd name="connsiteY428" fmla="*/ 168288 h 1615513"/>
                <a:gd name="connsiteX429" fmla="*/ 718016 w 1192950"/>
                <a:gd name="connsiteY429" fmla="*/ 168282 h 1615513"/>
                <a:gd name="connsiteX430" fmla="*/ 718016 w 1192950"/>
                <a:gd name="connsiteY430" fmla="*/ 175761 h 1615513"/>
                <a:gd name="connsiteX431" fmla="*/ 714273 w 1192950"/>
                <a:gd name="connsiteY431" fmla="*/ 183241 h 1615513"/>
                <a:gd name="connsiteX432" fmla="*/ 714273 w 1192950"/>
                <a:gd name="connsiteY432" fmla="*/ 179501 h 1615513"/>
                <a:gd name="connsiteX433" fmla="*/ 718016 w 1192950"/>
                <a:gd name="connsiteY433" fmla="*/ 168282 h 1615513"/>
                <a:gd name="connsiteX434" fmla="*/ 407629 w 1192950"/>
                <a:gd name="connsiteY434" fmla="*/ 165496 h 1615513"/>
                <a:gd name="connsiteX435" fmla="*/ 407629 w 1192950"/>
                <a:gd name="connsiteY435" fmla="*/ 169236 h 1615513"/>
                <a:gd name="connsiteX436" fmla="*/ 403890 w 1192950"/>
                <a:gd name="connsiteY436" fmla="*/ 172976 h 1615513"/>
                <a:gd name="connsiteX437" fmla="*/ 407629 w 1192950"/>
                <a:gd name="connsiteY437" fmla="*/ 165496 h 1615513"/>
                <a:gd name="connsiteX438" fmla="*/ 946136 w 1192950"/>
                <a:gd name="connsiteY438" fmla="*/ 164543 h 1615513"/>
                <a:gd name="connsiteX439" fmla="*/ 942397 w 1192950"/>
                <a:gd name="connsiteY439" fmla="*/ 175762 h 1615513"/>
                <a:gd name="connsiteX440" fmla="*/ 938130 w 1192950"/>
                <a:gd name="connsiteY440" fmla="*/ 177890 h 1615513"/>
                <a:gd name="connsiteX441" fmla="*/ 946142 w 1192950"/>
                <a:gd name="connsiteY441" fmla="*/ 164525 h 1615513"/>
                <a:gd name="connsiteX442" fmla="*/ 946137 w 1192950"/>
                <a:gd name="connsiteY442" fmla="*/ 164542 h 1615513"/>
                <a:gd name="connsiteX443" fmla="*/ 946136 w 1192950"/>
                <a:gd name="connsiteY443" fmla="*/ 164543 h 1615513"/>
                <a:gd name="connsiteX444" fmla="*/ 405136 w 1192950"/>
                <a:gd name="connsiteY444" fmla="*/ 156770 h 1615513"/>
                <a:gd name="connsiteX445" fmla="*/ 407629 w 1192950"/>
                <a:gd name="connsiteY445" fmla="*/ 158016 h 1615513"/>
                <a:gd name="connsiteX446" fmla="*/ 407629 w 1192950"/>
                <a:gd name="connsiteY446" fmla="*/ 161756 h 1615513"/>
                <a:gd name="connsiteX447" fmla="*/ 396411 w 1192950"/>
                <a:gd name="connsiteY447" fmla="*/ 150539 h 1615513"/>
                <a:gd name="connsiteX448" fmla="*/ 403890 w 1192950"/>
                <a:gd name="connsiteY448" fmla="*/ 154276 h 1615513"/>
                <a:gd name="connsiteX449" fmla="*/ 405136 w 1192950"/>
                <a:gd name="connsiteY449" fmla="*/ 156770 h 1615513"/>
                <a:gd name="connsiteX450" fmla="*/ 400148 w 1192950"/>
                <a:gd name="connsiteY450" fmla="*/ 154276 h 1615513"/>
                <a:gd name="connsiteX451" fmla="*/ 411367 w 1192950"/>
                <a:gd name="connsiteY451" fmla="*/ 184196 h 1615513"/>
                <a:gd name="connsiteX452" fmla="*/ 411367 w 1192950"/>
                <a:gd name="connsiteY452" fmla="*/ 187933 h 1615513"/>
                <a:gd name="connsiteX453" fmla="*/ 411367 w 1192950"/>
                <a:gd name="connsiteY453" fmla="*/ 191673 h 1615513"/>
                <a:gd name="connsiteX454" fmla="*/ 396407 w 1192950"/>
                <a:gd name="connsiteY454" fmla="*/ 199153 h 1615513"/>
                <a:gd name="connsiteX455" fmla="*/ 377713 w 1192950"/>
                <a:gd name="connsiteY455" fmla="*/ 180456 h 1615513"/>
                <a:gd name="connsiteX456" fmla="*/ 373974 w 1192950"/>
                <a:gd name="connsiteY456" fmla="*/ 169236 h 1615513"/>
                <a:gd name="connsiteX457" fmla="*/ 396411 w 1192950"/>
                <a:gd name="connsiteY457" fmla="*/ 150539 h 1615513"/>
                <a:gd name="connsiteX458" fmla="*/ 561973 w 1192950"/>
                <a:gd name="connsiteY458" fmla="*/ 149587 h 1615513"/>
                <a:gd name="connsiteX459" fmla="*/ 565712 w 1192950"/>
                <a:gd name="connsiteY459" fmla="*/ 164543 h 1615513"/>
                <a:gd name="connsiteX460" fmla="*/ 565712 w 1192950"/>
                <a:gd name="connsiteY460" fmla="*/ 168288 h 1615513"/>
                <a:gd name="connsiteX461" fmla="*/ 561973 w 1192950"/>
                <a:gd name="connsiteY461" fmla="*/ 149587 h 1615513"/>
                <a:gd name="connsiteX462" fmla="*/ 949876 w 1192950"/>
                <a:gd name="connsiteY462" fmla="*/ 149584 h 1615513"/>
                <a:gd name="connsiteX463" fmla="*/ 949876 w 1192950"/>
                <a:gd name="connsiteY463" fmla="*/ 153322 h 1615513"/>
                <a:gd name="connsiteX464" fmla="*/ 946142 w 1192950"/>
                <a:gd name="connsiteY464" fmla="*/ 164525 h 1615513"/>
                <a:gd name="connsiteX465" fmla="*/ 949409 w 1192950"/>
                <a:gd name="connsiteY465" fmla="*/ 154260 h 1615513"/>
                <a:gd name="connsiteX466" fmla="*/ 949876 w 1192950"/>
                <a:gd name="connsiteY466" fmla="*/ 149584 h 1615513"/>
                <a:gd name="connsiteX467" fmla="*/ 699314 w 1192950"/>
                <a:gd name="connsiteY467" fmla="*/ 149584 h 1615513"/>
                <a:gd name="connsiteX468" fmla="*/ 710531 w 1192950"/>
                <a:gd name="connsiteY468" fmla="*/ 153324 h 1615513"/>
                <a:gd name="connsiteX469" fmla="*/ 718016 w 1192950"/>
                <a:gd name="connsiteY469" fmla="*/ 164542 h 1615513"/>
                <a:gd name="connsiteX470" fmla="*/ 718016 w 1192950"/>
                <a:gd name="connsiteY470" fmla="*/ 168282 h 1615513"/>
                <a:gd name="connsiteX471" fmla="*/ 714273 w 1192950"/>
                <a:gd name="connsiteY471" fmla="*/ 160803 h 1615513"/>
                <a:gd name="connsiteX472" fmla="*/ 703056 w 1192950"/>
                <a:gd name="connsiteY472" fmla="*/ 157063 h 1615513"/>
                <a:gd name="connsiteX473" fmla="*/ 721758 w 1192950"/>
                <a:gd name="connsiteY473" fmla="*/ 194460 h 1615513"/>
                <a:gd name="connsiteX474" fmla="*/ 721758 w 1192950"/>
                <a:gd name="connsiteY474" fmla="*/ 198199 h 1615513"/>
                <a:gd name="connsiteX475" fmla="*/ 721758 w 1192950"/>
                <a:gd name="connsiteY475" fmla="*/ 208534 h 1615513"/>
                <a:gd name="connsiteX476" fmla="*/ 721285 w 1192950"/>
                <a:gd name="connsiteY476" fmla="*/ 208951 h 1615513"/>
                <a:gd name="connsiteX477" fmla="*/ 710531 w 1192950"/>
                <a:gd name="connsiteY477" fmla="*/ 213158 h 1615513"/>
                <a:gd name="connsiteX478" fmla="*/ 673138 w 1192950"/>
                <a:gd name="connsiteY478" fmla="*/ 194460 h 1615513"/>
                <a:gd name="connsiteX479" fmla="*/ 669396 w 1192950"/>
                <a:gd name="connsiteY479" fmla="*/ 179501 h 1615513"/>
                <a:gd name="connsiteX480" fmla="*/ 699314 w 1192950"/>
                <a:gd name="connsiteY480" fmla="*/ 149584 h 1615513"/>
                <a:gd name="connsiteX481" fmla="*/ 504862 w 1192950"/>
                <a:gd name="connsiteY481" fmla="*/ 112188 h 1615513"/>
                <a:gd name="connsiteX482" fmla="*/ 508600 w 1192950"/>
                <a:gd name="connsiteY482" fmla="*/ 123405 h 1615513"/>
                <a:gd name="connsiteX483" fmla="*/ 508600 w 1192950"/>
                <a:gd name="connsiteY483" fmla="*/ 134628 h 1615513"/>
                <a:gd name="connsiteX484" fmla="*/ 489900 w 1192950"/>
                <a:gd name="connsiteY484" fmla="*/ 190718 h 1615513"/>
                <a:gd name="connsiteX485" fmla="*/ 459983 w 1192950"/>
                <a:gd name="connsiteY485" fmla="*/ 201935 h 1615513"/>
                <a:gd name="connsiteX486" fmla="*/ 456242 w 1192950"/>
                <a:gd name="connsiteY486" fmla="*/ 205676 h 1615513"/>
                <a:gd name="connsiteX487" fmla="*/ 448763 w 1192950"/>
                <a:gd name="connsiteY487" fmla="*/ 224375 h 1615513"/>
                <a:gd name="connsiteX488" fmla="*/ 456242 w 1192950"/>
                <a:gd name="connsiteY488" fmla="*/ 201941 h 1615513"/>
                <a:gd name="connsiteX489" fmla="*/ 459983 w 1192950"/>
                <a:gd name="connsiteY489" fmla="*/ 168284 h 1615513"/>
                <a:gd name="connsiteX490" fmla="*/ 504862 w 1192950"/>
                <a:gd name="connsiteY490" fmla="*/ 127146 h 1615513"/>
                <a:gd name="connsiteX491" fmla="*/ 504862 w 1192950"/>
                <a:gd name="connsiteY491" fmla="*/ 112188 h 1615513"/>
                <a:gd name="connsiteX492" fmla="*/ 690439 w 1192950"/>
                <a:gd name="connsiteY492" fmla="*/ 37467 h 1615513"/>
                <a:gd name="connsiteX493" fmla="*/ 706800 w 1192950"/>
                <a:gd name="connsiteY493" fmla="*/ 42610 h 1615513"/>
                <a:gd name="connsiteX494" fmla="*/ 714280 w 1192950"/>
                <a:gd name="connsiteY494" fmla="*/ 53829 h 1615513"/>
                <a:gd name="connsiteX495" fmla="*/ 706800 w 1192950"/>
                <a:gd name="connsiteY495" fmla="*/ 83749 h 1615513"/>
                <a:gd name="connsiteX496" fmla="*/ 691839 w 1192950"/>
                <a:gd name="connsiteY496" fmla="*/ 87489 h 1615513"/>
                <a:gd name="connsiteX497" fmla="*/ 691839 w 1192950"/>
                <a:gd name="connsiteY497" fmla="*/ 83749 h 1615513"/>
                <a:gd name="connsiteX498" fmla="*/ 691839 w 1192950"/>
                <a:gd name="connsiteY498" fmla="*/ 80011 h 1615513"/>
                <a:gd name="connsiteX499" fmla="*/ 680619 w 1192950"/>
                <a:gd name="connsiteY499" fmla="*/ 50091 h 1615513"/>
                <a:gd name="connsiteX500" fmla="*/ 676882 w 1192950"/>
                <a:gd name="connsiteY500" fmla="*/ 61309 h 1615513"/>
                <a:gd name="connsiteX501" fmla="*/ 680619 w 1192950"/>
                <a:gd name="connsiteY501" fmla="*/ 68790 h 1615513"/>
                <a:gd name="connsiteX502" fmla="*/ 676882 w 1192950"/>
                <a:gd name="connsiteY502" fmla="*/ 65050 h 1615513"/>
                <a:gd name="connsiteX503" fmla="*/ 673142 w 1192950"/>
                <a:gd name="connsiteY503" fmla="*/ 57569 h 1615513"/>
                <a:gd name="connsiteX504" fmla="*/ 676882 w 1192950"/>
                <a:gd name="connsiteY504" fmla="*/ 46350 h 1615513"/>
                <a:gd name="connsiteX505" fmla="*/ 690439 w 1192950"/>
                <a:gd name="connsiteY505" fmla="*/ 37467 h 1615513"/>
                <a:gd name="connsiteX506" fmla="*/ 876748 w 1192950"/>
                <a:gd name="connsiteY506" fmla="*/ 0 h 1615513"/>
                <a:gd name="connsiteX507" fmla="*/ 880488 w 1192950"/>
                <a:gd name="connsiteY507" fmla="*/ 18699 h 1615513"/>
                <a:gd name="connsiteX508" fmla="*/ 876748 w 1192950"/>
                <a:gd name="connsiteY508" fmla="*/ 37399 h 1615513"/>
                <a:gd name="connsiteX509" fmla="*/ 824393 w 1192950"/>
                <a:gd name="connsiteY509" fmla="*/ 130887 h 1615513"/>
                <a:gd name="connsiteX510" fmla="*/ 772037 w 1192950"/>
                <a:gd name="connsiteY510" fmla="*/ 138365 h 1615513"/>
                <a:gd name="connsiteX511" fmla="*/ 764558 w 1192950"/>
                <a:gd name="connsiteY511" fmla="*/ 145843 h 1615513"/>
                <a:gd name="connsiteX512" fmla="*/ 749599 w 1192950"/>
                <a:gd name="connsiteY512" fmla="*/ 175764 h 1615513"/>
                <a:gd name="connsiteX513" fmla="*/ 760824 w 1192950"/>
                <a:gd name="connsiteY513" fmla="*/ 138365 h 1615513"/>
                <a:gd name="connsiteX514" fmla="*/ 779523 w 1192950"/>
                <a:gd name="connsiteY514" fmla="*/ 82275 h 1615513"/>
                <a:gd name="connsiteX515" fmla="*/ 873008 w 1192950"/>
                <a:gd name="connsiteY515" fmla="*/ 26177 h 1615513"/>
                <a:gd name="connsiteX516" fmla="*/ 876748 w 1192950"/>
                <a:gd name="connsiteY516" fmla="*/ 0 h 1615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Lst>
              <a:rect l="l" t="t" r="r" b="b"/>
              <a:pathLst>
                <a:path w="1192950" h="1615513">
                  <a:moveTo>
                    <a:pt x="1146121" y="1099800"/>
                  </a:moveTo>
                  <a:lnTo>
                    <a:pt x="1144803" y="1105057"/>
                  </a:lnTo>
                  <a:cubicBezTo>
                    <a:pt x="1142461" y="1111601"/>
                    <a:pt x="1138717" y="1120012"/>
                    <a:pt x="1133108" y="1129351"/>
                  </a:cubicBezTo>
                  <a:cubicBezTo>
                    <a:pt x="1121891" y="1144316"/>
                    <a:pt x="1110673" y="1159280"/>
                    <a:pt x="1091967" y="1174244"/>
                  </a:cubicBezTo>
                  <a:cubicBezTo>
                    <a:pt x="1073292" y="1207889"/>
                    <a:pt x="901269" y="1346258"/>
                    <a:pt x="818986" y="1372445"/>
                  </a:cubicBezTo>
                  <a:cubicBezTo>
                    <a:pt x="800280" y="1376186"/>
                    <a:pt x="781574" y="1379927"/>
                    <a:pt x="766628" y="1376186"/>
                  </a:cubicBezTo>
                  <a:cubicBezTo>
                    <a:pt x="759139" y="1391151"/>
                    <a:pt x="755410" y="1402348"/>
                    <a:pt x="747921" y="1413571"/>
                  </a:cubicBezTo>
                  <a:cubicBezTo>
                    <a:pt x="736704" y="1447241"/>
                    <a:pt x="650693" y="1585610"/>
                    <a:pt x="613311" y="1608031"/>
                  </a:cubicBezTo>
                  <a:cubicBezTo>
                    <a:pt x="568441" y="1634219"/>
                    <a:pt x="560952" y="1559422"/>
                    <a:pt x="542246" y="1540717"/>
                  </a:cubicBezTo>
                  <a:cubicBezTo>
                    <a:pt x="538517" y="1544458"/>
                    <a:pt x="534758" y="1548199"/>
                    <a:pt x="531029" y="1551940"/>
                  </a:cubicBezTo>
                  <a:cubicBezTo>
                    <a:pt x="512323" y="1570646"/>
                    <a:pt x="497376" y="1600549"/>
                    <a:pt x="489888" y="1615513"/>
                  </a:cubicBezTo>
                  <a:lnTo>
                    <a:pt x="486159" y="1611772"/>
                  </a:lnTo>
                  <a:lnTo>
                    <a:pt x="486159" y="1608031"/>
                  </a:lnTo>
                  <a:cubicBezTo>
                    <a:pt x="489888" y="1589351"/>
                    <a:pt x="508594" y="1555681"/>
                    <a:pt x="531029" y="1536976"/>
                  </a:cubicBezTo>
                  <a:cubicBezTo>
                    <a:pt x="557224" y="1514555"/>
                    <a:pt x="534789" y="1417313"/>
                    <a:pt x="587116" y="1398607"/>
                  </a:cubicBezTo>
                  <a:cubicBezTo>
                    <a:pt x="639475" y="1383668"/>
                    <a:pt x="729246" y="1436018"/>
                    <a:pt x="751681" y="1391151"/>
                  </a:cubicBezTo>
                  <a:cubicBezTo>
                    <a:pt x="755410" y="1387409"/>
                    <a:pt x="755410" y="1379927"/>
                    <a:pt x="759139" y="1376186"/>
                  </a:cubicBezTo>
                  <a:cubicBezTo>
                    <a:pt x="710540" y="1364963"/>
                    <a:pt x="688105" y="1316354"/>
                    <a:pt x="658181" y="1305131"/>
                  </a:cubicBezTo>
                  <a:cubicBezTo>
                    <a:pt x="650693" y="1308872"/>
                    <a:pt x="639475" y="1312613"/>
                    <a:pt x="632017" y="1316354"/>
                  </a:cubicBezTo>
                  <a:cubicBezTo>
                    <a:pt x="598334" y="1331293"/>
                    <a:pt x="560952" y="1364963"/>
                    <a:pt x="549735" y="1379927"/>
                  </a:cubicBezTo>
                  <a:lnTo>
                    <a:pt x="546006" y="1376186"/>
                  </a:lnTo>
                  <a:cubicBezTo>
                    <a:pt x="542246" y="1379927"/>
                    <a:pt x="542246" y="1376186"/>
                    <a:pt x="546006" y="1372445"/>
                  </a:cubicBezTo>
                  <a:cubicBezTo>
                    <a:pt x="553464" y="1353740"/>
                    <a:pt x="598334" y="1320096"/>
                    <a:pt x="643235" y="1301390"/>
                  </a:cubicBezTo>
                  <a:cubicBezTo>
                    <a:pt x="695594" y="1275203"/>
                    <a:pt x="643235" y="1177986"/>
                    <a:pt x="755410" y="1159280"/>
                  </a:cubicBezTo>
                  <a:cubicBezTo>
                    <a:pt x="871345" y="1140575"/>
                    <a:pt x="1069532" y="1189183"/>
                    <a:pt x="1114433" y="1144316"/>
                  </a:cubicBezTo>
                  <a:cubicBezTo>
                    <a:pt x="1121906" y="1136834"/>
                    <a:pt x="1130319" y="1127487"/>
                    <a:pt x="1137330" y="1117673"/>
                  </a:cubicBezTo>
                  <a:close/>
                  <a:moveTo>
                    <a:pt x="336750" y="1090853"/>
                  </a:moveTo>
                  <a:lnTo>
                    <a:pt x="340784" y="1115952"/>
                  </a:lnTo>
                  <a:cubicBezTo>
                    <a:pt x="343120" y="1125300"/>
                    <a:pt x="345924" y="1134650"/>
                    <a:pt x="347794" y="1142134"/>
                  </a:cubicBezTo>
                  <a:cubicBezTo>
                    <a:pt x="362758" y="1187001"/>
                    <a:pt x="445028" y="1175784"/>
                    <a:pt x="489901" y="1209451"/>
                  </a:cubicBezTo>
                  <a:cubicBezTo>
                    <a:pt x="531036" y="1243102"/>
                    <a:pt x="504866" y="1321637"/>
                    <a:pt x="523559" y="1351554"/>
                  </a:cubicBezTo>
                  <a:cubicBezTo>
                    <a:pt x="538514" y="1377721"/>
                    <a:pt x="553478" y="1411388"/>
                    <a:pt x="557217" y="1430072"/>
                  </a:cubicBezTo>
                  <a:lnTo>
                    <a:pt x="557217" y="1433822"/>
                  </a:lnTo>
                  <a:lnTo>
                    <a:pt x="553478" y="1433822"/>
                  </a:lnTo>
                  <a:cubicBezTo>
                    <a:pt x="549740" y="1418855"/>
                    <a:pt x="534775" y="1385204"/>
                    <a:pt x="523559" y="1366504"/>
                  </a:cubicBezTo>
                  <a:cubicBezTo>
                    <a:pt x="519820" y="1359021"/>
                    <a:pt x="516082" y="1355287"/>
                    <a:pt x="519820" y="1351554"/>
                  </a:cubicBezTo>
                  <a:cubicBezTo>
                    <a:pt x="501117" y="1359021"/>
                    <a:pt x="489901" y="1422605"/>
                    <a:pt x="452505" y="1385204"/>
                  </a:cubicBezTo>
                  <a:cubicBezTo>
                    <a:pt x="422586" y="1351554"/>
                    <a:pt x="359020" y="1201968"/>
                    <a:pt x="355281" y="1168317"/>
                  </a:cubicBezTo>
                  <a:cubicBezTo>
                    <a:pt x="347794" y="1153351"/>
                    <a:pt x="344055" y="1138400"/>
                    <a:pt x="340316" y="1123434"/>
                  </a:cubicBezTo>
                  <a:cubicBezTo>
                    <a:pt x="338447" y="1114083"/>
                    <a:pt x="337513" y="1105671"/>
                    <a:pt x="337045" y="1099127"/>
                  </a:cubicBezTo>
                  <a:close/>
                  <a:moveTo>
                    <a:pt x="336578" y="1086033"/>
                  </a:moveTo>
                  <a:lnTo>
                    <a:pt x="336750" y="1090853"/>
                  </a:lnTo>
                  <a:lnTo>
                    <a:pt x="336578" y="1089783"/>
                  </a:lnTo>
                  <a:close/>
                  <a:moveTo>
                    <a:pt x="1151348" y="1084484"/>
                  </a:moveTo>
                  <a:cubicBezTo>
                    <a:pt x="1151814" y="1084484"/>
                    <a:pt x="1151814" y="1086355"/>
                    <a:pt x="1151814" y="1088225"/>
                  </a:cubicBezTo>
                  <a:lnTo>
                    <a:pt x="1146121" y="1099800"/>
                  </a:lnTo>
                  <a:lnTo>
                    <a:pt x="1148085" y="1091966"/>
                  </a:lnTo>
                  <a:cubicBezTo>
                    <a:pt x="1149950" y="1086355"/>
                    <a:pt x="1150882" y="1084484"/>
                    <a:pt x="1151348" y="1084484"/>
                  </a:cubicBezTo>
                  <a:close/>
                  <a:moveTo>
                    <a:pt x="2803" y="1011235"/>
                  </a:moveTo>
                  <a:lnTo>
                    <a:pt x="2803" y="1014988"/>
                  </a:lnTo>
                  <a:cubicBezTo>
                    <a:pt x="-935" y="1033686"/>
                    <a:pt x="10279" y="1074811"/>
                    <a:pt x="17755" y="1093508"/>
                  </a:cubicBezTo>
                  <a:cubicBezTo>
                    <a:pt x="43943" y="1149600"/>
                    <a:pt x="223453" y="1175781"/>
                    <a:pt x="324422" y="1231874"/>
                  </a:cubicBezTo>
                  <a:cubicBezTo>
                    <a:pt x="421653" y="1287966"/>
                    <a:pt x="361824" y="1359025"/>
                    <a:pt x="402941" y="1396420"/>
                  </a:cubicBezTo>
                  <a:cubicBezTo>
                    <a:pt x="440343" y="1433815"/>
                    <a:pt x="474007" y="1478693"/>
                    <a:pt x="474007" y="1497391"/>
                  </a:cubicBezTo>
                  <a:cubicBezTo>
                    <a:pt x="474007" y="1501144"/>
                    <a:pt x="470269" y="1501144"/>
                    <a:pt x="470269" y="1501144"/>
                  </a:cubicBezTo>
                  <a:lnTo>
                    <a:pt x="466531" y="1504874"/>
                  </a:lnTo>
                  <a:cubicBezTo>
                    <a:pt x="459055" y="1486177"/>
                    <a:pt x="432867" y="1437568"/>
                    <a:pt x="406701" y="1411387"/>
                  </a:cubicBezTo>
                  <a:cubicBezTo>
                    <a:pt x="399225" y="1407634"/>
                    <a:pt x="391728" y="1400173"/>
                    <a:pt x="384252" y="1392690"/>
                  </a:cubicBezTo>
                  <a:cubicBezTo>
                    <a:pt x="339374" y="1396420"/>
                    <a:pt x="298235" y="1448782"/>
                    <a:pt x="219715" y="1392690"/>
                  </a:cubicBezTo>
                  <a:cubicBezTo>
                    <a:pt x="152388" y="1344081"/>
                    <a:pt x="36467" y="1164567"/>
                    <a:pt x="25231" y="1123442"/>
                  </a:cubicBezTo>
                  <a:cubicBezTo>
                    <a:pt x="14017" y="1104745"/>
                    <a:pt x="6541" y="1086047"/>
                    <a:pt x="2803" y="1067350"/>
                  </a:cubicBezTo>
                  <a:cubicBezTo>
                    <a:pt x="-935" y="1048653"/>
                    <a:pt x="-935" y="1014988"/>
                    <a:pt x="2803" y="1011235"/>
                  </a:cubicBezTo>
                  <a:close/>
                  <a:moveTo>
                    <a:pt x="1192950" y="972299"/>
                  </a:moveTo>
                  <a:cubicBezTo>
                    <a:pt x="1192950" y="979785"/>
                    <a:pt x="1177982" y="1002220"/>
                    <a:pt x="1166767" y="1009698"/>
                  </a:cubicBezTo>
                  <a:cubicBezTo>
                    <a:pt x="1155553" y="1020919"/>
                    <a:pt x="1140584" y="1032141"/>
                    <a:pt x="1121885" y="1039619"/>
                  </a:cubicBezTo>
                  <a:cubicBezTo>
                    <a:pt x="1095727" y="1065797"/>
                    <a:pt x="923708" y="1136851"/>
                    <a:pt x="848913" y="1140586"/>
                  </a:cubicBezTo>
                  <a:cubicBezTo>
                    <a:pt x="762903" y="1144329"/>
                    <a:pt x="759149" y="1084496"/>
                    <a:pt x="729236" y="1062053"/>
                  </a:cubicBezTo>
                  <a:cubicBezTo>
                    <a:pt x="718021" y="1062053"/>
                    <a:pt x="710537" y="1065797"/>
                    <a:pt x="703053" y="1065797"/>
                  </a:cubicBezTo>
                  <a:cubicBezTo>
                    <a:pt x="691838" y="1065797"/>
                    <a:pt x="684354" y="1069540"/>
                    <a:pt x="673140" y="1073275"/>
                  </a:cubicBezTo>
                  <a:cubicBezTo>
                    <a:pt x="673140" y="1073275"/>
                    <a:pt x="673140" y="1069540"/>
                    <a:pt x="673140" y="1069540"/>
                  </a:cubicBezTo>
                  <a:cubicBezTo>
                    <a:pt x="688108" y="1065797"/>
                    <a:pt x="699323" y="1062053"/>
                    <a:pt x="714267" y="1058318"/>
                  </a:cubicBezTo>
                  <a:cubicBezTo>
                    <a:pt x="762879" y="1047097"/>
                    <a:pt x="755419" y="968564"/>
                    <a:pt x="852643" y="976042"/>
                  </a:cubicBezTo>
                  <a:cubicBezTo>
                    <a:pt x="953621" y="983520"/>
                    <a:pt x="1091972" y="1054575"/>
                    <a:pt x="1140584" y="1024663"/>
                  </a:cubicBezTo>
                  <a:cubicBezTo>
                    <a:pt x="1155553" y="1017176"/>
                    <a:pt x="1181736" y="990999"/>
                    <a:pt x="1192950" y="972299"/>
                  </a:cubicBezTo>
                  <a:close/>
                  <a:moveTo>
                    <a:pt x="807763" y="815231"/>
                  </a:moveTo>
                  <a:lnTo>
                    <a:pt x="811511" y="818978"/>
                  </a:lnTo>
                  <a:cubicBezTo>
                    <a:pt x="818986" y="830197"/>
                    <a:pt x="830206" y="845156"/>
                    <a:pt x="830206" y="852635"/>
                  </a:cubicBezTo>
                  <a:cubicBezTo>
                    <a:pt x="830206" y="845156"/>
                    <a:pt x="818986" y="830197"/>
                    <a:pt x="807766" y="815238"/>
                  </a:cubicBezTo>
                  <a:close/>
                  <a:moveTo>
                    <a:pt x="1105760" y="790240"/>
                  </a:moveTo>
                  <a:lnTo>
                    <a:pt x="1104137" y="797006"/>
                  </a:lnTo>
                  <a:cubicBezTo>
                    <a:pt x="1102269" y="802147"/>
                    <a:pt x="1099466" y="807757"/>
                    <a:pt x="1095729" y="811498"/>
                  </a:cubicBezTo>
                  <a:cubicBezTo>
                    <a:pt x="1088239" y="818972"/>
                    <a:pt x="1080765" y="826454"/>
                    <a:pt x="1073290" y="833936"/>
                  </a:cubicBezTo>
                  <a:cubicBezTo>
                    <a:pt x="1062064" y="848892"/>
                    <a:pt x="968574" y="908731"/>
                    <a:pt x="927435" y="919953"/>
                  </a:cubicBezTo>
                  <a:cubicBezTo>
                    <a:pt x="878821" y="931169"/>
                    <a:pt x="871346" y="897508"/>
                    <a:pt x="848908" y="886293"/>
                  </a:cubicBezTo>
                  <a:cubicBezTo>
                    <a:pt x="841419" y="886293"/>
                    <a:pt x="837682" y="890027"/>
                    <a:pt x="833944" y="890027"/>
                  </a:cubicBezTo>
                  <a:cubicBezTo>
                    <a:pt x="815243" y="897508"/>
                    <a:pt x="792805" y="916206"/>
                    <a:pt x="785331" y="923687"/>
                  </a:cubicBezTo>
                  <a:lnTo>
                    <a:pt x="785331" y="919953"/>
                  </a:lnTo>
                  <a:cubicBezTo>
                    <a:pt x="785331" y="919953"/>
                    <a:pt x="785331" y="919953"/>
                    <a:pt x="785331" y="916212"/>
                  </a:cubicBezTo>
                  <a:cubicBezTo>
                    <a:pt x="789068" y="904990"/>
                    <a:pt x="815243" y="890034"/>
                    <a:pt x="837682" y="882552"/>
                  </a:cubicBezTo>
                  <a:cubicBezTo>
                    <a:pt x="863872" y="871337"/>
                    <a:pt x="852645" y="826454"/>
                    <a:pt x="908749" y="818972"/>
                  </a:cubicBezTo>
                  <a:cubicBezTo>
                    <a:pt x="968574" y="811498"/>
                    <a:pt x="1054589" y="837676"/>
                    <a:pt x="1080765" y="815238"/>
                  </a:cubicBezTo>
                  <a:cubicBezTo>
                    <a:pt x="1084502" y="813368"/>
                    <a:pt x="1089177" y="807759"/>
                    <a:pt x="1093853" y="802149"/>
                  </a:cubicBezTo>
                  <a:close/>
                  <a:moveTo>
                    <a:pt x="1106940" y="785319"/>
                  </a:moveTo>
                  <a:cubicBezTo>
                    <a:pt x="1106940" y="785319"/>
                    <a:pt x="1106940" y="785319"/>
                    <a:pt x="1106940" y="789060"/>
                  </a:cubicBezTo>
                  <a:lnTo>
                    <a:pt x="1105760" y="790240"/>
                  </a:lnTo>
                  <a:close/>
                  <a:moveTo>
                    <a:pt x="79537" y="748530"/>
                  </a:moveTo>
                  <a:cubicBezTo>
                    <a:pt x="80004" y="749464"/>
                    <a:pt x="80004" y="751332"/>
                    <a:pt x="80004" y="753195"/>
                  </a:cubicBezTo>
                  <a:cubicBezTo>
                    <a:pt x="83746" y="771901"/>
                    <a:pt x="94969" y="798079"/>
                    <a:pt x="106166" y="813040"/>
                  </a:cubicBezTo>
                  <a:cubicBezTo>
                    <a:pt x="139836" y="865395"/>
                    <a:pt x="345517" y="850434"/>
                    <a:pt x="453956" y="887828"/>
                  </a:cubicBezTo>
                  <a:cubicBezTo>
                    <a:pt x="562421" y="925222"/>
                    <a:pt x="491367" y="1011244"/>
                    <a:pt x="539975" y="1044893"/>
                  </a:cubicBezTo>
                  <a:cubicBezTo>
                    <a:pt x="581126" y="1071071"/>
                    <a:pt x="618511" y="1112210"/>
                    <a:pt x="622252" y="1130916"/>
                  </a:cubicBezTo>
                  <a:cubicBezTo>
                    <a:pt x="625993" y="1138387"/>
                    <a:pt x="622252" y="1138387"/>
                    <a:pt x="622252" y="1134642"/>
                  </a:cubicBezTo>
                  <a:lnTo>
                    <a:pt x="618511" y="1138387"/>
                  </a:lnTo>
                  <a:cubicBezTo>
                    <a:pt x="611029" y="1119681"/>
                    <a:pt x="577385" y="1082287"/>
                    <a:pt x="547457" y="1059854"/>
                  </a:cubicBezTo>
                  <a:cubicBezTo>
                    <a:pt x="539975" y="1056110"/>
                    <a:pt x="528751" y="1048638"/>
                    <a:pt x="521295" y="1044893"/>
                  </a:cubicBezTo>
                  <a:cubicBezTo>
                    <a:pt x="480143" y="1052383"/>
                    <a:pt x="446500" y="1123426"/>
                    <a:pt x="356740" y="1082287"/>
                  </a:cubicBezTo>
                  <a:cubicBezTo>
                    <a:pt x="281945" y="1041148"/>
                    <a:pt x="136095" y="876611"/>
                    <a:pt x="121130" y="839217"/>
                  </a:cubicBezTo>
                  <a:cubicBezTo>
                    <a:pt x="109907" y="824256"/>
                    <a:pt x="98710" y="809295"/>
                    <a:pt x="83746" y="790607"/>
                  </a:cubicBezTo>
                  <a:cubicBezTo>
                    <a:pt x="76263" y="771901"/>
                    <a:pt x="72522" y="756940"/>
                    <a:pt x="76263" y="749468"/>
                  </a:cubicBezTo>
                  <a:cubicBezTo>
                    <a:pt x="78134" y="747596"/>
                    <a:pt x="79069" y="747596"/>
                    <a:pt x="79537" y="748530"/>
                  </a:cubicBezTo>
                  <a:close/>
                  <a:moveTo>
                    <a:pt x="813804" y="705632"/>
                  </a:moveTo>
                  <a:lnTo>
                    <a:pt x="819923" y="707252"/>
                  </a:lnTo>
                  <a:cubicBezTo>
                    <a:pt x="824598" y="709590"/>
                    <a:pt x="828337" y="712395"/>
                    <a:pt x="830206" y="714265"/>
                  </a:cubicBezTo>
                  <a:cubicBezTo>
                    <a:pt x="828337" y="714265"/>
                    <a:pt x="824598" y="712395"/>
                    <a:pt x="819923" y="709590"/>
                  </a:cubicBezTo>
                  <a:close/>
                  <a:moveTo>
                    <a:pt x="678033" y="704058"/>
                  </a:moveTo>
                  <a:lnTo>
                    <a:pt x="691663" y="715962"/>
                  </a:lnTo>
                  <a:cubicBezTo>
                    <a:pt x="714277" y="728057"/>
                    <a:pt x="756349" y="738575"/>
                    <a:pt x="781588" y="755404"/>
                  </a:cubicBezTo>
                  <a:cubicBezTo>
                    <a:pt x="806833" y="772232"/>
                    <a:pt x="800522" y="789061"/>
                    <a:pt x="802099" y="802734"/>
                  </a:cubicBezTo>
                  <a:lnTo>
                    <a:pt x="807763" y="815231"/>
                  </a:lnTo>
                  <a:lnTo>
                    <a:pt x="804028" y="811499"/>
                  </a:lnTo>
                  <a:cubicBezTo>
                    <a:pt x="785326" y="811499"/>
                    <a:pt x="770368" y="830197"/>
                    <a:pt x="744190" y="807759"/>
                  </a:cubicBezTo>
                  <a:cubicBezTo>
                    <a:pt x="721750" y="789061"/>
                    <a:pt x="684353" y="725486"/>
                    <a:pt x="680622" y="710528"/>
                  </a:cubicBezTo>
                  <a:close/>
                  <a:moveTo>
                    <a:pt x="799629" y="699309"/>
                  </a:moveTo>
                  <a:lnTo>
                    <a:pt x="804028" y="699309"/>
                  </a:lnTo>
                  <a:lnTo>
                    <a:pt x="813804" y="705632"/>
                  </a:lnTo>
                  <a:lnTo>
                    <a:pt x="804028" y="703045"/>
                  </a:lnTo>
                  <a:close/>
                  <a:moveTo>
                    <a:pt x="675905" y="698739"/>
                  </a:moveTo>
                  <a:lnTo>
                    <a:pt x="678033" y="704058"/>
                  </a:lnTo>
                  <a:lnTo>
                    <a:pt x="676877" y="703048"/>
                  </a:lnTo>
                  <a:close/>
                  <a:moveTo>
                    <a:pt x="953728" y="698257"/>
                  </a:moveTo>
                  <a:cubicBezTo>
                    <a:pt x="983413" y="699893"/>
                    <a:pt x="1015433" y="704802"/>
                    <a:pt x="1037637" y="704568"/>
                  </a:cubicBezTo>
                  <a:lnTo>
                    <a:pt x="1057297" y="700334"/>
                  </a:lnTo>
                  <a:lnTo>
                    <a:pt x="1050840" y="706788"/>
                  </a:lnTo>
                  <a:cubicBezTo>
                    <a:pt x="1043364" y="718007"/>
                    <a:pt x="968569" y="774103"/>
                    <a:pt x="934910" y="785322"/>
                  </a:cubicBezTo>
                  <a:cubicBezTo>
                    <a:pt x="897518" y="792801"/>
                    <a:pt x="890042" y="762884"/>
                    <a:pt x="871335" y="755404"/>
                  </a:cubicBezTo>
                  <a:cubicBezTo>
                    <a:pt x="867603" y="755404"/>
                    <a:pt x="863859" y="759144"/>
                    <a:pt x="860115" y="759144"/>
                  </a:cubicBezTo>
                  <a:cubicBezTo>
                    <a:pt x="848895" y="766623"/>
                    <a:pt x="830200" y="777842"/>
                    <a:pt x="826468" y="785322"/>
                  </a:cubicBezTo>
                  <a:lnTo>
                    <a:pt x="822724" y="785322"/>
                  </a:lnTo>
                  <a:cubicBezTo>
                    <a:pt x="826468" y="777842"/>
                    <a:pt x="845163" y="762884"/>
                    <a:pt x="863859" y="755404"/>
                  </a:cubicBezTo>
                  <a:cubicBezTo>
                    <a:pt x="886299" y="747925"/>
                    <a:pt x="867603" y="706788"/>
                    <a:pt x="912471" y="699309"/>
                  </a:cubicBezTo>
                  <a:cubicBezTo>
                    <a:pt x="924627" y="697439"/>
                    <a:pt x="938885" y="697439"/>
                    <a:pt x="953728" y="698257"/>
                  </a:cubicBezTo>
                  <a:close/>
                  <a:moveTo>
                    <a:pt x="1069530" y="688107"/>
                  </a:moveTo>
                  <a:lnTo>
                    <a:pt x="1062060" y="699309"/>
                  </a:lnTo>
                  <a:lnTo>
                    <a:pt x="1057297" y="700334"/>
                  </a:lnTo>
                  <a:close/>
                  <a:moveTo>
                    <a:pt x="1069565" y="688055"/>
                  </a:moveTo>
                  <a:lnTo>
                    <a:pt x="1069547" y="688090"/>
                  </a:lnTo>
                  <a:lnTo>
                    <a:pt x="1069530" y="688107"/>
                  </a:lnTo>
                  <a:close/>
                  <a:moveTo>
                    <a:pt x="673140" y="676871"/>
                  </a:moveTo>
                  <a:cubicBezTo>
                    <a:pt x="673140" y="678741"/>
                    <a:pt x="673140" y="683415"/>
                    <a:pt x="673607" y="688557"/>
                  </a:cubicBezTo>
                  <a:lnTo>
                    <a:pt x="675905" y="698739"/>
                  </a:lnTo>
                  <a:lnTo>
                    <a:pt x="673140" y="691829"/>
                  </a:lnTo>
                  <a:cubicBezTo>
                    <a:pt x="673140" y="688090"/>
                    <a:pt x="673140" y="683415"/>
                    <a:pt x="673140" y="679675"/>
                  </a:cubicBezTo>
                  <a:close/>
                  <a:moveTo>
                    <a:pt x="1077023" y="673131"/>
                  </a:moveTo>
                  <a:cubicBezTo>
                    <a:pt x="1077023" y="673131"/>
                    <a:pt x="1077023" y="673131"/>
                    <a:pt x="1077023" y="676871"/>
                  </a:cubicBezTo>
                  <a:lnTo>
                    <a:pt x="1069565" y="688055"/>
                  </a:lnTo>
                  <a:lnTo>
                    <a:pt x="1074685" y="677806"/>
                  </a:lnTo>
                  <a:cubicBezTo>
                    <a:pt x="1076087" y="675001"/>
                    <a:pt x="1077023" y="673131"/>
                    <a:pt x="1077023" y="673131"/>
                  </a:cubicBezTo>
                  <a:close/>
                  <a:moveTo>
                    <a:pt x="261783" y="673128"/>
                  </a:moveTo>
                  <a:cubicBezTo>
                    <a:pt x="265522" y="673128"/>
                    <a:pt x="265522" y="673128"/>
                    <a:pt x="265522" y="676862"/>
                  </a:cubicBezTo>
                  <a:cubicBezTo>
                    <a:pt x="269262" y="691821"/>
                    <a:pt x="284220" y="718004"/>
                    <a:pt x="295439" y="729217"/>
                  </a:cubicBezTo>
                  <a:cubicBezTo>
                    <a:pt x="325356" y="762879"/>
                    <a:pt x="456242" y="740441"/>
                    <a:pt x="542253" y="755400"/>
                  </a:cubicBezTo>
                  <a:cubicBezTo>
                    <a:pt x="624524" y="770358"/>
                    <a:pt x="602086" y="833926"/>
                    <a:pt x="639482" y="852630"/>
                  </a:cubicBezTo>
                  <a:cubicBezTo>
                    <a:pt x="669399" y="867588"/>
                    <a:pt x="706795" y="890026"/>
                    <a:pt x="710535" y="904985"/>
                  </a:cubicBezTo>
                  <a:lnTo>
                    <a:pt x="706795" y="908730"/>
                  </a:lnTo>
                  <a:cubicBezTo>
                    <a:pt x="699316" y="897505"/>
                    <a:pt x="669399" y="867588"/>
                    <a:pt x="643222" y="856375"/>
                  </a:cubicBezTo>
                  <a:cubicBezTo>
                    <a:pt x="639482" y="856375"/>
                    <a:pt x="632003" y="852630"/>
                    <a:pt x="624524" y="848885"/>
                  </a:cubicBezTo>
                  <a:cubicBezTo>
                    <a:pt x="594607" y="860109"/>
                    <a:pt x="579649" y="908719"/>
                    <a:pt x="508596" y="886281"/>
                  </a:cubicBezTo>
                  <a:cubicBezTo>
                    <a:pt x="448763" y="867588"/>
                    <a:pt x="321616" y="770358"/>
                    <a:pt x="306658" y="744186"/>
                  </a:cubicBezTo>
                  <a:cubicBezTo>
                    <a:pt x="295439" y="732962"/>
                    <a:pt x="284220" y="721738"/>
                    <a:pt x="276741" y="710524"/>
                  </a:cubicBezTo>
                  <a:cubicBezTo>
                    <a:pt x="269262" y="699311"/>
                    <a:pt x="261783" y="676862"/>
                    <a:pt x="261783" y="673128"/>
                  </a:cubicBezTo>
                  <a:close/>
                  <a:moveTo>
                    <a:pt x="1005987" y="579625"/>
                  </a:moveTo>
                  <a:lnTo>
                    <a:pt x="1005974" y="579640"/>
                  </a:lnTo>
                  <a:lnTo>
                    <a:pt x="1005972" y="579641"/>
                  </a:lnTo>
                  <a:close/>
                  <a:moveTo>
                    <a:pt x="1017192" y="560940"/>
                  </a:moveTo>
                  <a:cubicBezTo>
                    <a:pt x="1017192" y="560940"/>
                    <a:pt x="1017192" y="564681"/>
                    <a:pt x="1013456" y="572158"/>
                  </a:cubicBezTo>
                  <a:lnTo>
                    <a:pt x="1005987" y="579625"/>
                  </a:lnTo>
                  <a:lnTo>
                    <a:pt x="1012984" y="571693"/>
                  </a:lnTo>
                  <a:cubicBezTo>
                    <a:pt x="1015322" y="568421"/>
                    <a:pt x="1017192" y="564681"/>
                    <a:pt x="1017192" y="560940"/>
                  </a:cubicBezTo>
                  <a:close/>
                  <a:moveTo>
                    <a:pt x="538517" y="549727"/>
                  </a:moveTo>
                  <a:cubicBezTo>
                    <a:pt x="534776" y="557205"/>
                    <a:pt x="527295" y="568427"/>
                    <a:pt x="523555" y="572162"/>
                  </a:cubicBezTo>
                  <a:cubicBezTo>
                    <a:pt x="523555" y="568427"/>
                    <a:pt x="531036" y="553462"/>
                    <a:pt x="538517" y="549727"/>
                  </a:cubicBezTo>
                  <a:close/>
                  <a:moveTo>
                    <a:pt x="949870" y="523547"/>
                  </a:moveTo>
                  <a:cubicBezTo>
                    <a:pt x="972303" y="523547"/>
                    <a:pt x="1005961" y="542246"/>
                    <a:pt x="1017181" y="534765"/>
                  </a:cubicBezTo>
                  <a:cubicBezTo>
                    <a:pt x="1020924" y="534765"/>
                    <a:pt x="1024662" y="531024"/>
                    <a:pt x="1024662" y="527286"/>
                  </a:cubicBezTo>
                  <a:cubicBezTo>
                    <a:pt x="1024662" y="527286"/>
                    <a:pt x="1024662" y="531026"/>
                    <a:pt x="1020924" y="534765"/>
                  </a:cubicBezTo>
                  <a:cubicBezTo>
                    <a:pt x="1017187" y="538508"/>
                    <a:pt x="1013443" y="538508"/>
                    <a:pt x="1009705" y="542246"/>
                  </a:cubicBezTo>
                  <a:cubicBezTo>
                    <a:pt x="1005967" y="545987"/>
                    <a:pt x="964833" y="568424"/>
                    <a:pt x="949870" y="568424"/>
                  </a:cubicBezTo>
                  <a:cubicBezTo>
                    <a:pt x="931175" y="572163"/>
                    <a:pt x="931175" y="557204"/>
                    <a:pt x="919955" y="549725"/>
                  </a:cubicBezTo>
                  <a:cubicBezTo>
                    <a:pt x="931175" y="545985"/>
                    <a:pt x="923693" y="523547"/>
                    <a:pt x="949870" y="523547"/>
                  </a:cubicBezTo>
                  <a:close/>
                  <a:moveTo>
                    <a:pt x="224390" y="523544"/>
                  </a:moveTo>
                  <a:cubicBezTo>
                    <a:pt x="228123" y="523544"/>
                    <a:pt x="228123" y="523544"/>
                    <a:pt x="228123" y="527285"/>
                  </a:cubicBezTo>
                  <a:cubicBezTo>
                    <a:pt x="231874" y="538500"/>
                    <a:pt x="246824" y="560939"/>
                    <a:pt x="258041" y="568421"/>
                  </a:cubicBezTo>
                  <a:cubicBezTo>
                    <a:pt x="287960" y="594592"/>
                    <a:pt x="400149" y="564680"/>
                    <a:pt x="474936" y="572154"/>
                  </a:cubicBezTo>
                  <a:cubicBezTo>
                    <a:pt x="545990" y="579636"/>
                    <a:pt x="531040" y="635728"/>
                    <a:pt x="564691" y="650692"/>
                  </a:cubicBezTo>
                  <a:cubicBezTo>
                    <a:pt x="594610" y="661907"/>
                    <a:pt x="624529" y="680605"/>
                    <a:pt x="632013" y="691828"/>
                  </a:cubicBezTo>
                  <a:cubicBezTo>
                    <a:pt x="635746" y="695569"/>
                    <a:pt x="632013" y="695569"/>
                    <a:pt x="632013" y="695569"/>
                  </a:cubicBezTo>
                  <a:lnTo>
                    <a:pt x="632013" y="699302"/>
                  </a:lnTo>
                  <a:cubicBezTo>
                    <a:pt x="624529" y="688087"/>
                    <a:pt x="594610" y="665649"/>
                    <a:pt x="572176" y="658166"/>
                  </a:cubicBezTo>
                  <a:cubicBezTo>
                    <a:pt x="564691" y="654425"/>
                    <a:pt x="560959" y="654425"/>
                    <a:pt x="553474" y="650692"/>
                  </a:cubicBezTo>
                  <a:cubicBezTo>
                    <a:pt x="527308" y="661907"/>
                    <a:pt x="519823" y="706784"/>
                    <a:pt x="456254" y="691828"/>
                  </a:cubicBezTo>
                  <a:cubicBezTo>
                    <a:pt x="403882" y="680605"/>
                    <a:pt x="284227" y="605807"/>
                    <a:pt x="269258" y="583369"/>
                  </a:cubicBezTo>
                  <a:cubicBezTo>
                    <a:pt x="258041" y="575895"/>
                    <a:pt x="250576" y="568412"/>
                    <a:pt x="239359" y="557206"/>
                  </a:cubicBezTo>
                  <a:cubicBezTo>
                    <a:pt x="231874" y="545983"/>
                    <a:pt x="224390" y="527285"/>
                    <a:pt x="224390" y="523544"/>
                  </a:cubicBezTo>
                  <a:close/>
                  <a:moveTo>
                    <a:pt x="895443" y="497351"/>
                  </a:moveTo>
                  <a:lnTo>
                    <a:pt x="895437" y="497370"/>
                  </a:lnTo>
                  <a:lnTo>
                    <a:pt x="895431" y="497375"/>
                  </a:lnTo>
                  <a:close/>
                  <a:moveTo>
                    <a:pt x="865517" y="493635"/>
                  </a:moveTo>
                  <a:cubicBezTo>
                    <a:pt x="865517" y="497370"/>
                    <a:pt x="869254" y="504852"/>
                    <a:pt x="876740" y="512334"/>
                  </a:cubicBezTo>
                  <a:lnTo>
                    <a:pt x="895431" y="497375"/>
                  </a:lnTo>
                  <a:lnTo>
                    <a:pt x="887951" y="512334"/>
                  </a:lnTo>
                  <a:cubicBezTo>
                    <a:pt x="887951" y="516069"/>
                    <a:pt x="887951" y="519804"/>
                    <a:pt x="884214" y="523551"/>
                  </a:cubicBezTo>
                  <a:cubicBezTo>
                    <a:pt x="891687" y="531021"/>
                    <a:pt x="902911" y="542250"/>
                    <a:pt x="906648" y="549720"/>
                  </a:cubicBezTo>
                  <a:lnTo>
                    <a:pt x="908041" y="555019"/>
                  </a:lnTo>
                  <a:lnTo>
                    <a:pt x="919955" y="549725"/>
                  </a:lnTo>
                  <a:lnTo>
                    <a:pt x="908041" y="555019"/>
                  </a:lnTo>
                  <a:lnTo>
                    <a:pt x="909690" y="561291"/>
                  </a:lnTo>
                  <a:cubicBezTo>
                    <a:pt x="908290" y="570760"/>
                    <a:pt x="896371" y="574970"/>
                    <a:pt x="899175" y="583383"/>
                  </a:cubicBezTo>
                  <a:cubicBezTo>
                    <a:pt x="891687" y="579636"/>
                    <a:pt x="876740" y="587118"/>
                    <a:pt x="869254" y="568419"/>
                  </a:cubicBezTo>
                  <a:cubicBezTo>
                    <a:pt x="869254" y="568419"/>
                    <a:pt x="865517" y="560949"/>
                    <a:pt x="865517" y="557202"/>
                  </a:cubicBezTo>
                  <a:cubicBezTo>
                    <a:pt x="854307" y="568419"/>
                    <a:pt x="846820" y="583383"/>
                    <a:pt x="835597" y="594600"/>
                  </a:cubicBezTo>
                  <a:lnTo>
                    <a:pt x="859199" y="624944"/>
                  </a:lnTo>
                  <a:lnTo>
                    <a:pt x="861117" y="622881"/>
                  </a:lnTo>
                  <a:cubicBezTo>
                    <a:pt x="865499" y="610959"/>
                    <a:pt x="861993" y="592728"/>
                    <a:pt x="890042" y="587117"/>
                  </a:cubicBezTo>
                  <a:lnTo>
                    <a:pt x="899965" y="586435"/>
                  </a:lnTo>
                  <a:lnTo>
                    <a:pt x="899175" y="583383"/>
                  </a:lnTo>
                  <a:lnTo>
                    <a:pt x="902083" y="586290"/>
                  </a:lnTo>
                  <a:lnTo>
                    <a:pt x="922356" y="584898"/>
                  </a:lnTo>
                  <a:cubicBezTo>
                    <a:pt x="945845" y="585132"/>
                    <a:pt x="971437" y="587703"/>
                    <a:pt x="988383" y="586067"/>
                  </a:cubicBezTo>
                  <a:lnTo>
                    <a:pt x="1005972" y="579641"/>
                  </a:lnTo>
                  <a:lnTo>
                    <a:pt x="998493" y="587117"/>
                  </a:lnTo>
                  <a:cubicBezTo>
                    <a:pt x="991011" y="598339"/>
                    <a:pt x="934923" y="643215"/>
                    <a:pt x="908742" y="650692"/>
                  </a:cubicBezTo>
                  <a:cubicBezTo>
                    <a:pt x="893783" y="654433"/>
                    <a:pt x="884433" y="650695"/>
                    <a:pt x="876954" y="645086"/>
                  </a:cubicBezTo>
                  <a:lnTo>
                    <a:pt x="863255" y="633875"/>
                  </a:lnTo>
                  <a:lnTo>
                    <a:pt x="864820" y="639832"/>
                  </a:lnTo>
                  <a:cubicBezTo>
                    <a:pt x="863418" y="649297"/>
                    <a:pt x="851494" y="653501"/>
                    <a:pt x="854307" y="661914"/>
                  </a:cubicBezTo>
                  <a:cubicBezTo>
                    <a:pt x="850563" y="660047"/>
                    <a:pt x="844952" y="660980"/>
                    <a:pt x="839341" y="660045"/>
                  </a:cubicBezTo>
                  <a:lnTo>
                    <a:pt x="827604" y="649777"/>
                  </a:lnTo>
                  <a:lnTo>
                    <a:pt x="822727" y="654433"/>
                  </a:lnTo>
                  <a:lnTo>
                    <a:pt x="827362" y="649565"/>
                  </a:lnTo>
                  <a:lnTo>
                    <a:pt x="824386" y="646962"/>
                  </a:lnTo>
                  <a:cubicBezTo>
                    <a:pt x="824386" y="639480"/>
                    <a:pt x="820650" y="628263"/>
                    <a:pt x="820650" y="617046"/>
                  </a:cubicBezTo>
                  <a:cubicBezTo>
                    <a:pt x="798203" y="639480"/>
                    <a:pt x="779506" y="658179"/>
                    <a:pt x="764546" y="669396"/>
                  </a:cubicBezTo>
                  <a:lnTo>
                    <a:pt x="734805" y="680523"/>
                  </a:lnTo>
                  <a:lnTo>
                    <a:pt x="770368" y="673128"/>
                  </a:lnTo>
                  <a:cubicBezTo>
                    <a:pt x="792810" y="673128"/>
                    <a:pt x="792109" y="687854"/>
                    <a:pt x="796666" y="696793"/>
                  </a:cubicBezTo>
                  <a:lnTo>
                    <a:pt x="799629" y="699309"/>
                  </a:lnTo>
                  <a:lnTo>
                    <a:pt x="796546" y="699309"/>
                  </a:lnTo>
                  <a:cubicBezTo>
                    <a:pt x="789070" y="706787"/>
                    <a:pt x="785326" y="725486"/>
                    <a:pt x="762893" y="721748"/>
                  </a:cubicBezTo>
                  <a:cubicBezTo>
                    <a:pt x="740453" y="721748"/>
                    <a:pt x="695580" y="695569"/>
                    <a:pt x="688097" y="688089"/>
                  </a:cubicBezTo>
                  <a:cubicBezTo>
                    <a:pt x="684360" y="688089"/>
                    <a:pt x="680615" y="684346"/>
                    <a:pt x="676877" y="680608"/>
                  </a:cubicBezTo>
                  <a:cubicBezTo>
                    <a:pt x="673140" y="676866"/>
                    <a:pt x="673140" y="673128"/>
                    <a:pt x="673140" y="673128"/>
                  </a:cubicBezTo>
                  <a:cubicBezTo>
                    <a:pt x="676877" y="676866"/>
                    <a:pt x="680622" y="680608"/>
                    <a:pt x="684360" y="684346"/>
                  </a:cubicBezTo>
                  <a:cubicBezTo>
                    <a:pt x="691839" y="689956"/>
                    <a:pt x="706796" y="687152"/>
                    <a:pt x="723156" y="682945"/>
                  </a:cubicBezTo>
                  <a:lnTo>
                    <a:pt x="731394" y="681232"/>
                  </a:lnTo>
                  <a:lnTo>
                    <a:pt x="707527" y="678274"/>
                  </a:lnTo>
                  <a:cubicBezTo>
                    <a:pt x="692570" y="673131"/>
                    <a:pt x="680416" y="663782"/>
                    <a:pt x="667324" y="661914"/>
                  </a:cubicBezTo>
                  <a:cubicBezTo>
                    <a:pt x="659850" y="665649"/>
                    <a:pt x="656101" y="669396"/>
                    <a:pt x="652364" y="673131"/>
                  </a:cubicBezTo>
                  <a:cubicBezTo>
                    <a:pt x="648627" y="676878"/>
                    <a:pt x="641140" y="684360"/>
                    <a:pt x="637404" y="688095"/>
                  </a:cubicBezTo>
                  <a:cubicBezTo>
                    <a:pt x="641140" y="676878"/>
                    <a:pt x="648627" y="669396"/>
                    <a:pt x="663587" y="658179"/>
                  </a:cubicBezTo>
                  <a:cubicBezTo>
                    <a:pt x="689758" y="635733"/>
                    <a:pt x="656101" y="594600"/>
                    <a:pt x="715941" y="564684"/>
                  </a:cubicBezTo>
                  <a:cubicBezTo>
                    <a:pt x="760809" y="545985"/>
                    <a:pt x="824386" y="534768"/>
                    <a:pt x="865517" y="519804"/>
                  </a:cubicBezTo>
                  <a:cubicBezTo>
                    <a:pt x="865517" y="512334"/>
                    <a:pt x="865517" y="504852"/>
                    <a:pt x="865517" y="501105"/>
                  </a:cubicBezTo>
                  <a:close/>
                  <a:moveTo>
                    <a:pt x="869254" y="482418"/>
                  </a:moveTo>
                  <a:cubicBezTo>
                    <a:pt x="865517" y="486153"/>
                    <a:pt x="865517" y="489888"/>
                    <a:pt x="865517" y="493635"/>
                  </a:cubicBezTo>
                  <a:lnTo>
                    <a:pt x="865517" y="489888"/>
                  </a:lnTo>
                  <a:cubicBezTo>
                    <a:pt x="865517" y="486153"/>
                    <a:pt x="869254" y="482418"/>
                    <a:pt x="869254" y="482418"/>
                  </a:cubicBezTo>
                  <a:close/>
                  <a:moveTo>
                    <a:pt x="463720" y="467448"/>
                  </a:moveTo>
                  <a:cubicBezTo>
                    <a:pt x="486156" y="474932"/>
                    <a:pt x="508606" y="489887"/>
                    <a:pt x="512339" y="497371"/>
                  </a:cubicBezTo>
                  <a:lnTo>
                    <a:pt x="504860" y="497371"/>
                  </a:lnTo>
                  <a:cubicBezTo>
                    <a:pt x="501114" y="489887"/>
                    <a:pt x="478678" y="474932"/>
                    <a:pt x="463720" y="467448"/>
                  </a:cubicBezTo>
                  <a:close/>
                  <a:moveTo>
                    <a:pt x="617049" y="452490"/>
                  </a:moveTo>
                  <a:cubicBezTo>
                    <a:pt x="617049" y="452490"/>
                    <a:pt x="620789" y="456234"/>
                    <a:pt x="620789" y="456234"/>
                  </a:cubicBezTo>
                  <a:lnTo>
                    <a:pt x="625464" y="465586"/>
                  </a:lnTo>
                  <a:lnTo>
                    <a:pt x="624530" y="467456"/>
                  </a:lnTo>
                  <a:cubicBezTo>
                    <a:pt x="624530" y="463712"/>
                    <a:pt x="620789" y="456234"/>
                    <a:pt x="617049" y="452499"/>
                  </a:cubicBezTo>
                  <a:lnTo>
                    <a:pt x="617046" y="452490"/>
                  </a:lnTo>
                  <a:close/>
                  <a:moveTo>
                    <a:pt x="632006" y="441277"/>
                  </a:moveTo>
                  <a:cubicBezTo>
                    <a:pt x="632006" y="445021"/>
                    <a:pt x="632006" y="452499"/>
                    <a:pt x="632006" y="456234"/>
                  </a:cubicBezTo>
                  <a:cubicBezTo>
                    <a:pt x="632006" y="459978"/>
                    <a:pt x="632006" y="467456"/>
                    <a:pt x="628265" y="471200"/>
                  </a:cubicBezTo>
                  <a:cubicBezTo>
                    <a:pt x="624525" y="482413"/>
                    <a:pt x="598351" y="527292"/>
                    <a:pt x="583389" y="542249"/>
                  </a:cubicBezTo>
                  <a:cubicBezTo>
                    <a:pt x="564691" y="557205"/>
                    <a:pt x="553474" y="545983"/>
                    <a:pt x="542253" y="545983"/>
                  </a:cubicBezTo>
                  <a:cubicBezTo>
                    <a:pt x="542253" y="545983"/>
                    <a:pt x="538517" y="549727"/>
                    <a:pt x="538517" y="549727"/>
                  </a:cubicBezTo>
                  <a:cubicBezTo>
                    <a:pt x="549734" y="534770"/>
                    <a:pt x="534776" y="516070"/>
                    <a:pt x="560950" y="504848"/>
                  </a:cubicBezTo>
                  <a:cubicBezTo>
                    <a:pt x="579653" y="489891"/>
                    <a:pt x="613308" y="482413"/>
                    <a:pt x="628265" y="471191"/>
                  </a:cubicBezTo>
                  <a:lnTo>
                    <a:pt x="625464" y="465586"/>
                  </a:lnTo>
                  <a:lnTo>
                    <a:pt x="628265" y="459978"/>
                  </a:lnTo>
                  <a:cubicBezTo>
                    <a:pt x="632006" y="456234"/>
                    <a:pt x="632006" y="445012"/>
                    <a:pt x="632006" y="441277"/>
                  </a:cubicBezTo>
                  <a:close/>
                  <a:moveTo>
                    <a:pt x="938656" y="427267"/>
                  </a:moveTo>
                  <a:cubicBezTo>
                    <a:pt x="938656" y="431009"/>
                    <a:pt x="942396" y="434747"/>
                    <a:pt x="942396" y="434747"/>
                  </a:cubicBezTo>
                  <a:cubicBezTo>
                    <a:pt x="938656" y="434747"/>
                    <a:pt x="938656" y="431009"/>
                    <a:pt x="938656" y="431009"/>
                  </a:cubicBezTo>
                  <a:close/>
                  <a:moveTo>
                    <a:pt x="900325" y="422576"/>
                  </a:moveTo>
                  <a:cubicBezTo>
                    <a:pt x="900325" y="433795"/>
                    <a:pt x="922762" y="452494"/>
                    <a:pt x="930244" y="467453"/>
                  </a:cubicBezTo>
                  <a:cubicBezTo>
                    <a:pt x="937723" y="482413"/>
                    <a:pt x="919024" y="486152"/>
                    <a:pt x="922762" y="493632"/>
                  </a:cubicBezTo>
                  <a:cubicBezTo>
                    <a:pt x="919024" y="491762"/>
                    <a:pt x="914349" y="492697"/>
                    <a:pt x="910142" y="492230"/>
                  </a:cubicBezTo>
                  <a:lnTo>
                    <a:pt x="902051" y="484139"/>
                  </a:lnTo>
                  <a:lnTo>
                    <a:pt x="895443" y="497351"/>
                  </a:lnTo>
                  <a:lnTo>
                    <a:pt x="900273" y="481885"/>
                  </a:lnTo>
                  <a:lnTo>
                    <a:pt x="897519" y="453896"/>
                  </a:lnTo>
                  <a:cubicBezTo>
                    <a:pt x="897519" y="442210"/>
                    <a:pt x="898455" y="430055"/>
                    <a:pt x="900325" y="422576"/>
                  </a:cubicBezTo>
                  <a:close/>
                  <a:moveTo>
                    <a:pt x="942396" y="415112"/>
                  </a:moveTo>
                  <a:lnTo>
                    <a:pt x="943643" y="415423"/>
                  </a:lnTo>
                  <a:lnTo>
                    <a:pt x="942396" y="416047"/>
                  </a:lnTo>
                  <a:cubicBezTo>
                    <a:pt x="938656" y="419787"/>
                    <a:pt x="938656" y="419787"/>
                    <a:pt x="938656" y="423527"/>
                  </a:cubicBezTo>
                  <a:lnTo>
                    <a:pt x="938656" y="419787"/>
                  </a:lnTo>
                  <a:cubicBezTo>
                    <a:pt x="940526" y="417917"/>
                    <a:pt x="941461" y="416047"/>
                    <a:pt x="942396" y="415112"/>
                  </a:cubicBezTo>
                  <a:close/>
                  <a:moveTo>
                    <a:pt x="949875" y="412309"/>
                  </a:moveTo>
                  <a:cubicBezTo>
                    <a:pt x="961095" y="408569"/>
                    <a:pt x="972314" y="416047"/>
                    <a:pt x="972314" y="431009"/>
                  </a:cubicBezTo>
                  <a:cubicBezTo>
                    <a:pt x="976053" y="434747"/>
                    <a:pt x="972314" y="438489"/>
                    <a:pt x="972314" y="442227"/>
                  </a:cubicBezTo>
                  <a:cubicBezTo>
                    <a:pt x="968576" y="453447"/>
                    <a:pt x="961095" y="460927"/>
                    <a:pt x="949875" y="460927"/>
                  </a:cubicBezTo>
                  <a:cubicBezTo>
                    <a:pt x="946135" y="464669"/>
                    <a:pt x="938654" y="460927"/>
                    <a:pt x="934915" y="457189"/>
                  </a:cubicBezTo>
                  <a:cubicBezTo>
                    <a:pt x="934915" y="453449"/>
                    <a:pt x="934915" y="449709"/>
                    <a:pt x="934917" y="445967"/>
                  </a:cubicBezTo>
                  <a:cubicBezTo>
                    <a:pt x="953618" y="445967"/>
                    <a:pt x="957356" y="419787"/>
                    <a:pt x="946137" y="416047"/>
                  </a:cubicBezTo>
                  <a:lnTo>
                    <a:pt x="943643" y="415423"/>
                  </a:lnTo>
                  <a:close/>
                  <a:moveTo>
                    <a:pt x="904063" y="411356"/>
                  </a:moveTo>
                  <a:cubicBezTo>
                    <a:pt x="900325" y="415096"/>
                    <a:pt x="900325" y="418836"/>
                    <a:pt x="900325" y="422576"/>
                  </a:cubicBezTo>
                  <a:cubicBezTo>
                    <a:pt x="900325" y="422576"/>
                    <a:pt x="900325" y="418836"/>
                    <a:pt x="900325" y="415096"/>
                  </a:cubicBezTo>
                  <a:cubicBezTo>
                    <a:pt x="900325" y="415096"/>
                    <a:pt x="904063" y="411356"/>
                    <a:pt x="904063" y="411356"/>
                  </a:cubicBezTo>
                  <a:close/>
                  <a:moveTo>
                    <a:pt x="226277" y="380579"/>
                  </a:moveTo>
                  <a:lnTo>
                    <a:pt x="234200" y="392657"/>
                  </a:lnTo>
                  <a:cubicBezTo>
                    <a:pt x="238408" y="398267"/>
                    <a:pt x="243084" y="403876"/>
                    <a:pt x="246823" y="407615"/>
                  </a:cubicBezTo>
                  <a:cubicBezTo>
                    <a:pt x="269259" y="426315"/>
                    <a:pt x="347793" y="407615"/>
                    <a:pt x="400144" y="411354"/>
                  </a:cubicBezTo>
                  <a:cubicBezTo>
                    <a:pt x="452509" y="418838"/>
                    <a:pt x="437551" y="456232"/>
                    <a:pt x="463720" y="467448"/>
                  </a:cubicBezTo>
                  <a:cubicBezTo>
                    <a:pt x="459987" y="467448"/>
                    <a:pt x="456241" y="463709"/>
                    <a:pt x="452509" y="463709"/>
                  </a:cubicBezTo>
                  <a:cubicBezTo>
                    <a:pt x="437551" y="471193"/>
                    <a:pt x="430072" y="504848"/>
                    <a:pt x="385187" y="493632"/>
                  </a:cubicBezTo>
                  <a:cubicBezTo>
                    <a:pt x="347793" y="482409"/>
                    <a:pt x="265527" y="430054"/>
                    <a:pt x="254302" y="415099"/>
                  </a:cubicBezTo>
                  <a:cubicBezTo>
                    <a:pt x="246823" y="411360"/>
                    <a:pt x="239344" y="403876"/>
                    <a:pt x="235612" y="396399"/>
                  </a:cubicBezTo>
                  <a:cubicBezTo>
                    <a:pt x="231866" y="392660"/>
                    <a:pt x="229059" y="387985"/>
                    <a:pt x="227190" y="383777"/>
                  </a:cubicBezTo>
                  <a:close/>
                  <a:moveTo>
                    <a:pt x="224387" y="373960"/>
                  </a:moveTo>
                  <a:lnTo>
                    <a:pt x="226277" y="380579"/>
                  </a:lnTo>
                  <a:lnTo>
                    <a:pt x="224387" y="377699"/>
                  </a:lnTo>
                  <a:cubicBezTo>
                    <a:pt x="224387" y="377699"/>
                    <a:pt x="224387" y="373960"/>
                    <a:pt x="224387" y="373960"/>
                  </a:cubicBezTo>
                  <a:close/>
                  <a:moveTo>
                    <a:pt x="994757" y="311623"/>
                  </a:moveTo>
                  <a:lnTo>
                    <a:pt x="991012" y="317868"/>
                  </a:lnTo>
                  <a:cubicBezTo>
                    <a:pt x="987264" y="325349"/>
                    <a:pt x="976051" y="332823"/>
                    <a:pt x="968570" y="340305"/>
                  </a:cubicBezTo>
                  <a:cubicBezTo>
                    <a:pt x="957357" y="359001"/>
                    <a:pt x="860124" y="422579"/>
                    <a:pt x="815240" y="433795"/>
                  </a:cubicBezTo>
                  <a:cubicBezTo>
                    <a:pt x="766624" y="445017"/>
                    <a:pt x="759144" y="403883"/>
                    <a:pt x="736717" y="392661"/>
                  </a:cubicBezTo>
                  <a:cubicBezTo>
                    <a:pt x="732969" y="392661"/>
                    <a:pt x="725489" y="396401"/>
                    <a:pt x="721756" y="396401"/>
                  </a:cubicBezTo>
                  <a:cubicBezTo>
                    <a:pt x="703062" y="403883"/>
                    <a:pt x="684353" y="418839"/>
                    <a:pt x="676872" y="426313"/>
                  </a:cubicBezTo>
                  <a:lnTo>
                    <a:pt x="673140" y="426313"/>
                  </a:lnTo>
                  <a:cubicBezTo>
                    <a:pt x="676888" y="415098"/>
                    <a:pt x="703062" y="400135"/>
                    <a:pt x="725489" y="392661"/>
                  </a:cubicBezTo>
                  <a:cubicBezTo>
                    <a:pt x="751678" y="385179"/>
                    <a:pt x="729237" y="329083"/>
                    <a:pt x="789066" y="325349"/>
                  </a:cubicBezTo>
                  <a:cubicBezTo>
                    <a:pt x="848911" y="321608"/>
                    <a:pt x="953609" y="355267"/>
                    <a:pt x="979783" y="329090"/>
                  </a:cubicBezTo>
                  <a:close/>
                  <a:moveTo>
                    <a:pt x="224390" y="300832"/>
                  </a:moveTo>
                  <a:cubicBezTo>
                    <a:pt x="228130" y="308311"/>
                    <a:pt x="243088" y="323270"/>
                    <a:pt x="250568" y="327010"/>
                  </a:cubicBezTo>
                  <a:cubicBezTo>
                    <a:pt x="273006" y="341968"/>
                    <a:pt x="347799" y="312051"/>
                    <a:pt x="400154" y="308311"/>
                  </a:cubicBezTo>
                  <a:cubicBezTo>
                    <a:pt x="452510" y="304572"/>
                    <a:pt x="445031" y="345708"/>
                    <a:pt x="471208" y="353187"/>
                  </a:cubicBezTo>
                  <a:cubicBezTo>
                    <a:pt x="493646" y="360667"/>
                    <a:pt x="519824" y="368146"/>
                    <a:pt x="523564" y="375625"/>
                  </a:cubicBezTo>
                  <a:cubicBezTo>
                    <a:pt x="523564" y="379365"/>
                    <a:pt x="523564" y="379365"/>
                    <a:pt x="523564" y="379365"/>
                  </a:cubicBezTo>
                  <a:lnTo>
                    <a:pt x="523564" y="383104"/>
                  </a:lnTo>
                  <a:cubicBezTo>
                    <a:pt x="516084" y="375625"/>
                    <a:pt x="493646" y="364406"/>
                    <a:pt x="478688" y="360667"/>
                  </a:cubicBezTo>
                  <a:cubicBezTo>
                    <a:pt x="471208" y="356927"/>
                    <a:pt x="467469" y="356927"/>
                    <a:pt x="463729" y="356927"/>
                  </a:cubicBezTo>
                  <a:cubicBezTo>
                    <a:pt x="448770" y="368146"/>
                    <a:pt x="445031" y="398063"/>
                    <a:pt x="400154" y="394323"/>
                  </a:cubicBezTo>
                  <a:cubicBezTo>
                    <a:pt x="362758" y="394323"/>
                    <a:pt x="273006" y="349448"/>
                    <a:pt x="261787" y="338229"/>
                  </a:cubicBezTo>
                  <a:cubicBezTo>
                    <a:pt x="250568" y="334489"/>
                    <a:pt x="243088" y="327010"/>
                    <a:pt x="239349" y="323270"/>
                  </a:cubicBezTo>
                  <a:cubicBezTo>
                    <a:pt x="231869" y="315791"/>
                    <a:pt x="224390" y="304572"/>
                    <a:pt x="224390" y="300832"/>
                  </a:cubicBezTo>
                  <a:close/>
                  <a:moveTo>
                    <a:pt x="1002225" y="299171"/>
                  </a:moveTo>
                  <a:cubicBezTo>
                    <a:pt x="1002225" y="299171"/>
                    <a:pt x="1002225" y="299171"/>
                    <a:pt x="1002225" y="302912"/>
                  </a:cubicBezTo>
                  <a:lnTo>
                    <a:pt x="994757" y="311623"/>
                  </a:lnTo>
                  <a:close/>
                  <a:moveTo>
                    <a:pt x="494660" y="280480"/>
                  </a:moveTo>
                  <a:cubicBezTo>
                    <a:pt x="490916" y="291692"/>
                    <a:pt x="487177" y="306656"/>
                    <a:pt x="487177" y="310393"/>
                  </a:cubicBezTo>
                  <a:cubicBezTo>
                    <a:pt x="483438" y="306656"/>
                    <a:pt x="490920" y="291692"/>
                    <a:pt x="494660" y="280480"/>
                  </a:cubicBezTo>
                  <a:close/>
                  <a:moveTo>
                    <a:pt x="714498" y="242288"/>
                  </a:moveTo>
                  <a:lnTo>
                    <a:pt x="714273" y="243075"/>
                  </a:lnTo>
                  <a:cubicBezTo>
                    <a:pt x="714273" y="258033"/>
                    <a:pt x="665663" y="344045"/>
                    <a:pt x="635744" y="370223"/>
                  </a:cubicBezTo>
                  <a:cubicBezTo>
                    <a:pt x="602084" y="396400"/>
                    <a:pt x="579650" y="373962"/>
                    <a:pt x="560948" y="373962"/>
                  </a:cubicBezTo>
                  <a:cubicBezTo>
                    <a:pt x="560948" y="377702"/>
                    <a:pt x="557206" y="381442"/>
                    <a:pt x="553473" y="385181"/>
                  </a:cubicBezTo>
                  <a:lnTo>
                    <a:pt x="552124" y="387608"/>
                  </a:lnTo>
                  <a:lnTo>
                    <a:pt x="558031" y="393596"/>
                  </a:lnTo>
                  <a:cubicBezTo>
                    <a:pt x="571003" y="402009"/>
                    <a:pt x="595544" y="410426"/>
                    <a:pt x="609567" y="418842"/>
                  </a:cubicBezTo>
                  <a:cubicBezTo>
                    <a:pt x="623591" y="427252"/>
                    <a:pt x="616579" y="437768"/>
                    <a:pt x="615353" y="445659"/>
                  </a:cubicBezTo>
                  <a:lnTo>
                    <a:pt x="617046" y="452490"/>
                  </a:lnTo>
                  <a:lnTo>
                    <a:pt x="601621" y="453427"/>
                  </a:lnTo>
                  <a:cubicBezTo>
                    <a:pt x="596479" y="454362"/>
                    <a:pt x="590870" y="454362"/>
                    <a:pt x="583389" y="448756"/>
                  </a:cubicBezTo>
                  <a:cubicBezTo>
                    <a:pt x="572172" y="437534"/>
                    <a:pt x="553474" y="400142"/>
                    <a:pt x="553474" y="392663"/>
                  </a:cubicBezTo>
                  <a:lnTo>
                    <a:pt x="551915" y="387985"/>
                  </a:lnTo>
                  <a:lnTo>
                    <a:pt x="539445" y="410424"/>
                  </a:lnTo>
                  <a:cubicBezTo>
                    <a:pt x="535705" y="418838"/>
                    <a:pt x="532901" y="426317"/>
                    <a:pt x="531030" y="430057"/>
                  </a:cubicBezTo>
                  <a:lnTo>
                    <a:pt x="527297" y="426317"/>
                  </a:lnTo>
                  <a:cubicBezTo>
                    <a:pt x="523555" y="430057"/>
                    <a:pt x="523555" y="430057"/>
                    <a:pt x="523555" y="426317"/>
                  </a:cubicBezTo>
                  <a:cubicBezTo>
                    <a:pt x="523555" y="420708"/>
                    <a:pt x="527295" y="412294"/>
                    <a:pt x="532904" y="403412"/>
                  </a:cubicBezTo>
                  <a:lnTo>
                    <a:pt x="549199" y="383045"/>
                  </a:lnTo>
                  <a:lnTo>
                    <a:pt x="548331" y="379571"/>
                  </a:lnTo>
                  <a:cubicBezTo>
                    <a:pt x="547864" y="377700"/>
                    <a:pt x="547864" y="375830"/>
                    <a:pt x="549734" y="373963"/>
                  </a:cubicBezTo>
                  <a:cubicBezTo>
                    <a:pt x="549734" y="373963"/>
                    <a:pt x="549734" y="377698"/>
                    <a:pt x="549734" y="381441"/>
                  </a:cubicBezTo>
                  <a:lnTo>
                    <a:pt x="549954" y="382101"/>
                  </a:lnTo>
                  <a:lnTo>
                    <a:pt x="553473" y="377702"/>
                  </a:lnTo>
                  <a:cubicBezTo>
                    <a:pt x="572175" y="359004"/>
                    <a:pt x="542256" y="329087"/>
                    <a:pt x="590867" y="302909"/>
                  </a:cubicBezTo>
                  <a:cubicBezTo>
                    <a:pt x="624525" y="283276"/>
                    <a:pt x="677112" y="267850"/>
                    <a:pt x="706034" y="250321"/>
                  </a:cubicBezTo>
                  <a:close/>
                  <a:moveTo>
                    <a:pt x="403895" y="216900"/>
                  </a:moveTo>
                  <a:lnTo>
                    <a:pt x="407630" y="216900"/>
                  </a:lnTo>
                  <a:cubicBezTo>
                    <a:pt x="418851" y="220641"/>
                    <a:pt x="430065" y="224381"/>
                    <a:pt x="433808" y="228121"/>
                  </a:cubicBezTo>
                  <a:cubicBezTo>
                    <a:pt x="430073" y="224381"/>
                    <a:pt x="418851" y="220641"/>
                    <a:pt x="403895" y="216900"/>
                  </a:cubicBezTo>
                  <a:close/>
                  <a:moveTo>
                    <a:pt x="729233" y="201939"/>
                  </a:moveTo>
                  <a:cubicBezTo>
                    <a:pt x="729233" y="209418"/>
                    <a:pt x="725491" y="224377"/>
                    <a:pt x="725491" y="231856"/>
                  </a:cubicBezTo>
                  <a:lnTo>
                    <a:pt x="714498" y="242288"/>
                  </a:lnTo>
                  <a:lnTo>
                    <a:pt x="721758" y="216897"/>
                  </a:lnTo>
                  <a:lnTo>
                    <a:pt x="721758" y="208534"/>
                  </a:lnTo>
                  <a:close/>
                  <a:moveTo>
                    <a:pt x="276201" y="201403"/>
                  </a:moveTo>
                  <a:lnTo>
                    <a:pt x="277813" y="202147"/>
                  </a:lnTo>
                  <a:lnTo>
                    <a:pt x="276739" y="201941"/>
                  </a:lnTo>
                  <a:close/>
                  <a:moveTo>
                    <a:pt x="362752" y="190720"/>
                  </a:moveTo>
                  <a:cubicBezTo>
                    <a:pt x="392673" y="190720"/>
                    <a:pt x="388930" y="213162"/>
                    <a:pt x="403895" y="216900"/>
                  </a:cubicBezTo>
                  <a:lnTo>
                    <a:pt x="400151" y="216900"/>
                  </a:lnTo>
                  <a:cubicBezTo>
                    <a:pt x="392673" y="224379"/>
                    <a:pt x="392673" y="239340"/>
                    <a:pt x="366495" y="239340"/>
                  </a:cubicBezTo>
                  <a:cubicBezTo>
                    <a:pt x="344052" y="239340"/>
                    <a:pt x="295439" y="216900"/>
                    <a:pt x="287961" y="209422"/>
                  </a:cubicBezTo>
                  <a:cubicBezTo>
                    <a:pt x="286089" y="207551"/>
                    <a:pt x="284220" y="205680"/>
                    <a:pt x="281415" y="203810"/>
                  </a:cubicBezTo>
                  <a:lnTo>
                    <a:pt x="277813" y="202147"/>
                  </a:lnTo>
                  <a:lnTo>
                    <a:pt x="292282" y="204921"/>
                  </a:lnTo>
                  <a:cubicBezTo>
                    <a:pt x="311566" y="203343"/>
                    <a:pt x="340317" y="190720"/>
                    <a:pt x="362752" y="190720"/>
                  </a:cubicBezTo>
                  <a:close/>
                  <a:moveTo>
                    <a:pt x="261783" y="186980"/>
                  </a:moveTo>
                  <a:lnTo>
                    <a:pt x="276201" y="201403"/>
                  </a:lnTo>
                  <a:lnTo>
                    <a:pt x="269261" y="198199"/>
                  </a:lnTo>
                  <a:cubicBezTo>
                    <a:pt x="265518" y="194461"/>
                    <a:pt x="261783" y="186980"/>
                    <a:pt x="261783" y="186980"/>
                  </a:cubicBezTo>
                  <a:close/>
                  <a:moveTo>
                    <a:pt x="938130" y="177890"/>
                  </a:moveTo>
                  <a:lnTo>
                    <a:pt x="934917" y="183245"/>
                  </a:lnTo>
                  <a:cubicBezTo>
                    <a:pt x="931178" y="198203"/>
                    <a:pt x="878821" y="261773"/>
                    <a:pt x="848904" y="276739"/>
                  </a:cubicBezTo>
                  <a:cubicBezTo>
                    <a:pt x="815246" y="295435"/>
                    <a:pt x="800288" y="269256"/>
                    <a:pt x="785329" y="265518"/>
                  </a:cubicBezTo>
                  <a:cubicBezTo>
                    <a:pt x="785329" y="269256"/>
                    <a:pt x="781589" y="269256"/>
                    <a:pt x="777849" y="272994"/>
                  </a:cubicBezTo>
                  <a:cubicBezTo>
                    <a:pt x="762891" y="284214"/>
                    <a:pt x="751671" y="295435"/>
                    <a:pt x="747932" y="302917"/>
                  </a:cubicBezTo>
                  <a:cubicBezTo>
                    <a:pt x="747932" y="295435"/>
                    <a:pt x="762891" y="280476"/>
                    <a:pt x="781589" y="265511"/>
                  </a:cubicBezTo>
                  <a:cubicBezTo>
                    <a:pt x="800288" y="254291"/>
                    <a:pt x="770370" y="220637"/>
                    <a:pt x="811507" y="205679"/>
                  </a:cubicBezTo>
                  <a:cubicBezTo>
                    <a:pt x="842359" y="194460"/>
                    <a:pt x="892144" y="193758"/>
                    <a:pt x="921419" y="186221"/>
                  </a:cubicBezTo>
                  <a:close/>
                  <a:moveTo>
                    <a:pt x="565712" y="168288"/>
                  </a:moveTo>
                  <a:lnTo>
                    <a:pt x="565712" y="179507"/>
                  </a:lnTo>
                  <a:cubicBezTo>
                    <a:pt x="565712" y="190726"/>
                    <a:pt x="550751" y="243078"/>
                    <a:pt x="539534" y="261779"/>
                  </a:cubicBezTo>
                  <a:cubicBezTo>
                    <a:pt x="524577" y="284217"/>
                    <a:pt x="509616" y="272998"/>
                    <a:pt x="498399" y="276735"/>
                  </a:cubicBezTo>
                  <a:cubicBezTo>
                    <a:pt x="498399" y="280480"/>
                    <a:pt x="494660" y="280480"/>
                    <a:pt x="494660" y="280480"/>
                  </a:cubicBezTo>
                  <a:cubicBezTo>
                    <a:pt x="502138" y="265516"/>
                    <a:pt x="479699" y="254297"/>
                    <a:pt x="502138" y="228121"/>
                  </a:cubicBezTo>
                  <a:cubicBezTo>
                    <a:pt x="524577" y="205683"/>
                    <a:pt x="565712" y="183245"/>
                    <a:pt x="565712" y="168288"/>
                  </a:cubicBezTo>
                  <a:close/>
                  <a:moveTo>
                    <a:pt x="718016" y="168282"/>
                  </a:moveTo>
                  <a:lnTo>
                    <a:pt x="718016" y="175761"/>
                  </a:lnTo>
                  <a:cubicBezTo>
                    <a:pt x="718016" y="179501"/>
                    <a:pt x="714273" y="183241"/>
                    <a:pt x="714273" y="183241"/>
                  </a:cubicBezTo>
                  <a:cubicBezTo>
                    <a:pt x="714273" y="183241"/>
                    <a:pt x="714273" y="179501"/>
                    <a:pt x="714273" y="179501"/>
                  </a:cubicBezTo>
                  <a:cubicBezTo>
                    <a:pt x="718016" y="175761"/>
                    <a:pt x="718016" y="172022"/>
                    <a:pt x="718016" y="168282"/>
                  </a:cubicBezTo>
                  <a:close/>
                  <a:moveTo>
                    <a:pt x="407629" y="165496"/>
                  </a:moveTo>
                  <a:lnTo>
                    <a:pt x="407629" y="169236"/>
                  </a:lnTo>
                  <a:cubicBezTo>
                    <a:pt x="403890" y="169236"/>
                    <a:pt x="403890" y="172976"/>
                    <a:pt x="403890" y="172976"/>
                  </a:cubicBezTo>
                  <a:cubicBezTo>
                    <a:pt x="407629" y="169234"/>
                    <a:pt x="407629" y="169234"/>
                    <a:pt x="407629" y="165496"/>
                  </a:cubicBezTo>
                  <a:close/>
                  <a:moveTo>
                    <a:pt x="946136" y="164543"/>
                  </a:moveTo>
                  <a:lnTo>
                    <a:pt x="942397" y="175762"/>
                  </a:lnTo>
                  <a:lnTo>
                    <a:pt x="938130" y="177890"/>
                  </a:lnTo>
                  <a:close/>
                  <a:moveTo>
                    <a:pt x="946142" y="164525"/>
                  </a:moveTo>
                  <a:lnTo>
                    <a:pt x="946137" y="164542"/>
                  </a:lnTo>
                  <a:lnTo>
                    <a:pt x="946136" y="164543"/>
                  </a:lnTo>
                  <a:close/>
                  <a:moveTo>
                    <a:pt x="405136" y="156770"/>
                  </a:moveTo>
                  <a:lnTo>
                    <a:pt x="407629" y="158016"/>
                  </a:lnTo>
                  <a:lnTo>
                    <a:pt x="407629" y="161756"/>
                  </a:lnTo>
                  <a:close/>
                  <a:moveTo>
                    <a:pt x="396411" y="150539"/>
                  </a:moveTo>
                  <a:cubicBezTo>
                    <a:pt x="400152" y="150539"/>
                    <a:pt x="400152" y="150539"/>
                    <a:pt x="403890" y="154276"/>
                  </a:cubicBezTo>
                  <a:lnTo>
                    <a:pt x="405136" y="156770"/>
                  </a:lnTo>
                  <a:lnTo>
                    <a:pt x="400148" y="154276"/>
                  </a:lnTo>
                  <a:cubicBezTo>
                    <a:pt x="388932" y="158016"/>
                    <a:pt x="392669" y="184196"/>
                    <a:pt x="411367" y="184196"/>
                  </a:cubicBezTo>
                  <a:cubicBezTo>
                    <a:pt x="411367" y="187933"/>
                    <a:pt x="411367" y="187933"/>
                    <a:pt x="411367" y="187933"/>
                  </a:cubicBezTo>
                  <a:cubicBezTo>
                    <a:pt x="411367" y="191673"/>
                    <a:pt x="411367" y="191673"/>
                    <a:pt x="411367" y="191673"/>
                  </a:cubicBezTo>
                  <a:cubicBezTo>
                    <a:pt x="407626" y="195413"/>
                    <a:pt x="400147" y="199153"/>
                    <a:pt x="396407" y="199153"/>
                  </a:cubicBezTo>
                  <a:cubicBezTo>
                    <a:pt x="385190" y="199153"/>
                    <a:pt x="373972" y="191673"/>
                    <a:pt x="377713" y="180456"/>
                  </a:cubicBezTo>
                  <a:cubicBezTo>
                    <a:pt x="373974" y="176718"/>
                    <a:pt x="373974" y="172976"/>
                    <a:pt x="373974" y="169236"/>
                  </a:cubicBezTo>
                  <a:cubicBezTo>
                    <a:pt x="373974" y="154276"/>
                    <a:pt x="385192" y="146799"/>
                    <a:pt x="396411" y="150539"/>
                  </a:cubicBezTo>
                  <a:close/>
                  <a:moveTo>
                    <a:pt x="561973" y="149587"/>
                  </a:moveTo>
                  <a:cubicBezTo>
                    <a:pt x="561973" y="153332"/>
                    <a:pt x="565712" y="160806"/>
                    <a:pt x="565712" y="164543"/>
                  </a:cubicBezTo>
                  <a:lnTo>
                    <a:pt x="565712" y="168288"/>
                  </a:lnTo>
                  <a:cubicBezTo>
                    <a:pt x="565712" y="164543"/>
                    <a:pt x="561973" y="153324"/>
                    <a:pt x="561973" y="149587"/>
                  </a:cubicBezTo>
                  <a:close/>
                  <a:moveTo>
                    <a:pt x="949876" y="149584"/>
                  </a:moveTo>
                  <a:cubicBezTo>
                    <a:pt x="949876" y="149584"/>
                    <a:pt x="949876" y="149584"/>
                    <a:pt x="949876" y="153322"/>
                  </a:cubicBezTo>
                  <a:lnTo>
                    <a:pt x="946142" y="164525"/>
                  </a:lnTo>
                  <a:lnTo>
                    <a:pt x="949409" y="154260"/>
                  </a:lnTo>
                  <a:cubicBezTo>
                    <a:pt x="949876" y="151455"/>
                    <a:pt x="949876" y="149584"/>
                    <a:pt x="949876" y="149584"/>
                  </a:cubicBezTo>
                  <a:close/>
                  <a:moveTo>
                    <a:pt x="699314" y="149584"/>
                  </a:moveTo>
                  <a:cubicBezTo>
                    <a:pt x="703056" y="149584"/>
                    <a:pt x="706799" y="149584"/>
                    <a:pt x="710531" y="153324"/>
                  </a:cubicBezTo>
                  <a:cubicBezTo>
                    <a:pt x="714273" y="157063"/>
                    <a:pt x="718016" y="160803"/>
                    <a:pt x="718016" y="164542"/>
                  </a:cubicBezTo>
                  <a:lnTo>
                    <a:pt x="718016" y="168282"/>
                  </a:lnTo>
                  <a:cubicBezTo>
                    <a:pt x="718016" y="168282"/>
                    <a:pt x="714273" y="164542"/>
                    <a:pt x="714273" y="160803"/>
                  </a:cubicBezTo>
                  <a:cubicBezTo>
                    <a:pt x="710541" y="157063"/>
                    <a:pt x="706799" y="157063"/>
                    <a:pt x="703056" y="157063"/>
                  </a:cubicBezTo>
                  <a:cubicBezTo>
                    <a:pt x="684355" y="164542"/>
                    <a:pt x="695582" y="198199"/>
                    <a:pt x="721758" y="194460"/>
                  </a:cubicBezTo>
                  <a:cubicBezTo>
                    <a:pt x="721758" y="194460"/>
                    <a:pt x="721758" y="194460"/>
                    <a:pt x="721758" y="198199"/>
                  </a:cubicBezTo>
                  <a:lnTo>
                    <a:pt x="721758" y="208534"/>
                  </a:lnTo>
                  <a:lnTo>
                    <a:pt x="721285" y="208951"/>
                  </a:lnTo>
                  <a:cubicBezTo>
                    <a:pt x="718013" y="211288"/>
                    <a:pt x="714274" y="213158"/>
                    <a:pt x="710531" y="213158"/>
                  </a:cubicBezTo>
                  <a:cubicBezTo>
                    <a:pt x="695572" y="213158"/>
                    <a:pt x="680613" y="205679"/>
                    <a:pt x="673138" y="194460"/>
                  </a:cubicBezTo>
                  <a:cubicBezTo>
                    <a:pt x="669396" y="190720"/>
                    <a:pt x="669396" y="183241"/>
                    <a:pt x="669396" y="179501"/>
                  </a:cubicBezTo>
                  <a:cubicBezTo>
                    <a:pt x="669396" y="160803"/>
                    <a:pt x="684355" y="149584"/>
                    <a:pt x="699314" y="149584"/>
                  </a:cubicBezTo>
                  <a:close/>
                  <a:moveTo>
                    <a:pt x="504862" y="112188"/>
                  </a:moveTo>
                  <a:cubicBezTo>
                    <a:pt x="504862" y="115929"/>
                    <a:pt x="508600" y="119670"/>
                    <a:pt x="508600" y="123405"/>
                  </a:cubicBezTo>
                  <a:cubicBezTo>
                    <a:pt x="508600" y="127146"/>
                    <a:pt x="508600" y="130887"/>
                    <a:pt x="508600" y="134628"/>
                  </a:cubicBezTo>
                  <a:cubicBezTo>
                    <a:pt x="508600" y="142104"/>
                    <a:pt x="497379" y="179501"/>
                    <a:pt x="489900" y="190718"/>
                  </a:cubicBezTo>
                  <a:cubicBezTo>
                    <a:pt x="478683" y="205676"/>
                    <a:pt x="467462" y="198200"/>
                    <a:pt x="459983" y="201935"/>
                  </a:cubicBezTo>
                  <a:cubicBezTo>
                    <a:pt x="456242" y="201935"/>
                    <a:pt x="456242" y="205676"/>
                    <a:pt x="456242" y="205676"/>
                  </a:cubicBezTo>
                  <a:cubicBezTo>
                    <a:pt x="452501" y="213158"/>
                    <a:pt x="448763" y="220634"/>
                    <a:pt x="448763" y="224375"/>
                  </a:cubicBezTo>
                  <a:cubicBezTo>
                    <a:pt x="448763" y="224375"/>
                    <a:pt x="452504" y="213158"/>
                    <a:pt x="456242" y="201941"/>
                  </a:cubicBezTo>
                  <a:cubicBezTo>
                    <a:pt x="459983" y="190718"/>
                    <a:pt x="445022" y="183242"/>
                    <a:pt x="459983" y="168284"/>
                  </a:cubicBezTo>
                  <a:cubicBezTo>
                    <a:pt x="474942" y="153326"/>
                    <a:pt x="504862" y="138368"/>
                    <a:pt x="504862" y="127146"/>
                  </a:cubicBezTo>
                  <a:cubicBezTo>
                    <a:pt x="508600" y="123405"/>
                    <a:pt x="504862" y="115929"/>
                    <a:pt x="504862" y="112188"/>
                  </a:cubicBezTo>
                  <a:close/>
                  <a:moveTo>
                    <a:pt x="690439" y="37467"/>
                  </a:moveTo>
                  <a:cubicBezTo>
                    <a:pt x="695581" y="37000"/>
                    <a:pt x="701191" y="38870"/>
                    <a:pt x="706800" y="42610"/>
                  </a:cubicBezTo>
                  <a:cubicBezTo>
                    <a:pt x="710542" y="46350"/>
                    <a:pt x="714280" y="50091"/>
                    <a:pt x="714280" y="53829"/>
                  </a:cubicBezTo>
                  <a:cubicBezTo>
                    <a:pt x="718020" y="65050"/>
                    <a:pt x="714280" y="76268"/>
                    <a:pt x="706800" y="83749"/>
                  </a:cubicBezTo>
                  <a:cubicBezTo>
                    <a:pt x="703058" y="83749"/>
                    <a:pt x="695579" y="87489"/>
                    <a:pt x="691839" y="87489"/>
                  </a:cubicBezTo>
                  <a:cubicBezTo>
                    <a:pt x="691839" y="87489"/>
                    <a:pt x="691839" y="87489"/>
                    <a:pt x="691839" y="83749"/>
                  </a:cubicBezTo>
                  <a:cubicBezTo>
                    <a:pt x="691839" y="80011"/>
                    <a:pt x="691839" y="80011"/>
                    <a:pt x="691839" y="80011"/>
                  </a:cubicBezTo>
                  <a:cubicBezTo>
                    <a:pt x="703058" y="68790"/>
                    <a:pt x="691839" y="42610"/>
                    <a:pt x="680619" y="50091"/>
                  </a:cubicBezTo>
                  <a:cubicBezTo>
                    <a:pt x="676882" y="53829"/>
                    <a:pt x="676882" y="57572"/>
                    <a:pt x="676882" y="61309"/>
                  </a:cubicBezTo>
                  <a:cubicBezTo>
                    <a:pt x="676882" y="61309"/>
                    <a:pt x="676882" y="65052"/>
                    <a:pt x="680619" y="68790"/>
                  </a:cubicBezTo>
                  <a:cubicBezTo>
                    <a:pt x="676880" y="65052"/>
                    <a:pt x="676880" y="65052"/>
                    <a:pt x="676882" y="65050"/>
                  </a:cubicBezTo>
                  <a:cubicBezTo>
                    <a:pt x="673142" y="65050"/>
                    <a:pt x="673142" y="61309"/>
                    <a:pt x="673142" y="57569"/>
                  </a:cubicBezTo>
                  <a:cubicBezTo>
                    <a:pt x="673142" y="53829"/>
                    <a:pt x="676882" y="50088"/>
                    <a:pt x="676882" y="46350"/>
                  </a:cubicBezTo>
                  <a:cubicBezTo>
                    <a:pt x="680622" y="40740"/>
                    <a:pt x="685296" y="37935"/>
                    <a:pt x="690439" y="37467"/>
                  </a:cubicBezTo>
                  <a:close/>
                  <a:moveTo>
                    <a:pt x="876748" y="0"/>
                  </a:moveTo>
                  <a:cubicBezTo>
                    <a:pt x="880488" y="3735"/>
                    <a:pt x="880488" y="11221"/>
                    <a:pt x="880488" y="18699"/>
                  </a:cubicBezTo>
                  <a:cubicBezTo>
                    <a:pt x="880488" y="26177"/>
                    <a:pt x="880488" y="29921"/>
                    <a:pt x="876748" y="37399"/>
                  </a:cubicBezTo>
                  <a:cubicBezTo>
                    <a:pt x="873008" y="48612"/>
                    <a:pt x="843091" y="112188"/>
                    <a:pt x="824393" y="130887"/>
                  </a:cubicBezTo>
                  <a:cubicBezTo>
                    <a:pt x="801954" y="153330"/>
                    <a:pt x="786996" y="138365"/>
                    <a:pt x="772037" y="138365"/>
                  </a:cubicBezTo>
                  <a:cubicBezTo>
                    <a:pt x="768297" y="142108"/>
                    <a:pt x="764558" y="142108"/>
                    <a:pt x="764558" y="145843"/>
                  </a:cubicBezTo>
                  <a:cubicBezTo>
                    <a:pt x="757078" y="153330"/>
                    <a:pt x="753339" y="172029"/>
                    <a:pt x="749599" y="175764"/>
                  </a:cubicBezTo>
                  <a:cubicBezTo>
                    <a:pt x="745859" y="168286"/>
                    <a:pt x="757078" y="149586"/>
                    <a:pt x="760824" y="138365"/>
                  </a:cubicBezTo>
                  <a:cubicBezTo>
                    <a:pt x="772043" y="123409"/>
                    <a:pt x="749605" y="104710"/>
                    <a:pt x="779523" y="82275"/>
                  </a:cubicBezTo>
                  <a:cubicBezTo>
                    <a:pt x="809440" y="59833"/>
                    <a:pt x="865529" y="44877"/>
                    <a:pt x="873008" y="26177"/>
                  </a:cubicBezTo>
                  <a:cubicBezTo>
                    <a:pt x="876748" y="18699"/>
                    <a:pt x="876748" y="7478"/>
                    <a:pt x="876748" y="0"/>
                  </a:cubicBezTo>
                  <a:close/>
                </a:path>
              </a:pathLst>
            </a:custGeom>
            <a:solidFill>
              <a:srgbClr val="92D050"/>
            </a:solidFill>
            <a:ln w="12700">
              <a:miter lim="400000"/>
            </a:ln>
          </p:spPr>
          <p:txBody>
            <a:bodyPr wrap="square" lIns="21431" tIns="21431" rIns="21431" bIns="21431" anchor="ctr">
              <a:noAutofit/>
            </a:bodyPr>
            <a:lstStyle/>
            <a:p>
              <a:pPr>
                <a:defRPr sz="3000">
                  <a:solidFill>
                    <a:srgbClr val="FFFFFF"/>
                  </a:solidFill>
                </a:defRPr>
              </a:pPr>
              <a:endParaRPr sz="1688" dirty="0">
                <a:solidFill>
                  <a:schemeClr val="tx1"/>
                </a:solidFill>
                <a:latin typeface="Merriweather" panose="020B0604020202020204" charset="0"/>
              </a:endParaRPr>
            </a:p>
          </p:txBody>
        </p:sp>
        <p:sp>
          <p:nvSpPr>
            <p:cNvPr id="41" name="Line">
              <a:extLst>
                <a:ext uri="{FF2B5EF4-FFF2-40B4-BE49-F238E27FC236}">
                  <a16:creationId xmlns:a16="http://schemas.microsoft.com/office/drawing/2014/main" id="{7C545EB7-28D3-4E18-AD3B-EF612E9757E4}"/>
                </a:ext>
              </a:extLst>
            </p:cNvPr>
            <p:cNvSpPr/>
            <p:nvPr/>
          </p:nvSpPr>
          <p:spPr>
            <a:xfrm>
              <a:off x="4124769" y="4978706"/>
              <a:ext cx="696140" cy="254873"/>
            </a:xfrm>
            <a:custGeom>
              <a:avLst/>
              <a:gdLst/>
              <a:ahLst/>
              <a:cxnLst>
                <a:cxn ang="0">
                  <a:pos x="wd2" y="hd2"/>
                </a:cxn>
                <a:cxn ang="5400000">
                  <a:pos x="wd2" y="hd2"/>
                </a:cxn>
                <a:cxn ang="10800000">
                  <a:pos x="wd2" y="hd2"/>
                </a:cxn>
                <a:cxn ang="16200000">
                  <a:pos x="wd2" y="hd2"/>
                </a:cxn>
              </a:cxnLst>
              <a:rect l="0" t="0" r="r" b="b"/>
              <a:pathLst>
                <a:path w="21502" h="21335" extrusionOk="0">
                  <a:moveTo>
                    <a:pt x="0" y="13509"/>
                  </a:moveTo>
                  <a:cubicBezTo>
                    <a:pt x="231" y="10691"/>
                    <a:pt x="924" y="8187"/>
                    <a:pt x="1733" y="6309"/>
                  </a:cubicBezTo>
                  <a:cubicBezTo>
                    <a:pt x="2888" y="6622"/>
                    <a:pt x="3927" y="4744"/>
                    <a:pt x="4851" y="2865"/>
                  </a:cubicBezTo>
                  <a:cubicBezTo>
                    <a:pt x="5082" y="3805"/>
                    <a:pt x="5660" y="3805"/>
                    <a:pt x="6006" y="3492"/>
                  </a:cubicBezTo>
                  <a:cubicBezTo>
                    <a:pt x="6353" y="3179"/>
                    <a:pt x="6699" y="2239"/>
                    <a:pt x="7162" y="1926"/>
                  </a:cubicBezTo>
                  <a:cubicBezTo>
                    <a:pt x="8086" y="1300"/>
                    <a:pt x="9125" y="3179"/>
                    <a:pt x="10049" y="1926"/>
                  </a:cubicBezTo>
                  <a:cubicBezTo>
                    <a:pt x="10280" y="1613"/>
                    <a:pt x="10511" y="987"/>
                    <a:pt x="10742" y="361"/>
                  </a:cubicBezTo>
                  <a:cubicBezTo>
                    <a:pt x="11089" y="-265"/>
                    <a:pt x="11551" y="48"/>
                    <a:pt x="12013" y="361"/>
                  </a:cubicBezTo>
                  <a:cubicBezTo>
                    <a:pt x="14092" y="1300"/>
                    <a:pt x="16171" y="2239"/>
                    <a:pt x="18135" y="3179"/>
                  </a:cubicBezTo>
                  <a:cubicBezTo>
                    <a:pt x="18943" y="3492"/>
                    <a:pt x="19752" y="3805"/>
                    <a:pt x="20445" y="5057"/>
                  </a:cubicBezTo>
                  <a:cubicBezTo>
                    <a:pt x="21138" y="6309"/>
                    <a:pt x="21600" y="8500"/>
                    <a:pt x="21485" y="10691"/>
                  </a:cubicBezTo>
                  <a:cubicBezTo>
                    <a:pt x="21369" y="12257"/>
                    <a:pt x="20907" y="13509"/>
                    <a:pt x="20445" y="14448"/>
                  </a:cubicBezTo>
                  <a:cubicBezTo>
                    <a:pt x="17442" y="20709"/>
                    <a:pt x="13399" y="21335"/>
                    <a:pt x="9587" y="21335"/>
                  </a:cubicBezTo>
                  <a:cubicBezTo>
                    <a:pt x="6353" y="21335"/>
                    <a:pt x="3003" y="21022"/>
                    <a:pt x="346" y="16013"/>
                  </a:cubicBezTo>
                </a:path>
              </a:pathLst>
            </a:custGeom>
            <a:solidFill>
              <a:schemeClr val="accent2">
                <a:lumMod val="50000"/>
              </a:schemeClr>
            </a:solidFill>
            <a:ln w="12700">
              <a:miter lim="400000"/>
            </a:ln>
          </p:spPr>
          <p:txBody>
            <a:bodyPr lIns="21431" tIns="21431" rIns="21431" bIns="21431" anchor="ctr"/>
            <a:lstStyle/>
            <a:p>
              <a:pPr>
                <a:defRPr sz="3000">
                  <a:solidFill>
                    <a:srgbClr val="FFFFFF"/>
                  </a:solidFill>
                </a:defRPr>
              </a:pPr>
              <a:endParaRPr sz="1688" dirty="0">
                <a:solidFill>
                  <a:schemeClr val="tx1"/>
                </a:solidFill>
                <a:latin typeface="Merriweather" panose="020B0604020202020204" charset="0"/>
              </a:endParaRPr>
            </a:p>
          </p:txBody>
        </p:sp>
        <p:sp>
          <p:nvSpPr>
            <p:cNvPr id="42" name="Line">
              <a:extLst>
                <a:ext uri="{FF2B5EF4-FFF2-40B4-BE49-F238E27FC236}">
                  <a16:creationId xmlns:a16="http://schemas.microsoft.com/office/drawing/2014/main" id="{F320FDA4-E3D0-4B8C-97AD-47F3CB7B163F}"/>
                </a:ext>
              </a:extLst>
            </p:cNvPr>
            <p:cNvSpPr/>
            <p:nvPr/>
          </p:nvSpPr>
          <p:spPr>
            <a:xfrm>
              <a:off x="3975185" y="2435777"/>
              <a:ext cx="696140" cy="254873"/>
            </a:xfrm>
            <a:custGeom>
              <a:avLst/>
              <a:gdLst/>
              <a:ahLst/>
              <a:cxnLst>
                <a:cxn ang="0">
                  <a:pos x="wd2" y="hd2"/>
                </a:cxn>
                <a:cxn ang="5400000">
                  <a:pos x="wd2" y="hd2"/>
                </a:cxn>
                <a:cxn ang="10800000">
                  <a:pos x="wd2" y="hd2"/>
                </a:cxn>
                <a:cxn ang="16200000">
                  <a:pos x="wd2" y="hd2"/>
                </a:cxn>
              </a:cxnLst>
              <a:rect l="0" t="0" r="r" b="b"/>
              <a:pathLst>
                <a:path w="21502" h="21335" extrusionOk="0">
                  <a:moveTo>
                    <a:pt x="0" y="13509"/>
                  </a:moveTo>
                  <a:cubicBezTo>
                    <a:pt x="231" y="10691"/>
                    <a:pt x="924" y="8187"/>
                    <a:pt x="1733" y="6309"/>
                  </a:cubicBezTo>
                  <a:cubicBezTo>
                    <a:pt x="2888" y="6622"/>
                    <a:pt x="3927" y="4744"/>
                    <a:pt x="4851" y="2865"/>
                  </a:cubicBezTo>
                  <a:cubicBezTo>
                    <a:pt x="5082" y="3805"/>
                    <a:pt x="5660" y="3805"/>
                    <a:pt x="6006" y="3492"/>
                  </a:cubicBezTo>
                  <a:cubicBezTo>
                    <a:pt x="6353" y="3179"/>
                    <a:pt x="6699" y="2239"/>
                    <a:pt x="7162" y="1926"/>
                  </a:cubicBezTo>
                  <a:cubicBezTo>
                    <a:pt x="8086" y="1300"/>
                    <a:pt x="9125" y="3179"/>
                    <a:pt x="10049" y="1926"/>
                  </a:cubicBezTo>
                  <a:cubicBezTo>
                    <a:pt x="10280" y="1613"/>
                    <a:pt x="10511" y="987"/>
                    <a:pt x="10742" y="361"/>
                  </a:cubicBezTo>
                  <a:cubicBezTo>
                    <a:pt x="11089" y="-265"/>
                    <a:pt x="11551" y="48"/>
                    <a:pt x="12013" y="361"/>
                  </a:cubicBezTo>
                  <a:cubicBezTo>
                    <a:pt x="14092" y="1300"/>
                    <a:pt x="16171" y="2239"/>
                    <a:pt x="18135" y="3179"/>
                  </a:cubicBezTo>
                  <a:cubicBezTo>
                    <a:pt x="18943" y="3492"/>
                    <a:pt x="19752" y="3805"/>
                    <a:pt x="20445" y="5057"/>
                  </a:cubicBezTo>
                  <a:cubicBezTo>
                    <a:pt x="21138" y="6309"/>
                    <a:pt x="21600" y="8500"/>
                    <a:pt x="21485" y="10691"/>
                  </a:cubicBezTo>
                  <a:cubicBezTo>
                    <a:pt x="21369" y="12257"/>
                    <a:pt x="20907" y="13509"/>
                    <a:pt x="20445" y="14448"/>
                  </a:cubicBezTo>
                  <a:cubicBezTo>
                    <a:pt x="17442" y="20709"/>
                    <a:pt x="13399" y="21335"/>
                    <a:pt x="9587" y="21335"/>
                  </a:cubicBezTo>
                  <a:cubicBezTo>
                    <a:pt x="6353" y="21335"/>
                    <a:pt x="3003" y="21022"/>
                    <a:pt x="346" y="16013"/>
                  </a:cubicBezTo>
                </a:path>
              </a:pathLst>
            </a:custGeom>
            <a:solidFill>
              <a:schemeClr val="accent2">
                <a:lumMod val="50000"/>
              </a:schemeClr>
            </a:solidFill>
            <a:ln w="12700">
              <a:miter lim="400000"/>
            </a:ln>
          </p:spPr>
          <p:txBody>
            <a:bodyPr lIns="21431" tIns="21431" rIns="21431" bIns="21431" anchor="ctr"/>
            <a:lstStyle/>
            <a:p>
              <a:pPr>
                <a:defRPr sz="3000">
                  <a:solidFill>
                    <a:srgbClr val="FFFFFF"/>
                  </a:solidFill>
                </a:defRPr>
              </a:pPr>
              <a:endParaRPr sz="1688" dirty="0">
                <a:solidFill>
                  <a:schemeClr val="tx1"/>
                </a:solidFill>
                <a:latin typeface="Merriweather" panose="020B0604020202020204" charset="0"/>
              </a:endParaRPr>
            </a:p>
          </p:txBody>
        </p:sp>
        <p:sp>
          <p:nvSpPr>
            <p:cNvPr id="43" name="Line">
              <a:extLst>
                <a:ext uri="{FF2B5EF4-FFF2-40B4-BE49-F238E27FC236}">
                  <a16:creationId xmlns:a16="http://schemas.microsoft.com/office/drawing/2014/main" id="{067A134F-3888-4E83-AB20-1F9EEC6E20FB}"/>
                </a:ext>
              </a:extLst>
            </p:cNvPr>
            <p:cNvSpPr/>
            <p:nvPr/>
          </p:nvSpPr>
          <p:spPr>
            <a:xfrm>
              <a:off x="7752182" y="3707241"/>
              <a:ext cx="696140" cy="254873"/>
            </a:xfrm>
            <a:custGeom>
              <a:avLst/>
              <a:gdLst/>
              <a:ahLst/>
              <a:cxnLst>
                <a:cxn ang="0">
                  <a:pos x="wd2" y="hd2"/>
                </a:cxn>
                <a:cxn ang="5400000">
                  <a:pos x="wd2" y="hd2"/>
                </a:cxn>
                <a:cxn ang="10800000">
                  <a:pos x="wd2" y="hd2"/>
                </a:cxn>
                <a:cxn ang="16200000">
                  <a:pos x="wd2" y="hd2"/>
                </a:cxn>
              </a:cxnLst>
              <a:rect l="0" t="0" r="r" b="b"/>
              <a:pathLst>
                <a:path w="21502" h="21335" extrusionOk="0">
                  <a:moveTo>
                    <a:pt x="0" y="13509"/>
                  </a:moveTo>
                  <a:cubicBezTo>
                    <a:pt x="231" y="10691"/>
                    <a:pt x="924" y="8187"/>
                    <a:pt x="1733" y="6309"/>
                  </a:cubicBezTo>
                  <a:cubicBezTo>
                    <a:pt x="2888" y="6622"/>
                    <a:pt x="3927" y="4744"/>
                    <a:pt x="4851" y="2865"/>
                  </a:cubicBezTo>
                  <a:cubicBezTo>
                    <a:pt x="5082" y="3805"/>
                    <a:pt x="5660" y="3805"/>
                    <a:pt x="6006" y="3492"/>
                  </a:cubicBezTo>
                  <a:cubicBezTo>
                    <a:pt x="6353" y="3179"/>
                    <a:pt x="6699" y="2239"/>
                    <a:pt x="7162" y="1926"/>
                  </a:cubicBezTo>
                  <a:cubicBezTo>
                    <a:pt x="8086" y="1300"/>
                    <a:pt x="9125" y="3179"/>
                    <a:pt x="10049" y="1926"/>
                  </a:cubicBezTo>
                  <a:cubicBezTo>
                    <a:pt x="10280" y="1613"/>
                    <a:pt x="10511" y="987"/>
                    <a:pt x="10742" y="361"/>
                  </a:cubicBezTo>
                  <a:cubicBezTo>
                    <a:pt x="11089" y="-265"/>
                    <a:pt x="11551" y="48"/>
                    <a:pt x="12013" y="361"/>
                  </a:cubicBezTo>
                  <a:cubicBezTo>
                    <a:pt x="14092" y="1300"/>
                    <a:pt x="16171" y="2239"/>
                    <a:pt x="18135" y="3179"/>
                  </a:cubicBezTo>
                  <a:cubicBezTo>
                    <a:pt x="18943" y="3492"/>
                    <a:pt x="19752" y="3805"/>
                    <a:pt x="20445" y="5057"/>
                  </a:cubicBezTo>
                  <a:cubicBezTo>
                    <a:pt x="21138" y="6309"/>
                    <a:pt x="21600" y="8500"/>
                    <a:pt x="21485" y="10691"/>
                  </a:cubicBezTo>
                  <a:cubicBezTo>
                    <a:pt x="21369" y="12257"/>
                    <a:pt x="20907" y="13509"/>
                    <a:pt x="20445" y="14448"/>
                  </a:cubicBezTo>
                  <a:cubicBezTo>
                    <a:pt x="17442" y="20709"/>
                    <a:pt x="13399" y="21335"/>
                    <a:pt x="9587" y="21335"/>
                  </a:cubicBezTo>
                  <a:cubicBezTo>
                    <a:pt x="6353" y="21335"/>
                    <a:pt x="3003" y="21022"/>
                    <a:pt x="346" y="16013"/>
                  </a:cubicBezTo>
                </a:path>
              </a:pathLst>
            </a:custGeom>
            <a:solidFill>
              <a:schemeClr val="accent2">
                <a:lumMod val="50000"/>
              </a:schemeClr>
            </a:solidFill>
            <a:ln w="12700">
              <a:miter lim="400000"/>
            </a:ln>
          </p:spPr>
          <p:txBody>
            <a:bodyPr lIns="21431" tIns="21431" rIns="21431" bIns="21431" anchor="ctr"/>
            <a:lstStyle/>
            <a:p>
              <a:pPr>
                <a:defRPr sz="3000">
                  <a:solidFill>
                    <a:srgbClr val="FFFFFF"/>
                  </a:solidFill>
                </a:defRPr>
              </a:pPr>
              <a:endParaRPr sz="1688" dirty="0">
                <a:solidFill>
                  <a:schemeClr val="tx1"/>
                </a:solidFill>
                <a:latin typeface="Merriweather" panose="020B0604020202020204" charset="0"/>
              </a:endParaRPr>
            </a:p>
          </p:txBody>
        </p:sp>
        <p:sp>
          <p:nvSpPr>
            <p:cNvPr id="44" name="Shape">
              <a:extLst>
                <a:ext uri="{FF2B5EF4-FFF2-40B4-BE49-F238E27FC236}">
                  <a16:creationId xmlns:a16="http://schemas.microsoft.com/office/drawing/2014/main" id="{9A0F7FD8-5197-47A4-8E67-605E0AA75934}"/>
                </a:ext>
              </a:extLst>
            </p:cNvPr>
            <p:cNvSpPr/>
            <p:nvPr/>
          </p:nvSpPr>
          <p:spPr>
            <a:xfrm>
              <a:off x="3601225" y="4829119"/>
              <a:ext cx="676868" cy="409902"/>
            </a:xfrm>
            <a:custGeom>
              <a:avLst/>
              <a:gdLst/>
              <a:ahLst/>
              <a:cxnLst>
                <a:cxn ang="0">
                  <a:pos x="wd2" y="hd2"/>
                </a:cxn>
                <a:cxn ang="5400000">
                  <a:pos x="wd2" y="hd2"/>
                </a:cxn>
                <a:cxn ang="10800000">
                  <a:pos x="wd2" y="hd2"/>
                </a:cxn>
                <a:cxn ang="16200000">
                  <a:pos x="wd2" y="hd2"/>
                </a:cxn>
              </a:cxnLst>
              <a:rect l="0" t="0" r="r" b="b"/>
              <a:pathLst>
                <a:path w="21600" h="20952" extrusionOk="0">
                  <a:moveTo>
                    <a:pt x="0" y="2602"/>
                  </a:moveTo>
                  <a:cubicBezTo>
                    <a:pt x="0" y="2602"/>
                    <a:pt x="1551" y="-648"/>
                    <a:pt x="5370" y="117"/>
                  </a:cubicBezTo>
                  <a:cubicBezTo>
                    <a:pt x="9189" y="881"/>
                    <a:pt x="12888" y="10630"/>
                    <a:pt x="21600" y="17129"/>
                  </a:cubicBezTo>
                  <a:lnTo>
                    <a:pt x="5609" y="20952"/>
                  </a:lnTo>
                  <a:lnTo>
                    <a:pt x="0" y="2602"/>
                  </a:lnTo>
                  <a:close/>
                </a:path>
              </a:pathLst>
            </a:custGeom>
            <a:solidFill>
              <a:srgbClr val="ED8B55"/>
            </a:solidFill>
            <a:ln w="12700">
              <a:miter lim="400000"/>
            </a:ln>
          </p:spPr>
          <p:txBody>
            <a:bodyPr lIns="21431" tIns="21431" rIns="21431" bIns="21431" anchor="ctr"/>
            <a:lstStyle/>
            <a:p>
              <a:pPr>
                <a:defRPr sz="3000">
                  <a:solidFill>
                    <a:srgbClr val="FFFFFF"/>
                  </a:solidFill>
                </a:defRPr>
              </a:pPr>
              <a:endParaRPr sz="1688" dirty="0">
                <a:solidFill>
                  <a:schemeClr val="tx1"/>
                </a:solidFill>
                <a:latin typeface="Merriweather" panose="020B0604020202020204" charset="0"/>
              </a:endParaRPr>
            </a:p>
          </p:txBody>
        </p:sp>
        <p:sp>
          <p:nvSpPr>
            <p:cNvPr id="45" name="Freeform: Shape 44">
              <a:extLst>
                <a:ext uri="{FF2B5EF4-FFF2-40B4-BE49-F238E27FC236}">
                  <a16:creationId xmlns:a16="http://schemas.microsoft.com/office/drawing/2014/main" id="{9DDBA6F9-840F-437F-9864-FB43AE768B4F}"/>
                </a:ext>
              </a:extLst>
            </p:cNvPr>
            <p:cNvSpPr/>
            <p:nvPr/>
          </p:nvSpPr>
          <p:spPr>
            <a:xfrm>
              <a:off x="3451594" y="4791684"/>
              <a:ext cx="2270524" cy="1482749"/>
            </a:xfrm>
            <a:custGeom>
              <a:avLst/>
              <a:gdLst>
                <a:gd name="connsiteX0" fmla="*/ 94201 w 2270524"/>
                <a:gd name="connsiteY0" fmla="*/ 1222 h 1482749"/>
                <a:gd name="connsiteX1" fmla="*/ 329750 w 2270524"/>
                <a:gd name="connsiteY1" fmla="*/ 143345 h 1482749"/>
                <a:gd name="connsiteX2" fmla="*/ 527975 w 2270524"/>
                <a:gd name="connsiteY2" fmla="*/ 304120 h 1482749"/>
                <a:gd name="connsiteX3" fmla="*/ 752348 w 2270524"/>
                <a:gd name="connsiteY3" fmla="*/ 292914 h 1482749"/>
                <a:gd name="connsiteX4" fmla="*/ 1178636 w 2270524"/>
                <a:gd name="connsiteY4" fmla="*/ 229370 h 1482749"/>
                <a:gd name="connsiteX5" fmla="*/ 1818120 w 2270524"/>
                <a:gd name="connsiteY5" fmla="*/ 304120 h 1482749"/>
                <a:gd name="connsiteX6" fmla="*/ 2268292 w 2270524"/>
                <a:gd name="connsiteY6" fmla="*/ 1310859 h 1482749"/>
                <a:gd name="connsiteX7" fmla="*/ 2270524 w 2270524"/>
                <a:gd name="connsiteY7" fmla="*/ 1482749 h 1482749"/>
                <a:gd name="connsiteX8" fmla="*/ 1765823 w 2270524"/>
                <a:gd name="connsiteY8" fmla="*/ 1482749 h 1482749"/>
                <a:gd name="connsiteX9" fmla="*/ 1765823 w 2270524"/>
                <a:gd name="connsiteY9" fmla="*/ 1033384 h 1482749"/>
                <a:gd name="connsiteX10" fmla="*/ 1489047 w 2270524"/>
                <a:gd name="connsiteY10" fmla="*/ 797790 h 1482749"/>
                <a:gd name="connsiteX11" fmla="*/ 815927 w 2270524"/>
                <a:gd name="connsiteY11" fmla="*/ 861334 h 1482749"/>
                <a:gd name="connsiteX12" fmla="*/ 288629 w 2270524"/>
                <a:gd name="connsiteY12" fmla="*/ 558437 h 1482749"/>
                <a:gd name="connsiteX13" fmla="*/ 677 w 2270524"/>
                <a:gd name="connsiteY13" fmla="*/ 109659 h 1482749"/>
                <a:gd name="connsiteX14" fmla="*/ 94201 w 2270524"/>
                <a:gd name="connsiteY14" fmla="*/ 1222 h 1482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70524" h="1482749">
                  <a:moveTo>
                    <a:pt x="94201" y="1222"/>
                  </a:moveTo>
                  <a:cubicBezTo>
                    <a:pt x="135322" y="-9984"/>
                    <a:pt x="236226" y="57320"/>
                    <a:pt x="329750" y="143345"/>
                  </a:cubicBezTo>
                  <a:cubicBezTo>
                    <a:pt x="426965" y="229370"/>
                    <a:pt x="527975" y="304120"/>
                    <a:pt x="527975" y="304120"/>
                  </a:cubicBezTo>
                  <a:cubicBezTo>
                    <a:pt x="527975" y="304120"/>
                    <a:pt x="602731" y="255539"/>
                    <a:pt x="752348" y="292914"/>
                  </a:cubicBezTo>
                  <a:cubicBezTo>
                    <a:pt x="901965" y="330359"/>
                    <a:pt x="1081421" y="255539"/>
                    <a:pt x="1178636" y="229370"/>
                  </a:cubicBezTo>
                  <a:cubicBezTo>
                    <a:pt x="1275955" y="203200"/>
                    <a:pt x="1571394" y="162067"/>
                    <a:pt x="1818120" y="304120"/>
                  </a:cubicBezTo>
                  <a:cubicBezTo>
                    <a:pt x="2049525" y="437360"/>
                    <a:pt x="2244788" y="455536"/>
                    <a:pt x="2268292" y="1310859"/>
                  </a:cubicBezTo>
                  <a:lnTo>
                    <a:pt x="2270524" y="1482749"/>
                  </a:lnTo>
                  <a:lnTo>
                    <a:pt x="1765823" y="1482749"/>
                  </a:lnTo>
                  <a:lnTo>
                    <a:pt x="1765823" y="1033384"/>
                  </a:lnTo>
                  <a:cubicBezTo>
                    <a:pt x="1765823" y="1033384"/>
                    <a:pt x="1780795" y="749140"/>
                    <a:pt x="1489047" y="797790"/>
                  </a:cubicBezTo>
                  <a:cubicBezTo>
                    <a:pt x="1197404" y="842682"/>
                    <a:pt x="901965" y="876298"/>
                    <a:pt x="815927" y="861334"/>
                  </a:cubicBezTo>
                  <a:cubicBezTo>
                    <a:pt x="729889" y="846440"/>
                    <a:pt x="419478" y="715523"/>
                    <a:pt x="288629" y="558437"/>
                  </a:cubicBezTo>
                  <a:cubicBezTo>
                    <a:pt x="157780" y="401351"/>
                    <a:pt x="8163" y="165756"/>
                    <a:pt x="677" y="109659"/>
                  </a:cubicBezTo>
                  <a:cubicBezTo>
                    <a:pt x="-6810" y="57320"/>
                    <a:pt x="49284" y="12428"/>
                    <a:pt x="94201" y="1222"/>
                  </a:cubicBezTo>
                  <a:close/>
                </a:path>
              </a:pathLst>
            </a:custGeom>
            <a:solidFill>
              <a:srgbClr val="FEB580"/>
            </a:solidFill>
            <a:ln w="12700">
              <a:miter lim="400000"/>
            </a:ln>
          </p:spPr>
          <p:txBody>
            <a:bodyPr wrap="square" lIns="21431" tIns="21431" rIns="21431" bIns="21431" anchor="ctr">
              <a:noAutofit/>
            </a:bodyPr>
            <a:lstStyle/>
            <a:p>
              <a:pPr>
                <a:defRPr sz="3000">
                  <a:solidFill>
                    <a:srgbClr val="FFFFFF"/>
                  </a:solidFill>
                </a:defRPr>
              </a:pPr>
              <a:endParaRPr sz="1688" dirty="0">
                <a:solidFill>
                  <a:schemeClr val="tx1"/>
                </a:solidFill>
                <a:latin typeface="Merriweather" panose="020B0604020202020204" charset="0"/>
              </a:endParaRPr>
            </a:p>
          </p:txBody>
        </p:sp>
        <p:sp>
          <p:nvSpPr>
            <p:cNvPr id="46" name="Freeform: Shape 45">
              <a:extLst>
                <a:ext uri="{FF2B5EF4-FFF2-40B4-BE49-F238E27FC236}">
                  <a16:creationId xmlns:a16="http://schemas.microsoft.com/office/drawing/2014/main" id="{FF625BF8-12F6-4F9E-8880-D4509B00A2D7}"/>
                </a:ext>
              </a:extLst>
            </p:cNvPr>
            <p:cNvSpPr/>
            <p:nvPr/>
          </p:nvSpPr>
          <p:spPr>
            <a:xfrm>
              <a:off x="3825575" y="5128287"/>
              <a:ext cx="913966" cy="294312"/>
            </a:xfrm>
            <a:custGeom>
              <a:avLst/>
              <a:gdLst>
                <a:gd name="connsiteX0" fmla="*/ 195356 w 913966"/>
                <a:gd name="connsiteY0" fmla="*/ 37439 h 294312"/>
                <a:gd name="connsiteX1" fmla="*/ 202835 w 913966"/>
                <a:gd name="connsiteY1" fmla="*/ 205725 h 294312"/>
                <a:gd name="connsiteX2" fmla="*/ 113080 w 913966"/>
                <a:gd name="connsiteY2" fmla="*/ 97275 h 294312"/>
                <a:gd name="connsiteX3" fmla="*/ 195356 w 913966"/>
                <a:gd name="connsiteY3" fmla="*/ 37439 h 294312"/>
                <a:gd name="connsiteX4" fmla="*/ 102441 w 913966"/>
                <a:gd name="connsiteY4" fmla="*/ 0 h 294312"/>
                <a:gd name="connsiteX5" fmla="*/ 102441 w 913966"/>
                <a:gd name="connsiteY5" fmla="*/ 157079 h 294312"/>
                <a:gd name="connsiteX6" fmla="*/ 558688 w 913966"/>
                <a:gd name="connsiteY6" fmla="*/ 250569 h 294312"/>
                <a:gd name="connsiteX7" fmla="*/ 913966 w 913966"/>
                <a:gd name="connsiteY7" fmla="*/ 231868 h 294312"/>
                <a:gd name="connsiteX8" fmla="*/ 8949 w 913966"/>
                <a:gd name="connsiteY8" fmla="*/ 160812 h 294312"/>
                <a:gd name="connsiteX9" fmla="*/ 102441 w 913966"/>
                <a:gd name="connsiteY9" fmla="*/ 0 h 294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3966" h="294312">
                  <a:moveTo>
                    <a:pt x="195356" y="37439"/>
                  </a:moveTo>
                  <a:cubicBezTo>
                    <a:pt x="195356" y="37439"/>
                    <a:pt x="187876" y="145889"/>
                    <a:pt x="202835" y="205725"/>
                  </a:cubicBezTo>
                  <a:cubicBezTo>
                    <a:pt x="202835" y="205725"/>
                    <a:pt x="101860" y="160846"/>
                    <a:pt x="113080" y="97275"/>
                  </a:cubicBezTo>
                  <a:cubicBezTo>
                    <a:pt x="124299" y="33695"/>
                    <a:pt x="195356" y="37439"/>
                    <a:pt x="195356" y="37439"/>
                  </a:cubicBezTo>
                  <a:close/>
                  <a:moveTo>
                    <a:pt x="102441" y="0"/>
                  </a:moveTo>
                  <a:cubicBezTo>
                    <a:pt x="102441" y="0"/>
                    <a:pt x="16469" y="86007"/>
                    <a:pt x="102441" y="157079"/>
                  </a:cubicBezTo>
                  <a:cubicBezTo>
                    <a:pt x="188457" y="231868"/>
                    <a:pt x="341800" y="231868"/>
                    <a:pt x="558688" y="250569"/>
                  </a:cubicBezTo>
                  <a:cubicBezTo>
                    <a:pt x="775619" y="269270"/>
                    <a:pt x="913966" y="231868"/>
                    <a:pt x="913966" y="231868"/>
                  </a:cubicBezTo>
                  <a:cubicBezTo>
                    <a:pt x="551212" y="355277"/>
                    <a:pt x="53848" y="276738"/>
                    <a:pt x="8949" y="160812"/>
                  </a:cubicBezTo>
                  <a:cubicBezTo>
                    <a:pt x="-35906" y="44870"/>
                    <a:pt x="102441" y="0"/>
                    <a:pt x="102441" y="0"/>
                  </a:cubicBezTo>
                  <a:close/>
                </a:path>
              </a:pathLst>
            </a:custGeom>
            <a:solidFill>
              <a:srgbClr val="ED8B55"/>
            </a:solidFill>
            <a:ln w="12700">
              <a:miter lim="400000"/>
            </a:ln>
          </p:spPr>
          <p:txBody>
            <a:bodyPr wrap="square" lIns="21431" tIns="21431" rIns="21431" bIns="21431" anchor="ctr">
              <a:noAutofit/>
            </a:bodyPr>
            <a:lstStyle/>
            <a:p>
              <a:pPr>
                <a:defRPr sz="3000">
                  <a:solidFill>
                    <a:srgbClr val="FFFFFF"/>
                  </a:solidFill>
                </a:defRPr>
              </a:pPr>
              <a:endParaRPr sz="1688" dirty="0">
                <a:solidFill>
                  <a:schemeClr val="tx1"/>
                </a:solidFill>
                <a:latin typeface="Merriweather" panose="020B0604020202020204" charset="0"/>
              </a:endParaRPr>
            </a:p>
          </p:txBody>
        </p:sp>
        <p:sp>
          <p:nvSpPr>
            <p:cNvPr id="47" name="Shape">
              <a:extLst>
                <a:ext uri="{FF2B5EF4-FFF2-40B4-BE49-F238E27FC236}">
                  <a16:creationId xmlns:a16="http://schemas.microsoft.com/office/drawing/2014/main" id="{B57D79C4-4F9B-47D4-A648-CD566FAEF8F6}"/>
                </a:ext>
              </a:extLst>
            </p:cNvPr>
            <p:cNvSpPr/>
            <p:nvPr/>
          </p:nvSpPr>
          <p:spPr>
            <a:xfrm>
              <a:off x="8088744" y="3370674"/>
              <a:ext cx="1110667" cy="677209"/>
            </a:xfrm>
            <a:custGeom>
              <a:avLst/>
              <a:gdLst/>
              <a:ahLst/>
              <a:cxnLst>
                <a:cxn ang="0">
                  <a:pos x="wd2" y="hd2"/>
                </a:cxn>
                <a:cxn ang="5400000">
                  <a:pos x="wd2" y="hd2"/>
                </a:cxn>
                <a:cxn ang="10800000">
                  <a:pos x="wd2" y="hd2"/>
                </a:cxn>
                <a:cxn ang="16200000">
                  <a:pos x="wd2" y="hd2"/>
                </a:cxn>
              </a:cxnLst>
              <a:rect l="0" t="0" r="r" b="b"/>
              <a:pathLst>
                <a:path w="21600" h="20917" extrusionOk="0">
                  <a:moveTo>
                    <a:pt x="21600" y="2667"/>
                  </a:moveTo>
                  <a:cubicBezTo>
                    <a:pt x="21600" y="2667"/>
                    <a:pt x="20000" y="-683"/>
                    <a:pt x="16218" y="126"/>
                  </a:cubicBezTo>
                  <a:cubicBezTo>
                    <a:pt x="12436" y="934"/>
                    <a:pt x="8727" y="10637"/>
                    <a:pt x="0" y="16990"/>
                  </a:cubicBezTo>
                  <a:lnTo>
                    <a:pt x="15927" y="20917"/>
                  </a:lnTo>
                  <a:lnTo>
                    <a:pt x="21600" y="2667"/>
                  </a:lnTo>
                  <a:close/>
                </a:path>
              </a:pathLst>
            </a:custGeom>
            <a:solidFill>
              <a:srgbClr val="ED8B55"/>
            </a:solidFill>
            <a:ln w="12700">
              <a:miter lim="400000"/>
            </a:ln>
          </p:spPr>
          <p:txBody>
            <a:bodyPr lIns="21431" tIns="21431" rIns="21431" bIns="21431" anchor="ctr"/>
            <a:lstStyle/>
            <a:p>
              <a:pPr>
                <a:defRPr sz="3000">
                  <a:solidFill>
                    <a:srgbClr val="FFFFFF"/>
                  </a:solidFill>
                </a:defRPr>
              </a:pPr>
              <a:endParaRPr sz="1688" dirty="0">
                <a:solidFill>
                  <a:schemeClr val="tx1"/>
                </a:solidFill>
                <a:latin typeface="Merriweather" panose="020B0604020202020204" charset="0"/>
              </a:endParaRPr>
            </a:p>
          </p:txBody>
        </p:sp>
        <p:sp>
          <p:nvSpPr>
            <p:cNvPr id="48" name="Freeform: Shape 47">
              <a:extLst>
                <a:ext uri="{FF2B5EF4-FFF2-40B4-BE49-F238E27FC236}">
                  <a16:creationId xmlns:a16="http://schemas.microsoft.com/office/drawing/2014/main" id="{B6151149-4E41-4A3A-A7CB-169D3340BB02}"/>
                </a:ext>
              </a:extLst>
            </p:cNvPr>
            <p:cNvSpPr/>
            <p:nvPr/>
          </p:nvSpPr>
          <p:spPr>
            <a:xfrm>
              <a:off x="5770679" y="3333307"/>
              <a:ext cx="3717662" cy="2941126"/>
            </a:xfrm>
            <a:custGeom>
              <a:avLst/>
              <a:gdLst>
                <a:gd name="connsiteX0" fmla="*/ 3537488 w 3717662"/>
                <a:gd name="connsiteY0" fmla="*/ 958 h 2941126"/>
                <a:gd name="connsiteX1" fmla="*/ 3567084 w 3717662"/>
                <a:gd name="connsiteY1" fmla="*/ 2054 h 2941126"/>
                <a:gd name="connsiteX2" fmla="*/ 3716740 w 3717662"/>
                <a:gd name="connsiteY2" fmla="*/ 177839 h 2941126"/>
                <a:gd name="connsiteX3" fmla="*/ 3245506 w 3717662"/>
                <a:gd name="connsiteY3" fmla="*/ 910692 h 2941126"/>
                <a:gd name="connsiteX4" fmla="*/ 2377952 w 3717662"/>
                <a:gd name="connsiteY4" fmla="*/ 1408054 h 2941126"/>
                <a:gd name="connsiteX5" fmla="*/ 1274781 w 3717662"/>
                <a:gd name="connsiteY5" fmla="*/ 1299612 h 2941126"/>
                <a:gd name="connsiteX6" fmla="*/ 822190 w 3717662"/>
                <a:gd name="connsiteY6" fmla="*/ 1688532 h 2941126"/>
                <a:gd name="connsiteX7" fmla="*/ 822190 w 3717662"/>
                <a:gd name="connsiteY7" fmla="*/ 2941126 h 2941126"/>
                <a:gd name="connsiteX8" fmla="*/ 0 w 3717662"/>
                <a:gd name="connsiteY8" fmla="*/ 2941126 h 2941126"/>
                <a:gd name="connsiteX9" fmla="*/ 3436 w 3717662"/>
                <a:gd name="connsiteY9" fmla="*/ 2674315 h 2941126"/>
                <a:gd name="connsiteX10" fmla="*/ 740026 w 3717662"/>
                <a:gd name="connsiteY10" fmla="*/ 495667 h 2941126"/>
                <a:gd name="connsiteX11" fmla="*/ 1787097 w 3717662"/>
                <a:gd name="connsiteY11" fmla="*/ 368480 h 2941126"/>
                <a:gd name="connsiteX12" fmla="*/ 2482728 w 3717662"/>
                <a:gd name="connsiteY12" fmla="*/ 476923 h 2941126"/>
                <a:gd name="connsiteX13" fmla="*/ 2852811 w 3717662"/>
                <a:gd name="connsiteY13" fmla="*/ 495667 h 2941126"/>
                <a:gd name="connsiteX14" fmla="*/ 3178187 w 3717662"/>
                <a:gd name="connsiteY14" fmla="*/ 233795 h 2941126"/>
                <a:gd name="connsiteX15" fmla="*/ 3537488 w 3717662"/>
                <a:gd name="connsiteY15" fmla="*/ 958 h 294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17662" h="2941126">
                  <a:moveTo>
                    <a:pt x="3537488" y="958"/>
                  </a:moveTo>
                  <a:cubicBezTo>
                    <a:pt x="3548736" y="-587"/>
                    <a:pt x="3558669" y="-289"/>
                    <a:pt x="3567084" y="2054"/>
                  </a:cubicBezTo>
                  <a:cubicBezTo>
                    <a:pt x="3634403" y="20660"/>
                    <a:pt x="3727960" y="91751"/>
                    <a:pt x="3716740" y="177839"/>
                  </a:cubicBezTo>
                  <a:cubicBezTo>
                    <a:pt x="3701723" y="267536"/>
                    <a:pt x="3458683" y="656456"/>
                    <a:pt x="3245506" y="910692"/>
                  </a:cubicBezTo>
                  <a:cubicBezTo>
                    <a:pt x="3028704" y="1168815"/>
                    <a:pt x="2520013" y="1385699"/>
                    <a:pt x="2377952" y="1408054"/>
                  </a:cubicBezTo>
                  <a:cubicBezTo>
                    <a:pt x="2235892" y="1430548"/>
                    <a:pt x="1749640" y="1374452"/>
                    <a:pt x="1274781" y="1299612"/>
                  </a:cubicBezTo>
                  <a:cubicBezTo>
                    <a:pt x="796125" y="1224910"/>
                    <a:pt x="822190" y="1688532"/>
                    <a:pt x="822190" y="1688532"/>
                  </a:cubicBezTo>
                  <a:lnTo>
                    <a:pt x="822190" y="2941126"/>
                  </a:lnTo>
                  <a:lnTo>
                    <a:pt x="0" y="2941126"/>
                  </a:lnTo>
                  <a:lnTo>
                    <a:pt x="3436" y="2674315"/>
                  </a:lnTo>
                  <a:cubicBezTo>
                    <a:pt x="42298" y="1217238"/>
                    <a:pt x="364916" y="719954"/>
                    <a:pt x="740026" y="495667"/>
                  </a:cubicBezTo>
                  <a:cubicBezTo>
                    <a:pt x="1140143" y="256289"/>
                    <a:pt x="1630019" y="323632"/>
                    <a:pt x="1787097" y="368480"/>
                  </a:cubicBezTo>
                  <a:cubicBezTo>
                    <a:pt x="1944175" y="413329"/>
                    <a:pt x="2239516" y="540516"/>
                    <a:pt x="2482728" y="476923"/>
                  </a:cubicBezTo>
                  <a:cubicBezTo>
                    <a:pt x="2725768" y="413329"/>
                    <a:pt x="2852811" y="495667"/>
                    <a:pt x="2852811" y="495667"/>
                  </a:cubicBezTo>
                  <a:cubicBezTo>
                    <a:pt x="2852811" y="495667"/>
                    <a:pt x="3021109" y="372229"/>
                    <a:pt x="3178187" y="233795"/>
                  </a:cubicBezTo>
                  <a:cubicBezTo>
                    <a:pt x="3315630" y="112787"/>
                    <a:pt x="3458756" y="11765"/>
                    <a:pt x="3537488" y="958"/>
                  </a:cubicBezTo>
                  <a:close/>
                </a:path>
              </a:pathLst>
            </a:custGeom>
            <a:solidFill>
              <a:srgbClr val="FEB580"/>
            </a:solidFill>
            <a:ln w="12700">
              <a:miter lim="400000"/>
            </a:ln>
          </p:spPr>
          <p:txBody>
            <a:bodyPr wrap="square" lIns="21431" tIns="21431" rIns="21431" bIns="21431" anchor="ctr">
              <a:noAutofit/>
            </a:bodyPr>
            <a:lstStyle/>
            <a:p>
              <a:pPr>
                <a:defRPr sz="3000">
                  <a:solidFill>
                    <a:srgbClr val="FFFFFF"/>
                  </a:solidFill>
                </a:defRPr>
              </a:pPr>
              <a:endParaRPr sz="1688" dirty="0">
                <a:solidFill>
                  <a:schemeClr val="tx1"/>
                </a:solidFill>
                <a:latin typeface="Merriweather" panose="020B0604020202020204" charset="0"/>
              </a:endParaRPr>
            </a:p>
          </p:txBody>
        </p:sp>
        <p:sp>
          <p:nvSpPr>
            <p:cNvPr id="49" name="Freeform: Shape 48">
              <a:extLst>
                <a:ext uri="{FF2B5EF4-FFF2-40B4-BE49-F238E27FC236}">
                  <a16:creationId xmlns:a16="http://schemas.microsoft.com/office/drawing/2014/main" id="{7C93292C-370B-4A2C-9644-2F8C8EA2D041}"/>
                </a:ext>
              </a:extLst>
            </p:cNvPr>
            <p:cNvSpPr/>
            <p:nvPr/>
          </p:nvSpPr>
          <p:spPr>
            <a:xfrm>
              <a:off x="7340826" y="3856822"/>
              <a:ext cx="1496203" cy="479262"/>
            </a:xfrm>
            <a:custGeom>
              <a:avLst/>
              <a:gdLst>
                <a:gd name="connsiteX0" fmla="*/ 1207889 w 1496203"/>
                <a:gd name="connsiteY0" fmla="*/ 37513 h 479262"/>
                <a:gd name="connsiteX1" fmla="*/ 1342518 w 1496203"/>
                <a:gd name="connsiteY1" fmla="*/ 134744 h 479262"/>
                <a:gd name="connsiteX2" fmla="*/ 1196670 w 1496203"/>
                <a:gd name="connsiteY2" fmla="*/ 310508 h 479262"/>
                <a:gd name="connsiteX3" fmla="*/ 1207889 w 1496203"/>
                <a:gd name="connsiteY3" fmla="*/ 37513 h 479262"/>
                <a:gd name="connsiteX4" fmla="*/ 1331357 w 1496203"/>
                <a:gd name="connsiteY4" fmla="*/ 0 h 479262"/>
                <a:gd name="connsiteX5" fmla="*/ 1480950 w 1496203"/>
                <a:gd name="connsiteY5" fmla="*/ 261782 h 479262"/>
                <a:gd name="connsiteX6" fmla="*/ 0 w 1496203"/>
                <a:gd name="connsiteY6" fmla="*/ 373955 h 479262"/>
                <a:gd name="connsiteX7" fmla="*/ 583391 w 1496203"/>
                <a:gd name="connsiteY7" fmla="*/ 407634 h 479262"/>
                <a:gd name="connsiteX8" fmla="*/ 1331357 w 1496203"/>
                <a:gd name="connsiteY8" fmla="*/ 258052 h 479262"/>
                <a:gd name="connsiteX9" fmla="*/ 1331357 w 1496203"/>
                <a:gd name="connsiteY9" fmla="*/ 0 h 47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96203" h="479262">
                  <a:moveTo>
                    <a:pt x="1207889" y="37513"/>
                  </a:moveTo>
                  <a:cubicBezTo>
                    <a:pt x="1207889" y="37513"/>
                    <a:pt x="1327555" y="30033"/>
                    <a:pt x="1342518" y="134744"/>
                  </a:cubicBezTo>
                  <a:cubicBezTo>
                    <a:pt x="1357475" y="239455"/>
                    <a:pt x="1196670" y="310508"/>
                    <a:pt x="1196670" y="310508"/>
                  </a:cubicBezTo>
                  <a:cubicBezTo>
                    <a:pt x="1222845" y="213277"/>
                    <a:pt x="1207889" y="37513"/>
                    <a:pt x="1207889" y="37513"/>
                  </a:cubicBezTo>
                  <a:close/>
                  <a:moveTo>
                    <a:pt x="1331357" y="0"/>
                  </a:moveTo>
                  <a:cubicBezTo>
                    <a:pt x="1331357" y="0"/>
                    <a:pt x="1555710" y="74791"/>
                    <a:pt x="1480950" y="261782"/>
                  </a:cubicBezTo>
                  <a:cubicBezTo>
                    <a:pt x="1406118" y="452503"/>
                    <a:pt x="594627" y="579650"/>
                    <a:pt x="0" y="373955"/>
                  </a:cubicBezTo>
                  <a:cubicBezTo>
                    <a:pt x="0" y="373955"/>
                    <a:pt x="224353" y="437556"/>
                    <a:pt x="583391" y="407634"/>
                  </a:cubicBezTo>
                  <a:cubicBezTo>
                    <a:pt x="942429" y="377712"/>
                    <a:pt x="1192928" y="377712"/>
                    <a:pt x="1331357" y="258052"/>
                  </a:cubicBezTo>
                  <a:cubicBezTo>
                    <a:pt x="1469714" y="138365"/>
                    <a:pt x="1331357" y="0"/>
                    <a:pt x="1331357" y="0"/>
                  </a:cubicBezTo>
                  <a:close/>
                </a:path>
              </a:pathLst>
            </a:custGeom>
            <a:solidFill>
              <a:srgbClr val="ED8B55"/>
            </a:solidFill>
            <a:ln w="12700">
              <a:miter lim="400000"/>
            </a:ln>
          </p:spPr>
          <p:txBody>
            <a:bodyPr wrap="square" lIns="21431" tIns="21431" rIns="21431" bIns="21431" anchor="ctr">
              <a:noAutofit/>
            </a:bodyPr>
            <a:lstStyle/>
            <a:p>
              <a:pPr>
                <a:defRPr sz="3000">
                  <a:solidFill>
                    <a:srgbClr val="FFFFFF"/>
                  </a:solidFill>
                </a:defRPr>
              </a:pPr>
              <a:endParaRPr sz="1688" dirty="0">
                <a:solidFill>
                  <a:schemeClr val="tx1"/>
                </a:solidFill>
                <a:latin typeface="Merriweather" panose="020B0604020202020204" charset="0"/>
              </a:endParaRPr>
            </a:p>
          </p:txBody>
        </p:sp>
        <p:sp>
          <p:nvSpPr>
            <p:cNvPr id="50" name="Shape">
              <a:extLst>
                <a:ext uri="{FF2B5EF4-FFF2-40B4-BE49-F238E27FC236}">
                  <a16:creationId xmlns:a16="http://schemas.microsoft.com/office/drawing/2014/main" id="{72C624DC-ADAE-42D1-96D0-5484868CE22F}"/>
                </a:ext>
              </a:extLst>
            </p:cNvPr>
            <p:cNvSpPr/>
            <p:nvPr/>
          </p:nvSpPr>
          <p:spPr>
            <a:xfrm>
              <a:off x="3002886" y="2136606"/>
              <a:ext cx="1095709" cy="665066"/>
            </a:xfrm>
            <a:custGeom>
              <a:avLst/>
              <a:gdLst/>
              <a:ahLst/>
              <a:cxnLst>
                <a:cxn ang="0">
                  <a:pos x="wd2" y="hd2"/>
                </a:cxn>
                <a:cxn ang="5400000">
                  <a:pos x="wd2" y="hd2"/>
                </a:cxn>
                <a:cxn ang="10800000">
                  <a:pos x="wd2" y="hd2"/>
                </a:cxn>
                <a:cxn ang="16200000">
                  <a:pos x="wd2" y="hd2"/>
                </a:cxn>
              </a:cxnLst>
              <a:rect l="0" t="0" r="r" b="b"/>
              <a:pathLst>
                <a:path w="21600" h="20991" extrusionOk="0">
                  <a:moveTo>
                    <a:pt x="0" y="2696"/>
                  </a:moveTo>
                  <a:cubicBezTo>
                    <a:pt x="0" y="2696"/>
                    <a:pt x="1622" y="-609"/>
                    <a:pt x="5382" y="99"/>
                  </a:cubicBezTo>
                  <a:cubicBezTo>
                    <a:pt x="9141" y="925"/>
                    <a:pt x="12901" y="10722"/>
                    <a:pt x="21600" y="17096"/>
                  </a:cubicBezTo>
                  <a:lnTo>
                    <a:pt x="5603" y="20991"/>
                  </a:lnTo>
                  <a:lnTo>
                    <a:pt x="0" y="2696"/>
                  </a:lnTo>
                  <a:close/>
                </a:path>
              </a:pathLst>
            </a:custGeom>
            <a:solidFill>
              <a:srgbClr val="ED8B55"/>
            </a:solidFill>
            <a:ln w="12700">
              <a:miter lim="400000"/>
            </a:ln>
          </p:spPr>
          <p:txBody>
            <a:bodyPr lIns="21431" tIns="21431" rIns="21431" bIns="21431" anchor="ctr"/>
            <a:lstStyle/>
            <a:p>
              <a:pPr>
                <a:defRPr sz="3000">
                  <a:solidFill>
                    <a:srgbClr val="FFFFFF"/>
                  </a:solidFill>
                </a:defRPr>
              </a:pPr>
              <a:endParaRPr sz="1688" dirty="0">
                <a:solidFill>
                  <a:schemeClr val="tx1"/>
                </a:solidFill>
                <a:latin typeface="Merriweather" panose="020B0604020202020204" charset="0"/>
              </a:endParaRPr>
            </a:p>
          </p:txBody>
        </p:sp>
        <p:sp>
          <p:nvSpPr>
            <p:cNvPr id="51" name="Freeform: Shape 50">
              <a:extLst>
                <a:ext uri="{FF2B5EF4-FFF2-40B4-BE49-F238E27FC236}">
                  <a16:creationId xmlns:a16="http://schemas.microsoft.com/office/drawing/2014/main" id="{A96E50CC-FD80-4F46-B766-A0C3182B097E}"/>
                </a:ext>
              </a:extLst>
            </p:cNvPr>
            <p:cNvSpPr/>
            <p:nvPr/>
          </p:nvSpPr>
          <p:spPr>
            <a:xfrm>
              <a:off x="2703810" y="2099303"/>
              <a:ext cx="3680493" cy="4175130"/>
            </a:xfrm>
            <a:custGeom>
              <a:avLst/>
              <a:gdLst>
                <a:gd name="connsiteX0" fmla="*/ 179890 w 3680493"/>
                <a:gd name="connsiteY0" fmla="*/ 949 h 4175130"/>
                <a:gd name="connsiteX1" fmla="*/ 535608 w 3680493"/>
                <a:gd name="connsiteY1" fmla="*/ 230163 h 4175130"/>
                <a:gd name="connsiteX2" fmla="*/ 857199 w 3680493"/>
                <a:gd name="connsiteY2" fmla="*/ 491886 h 4175130"/>
                <a:gd name="connsiteX3" fmla="*/ 1223731 w 3680493"/>
                <a:gd name="connsiteY3" fmla="*/ 473122 h 4175130"/>
                <a:gd name="connsiteX4" fmla="*/ 1911853 w 3680493"/>
                <a:gd name="connsiteY4" fmla="*/ 368550 h 4175130"/>
                <a:gd name="connsiteX5" fmla="*/ 2947711 w 3680493"/>
                <a:gd name="connsiteY5" fmla="*/ 491886 h 4175130"/>
                <a:gd name="connsiteX6" fmla="*/ 3679625 w 3680493"/>
                <a:gd name="connsiteY6" fmla="*/ 3937344 h 4175130"/>
                <a:gd name="connsiteX7" fmla="*/ 3680493 w 3680493"/>
                <a:gd name="connsiteY7" fmla="*/ 4175130 h 4175130"/>
                <a:gd name="connsiteX8" fmla="*/ 2857829 w 3680493"/>
                <a:gd name="connsiteY8" fmla="*/ 4175130 h 4175130"/>
                <a:gd name="connsiteX9" fmla="*/ 2857829 w 3680493"/>
                <a:gd name="connsiteY9" fmla="*/ 1669934 h 4175130"/>
                <a:gd name="connsiteX10" fmla="*/ 2412865 w 3680493"/>
                <a:gd name="connsiteY10" fmla="*/ 1284679 h 4175130"/>
                <a:gd name="connsiteX11" fmla="*/ 1320960 w 3680493"/>
                <a:gd name="connsiteY11" fmla="*/ 1389447 h 4175130"/>
                <a:gd name="connsiteX12" fmla="*/ 464523 w 3680493"/>
                <a:gd name="connsiteY12" fmla="*/ 899424 h 4175130"/>
                <a:gd name="connsiteX13" fmla="*/ 933 w 3680493"/>
                <a:gd name="connsiteY13" fmla="*/ 174066 h 4175130"/>
                <a:gd name="connsiteX14" fmla="*/ 150451 w 3680493"/>
                <a:gd name="connsiteY14" fmla="*/ 2059 h 4175130"/>
                <a:gd name="connsiteX15" fmla="*/ 179890 w 3680493"/>
                <a:gd name="connsiteY15" fmla="*/ 949 h 417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80493" h="4175130">
                  <a:moveTo>
                    <a:pt x="179890" y="949"/>
                  </a:moveTo>
                  <a:cubicBezTo>
                    <a:pt x="257917" y="11695"/>
                    <a:pt x="398202" y="112324"/>
                    <a:pt x="535608" y="230163"/>
                  </a:cubicBezTo>
                  <a:cubicBezTo>
                    <a:pt x="688885" y="368550"/>
                    <a:pt x="857199" y="491886"/>
                    <a:pt x="857199" y="491886"/>
                  </a:cubicBezTo>
                  <a:cubicBezTo>
                    <a:pt x="857199" y="491886"/>
                    <a:pt x="980572" y="409597"/>
                    <a:pt x="1223731" y="473122"/>
                  </a:cubicBezTo>
                  <a:cubicBezTo>
                    <a:pt x="1466718" y="536843"/>
                    <a:pt x="1758406" y="409597"/>
                    <a:pt x="1911853" y="368550"/>
                  </a:cubicBezTo>
                  <a:cubicBezTo>
                    <a:pt x="2065130" y="323594"/>
                    <a:pt x="2551276" y="256355"/>
                    <a:pt x="2947711" y="491886"/>
                  </a:cubicBezTo>
                  <a:cubicBezTo>
                    <a:pt x="3331592" y="720057"/>
                    <a:pt x="3659506" y="1239709"/>
                    <a:pt x="3679625" y="3937344"/>
                  </a:cubicBezTo>
                  <a:lnTo>
                    <a:pt x="3680493" y="4175130"/>
                  </a:lnTo>
                  <a:lnTo>
                    <a:pt x="2857829" y="4175130"/>
                  </a:lnTo>
                  <a:lnTo>
                    <a:pt x="2857829" y="1669934"/>
                  </a:lnTo>
                  <a:cubicBezTo>
                    <a:pt x="2857829" y="1669934"/>
                    <a:pt x="2884144" y="1209817"/>
                    <a:pt x="2412865" y="1284679"/>
                  </a:cubicBezTo>
                  <a:cubicBezTo>
                    <a:pt x="1941757" y="1359541"/>
                    <a:pt x="1463130" y="1415638"/>
                    <a:pt x="1320960" y="1389447"/>
                  </a:cubicBezTo>
                  <a:cubicBezTo>
                    <a:pt x="1178790" y="1363255"/>
                    <a:pt x="674019" y="1150006"/>
                    <a:pt x="464523" y="899424"/>
                  </a:cubicBezTo>
                  <a:cubicBezTo>
                    <a:pt x="255199" y="645128"/>
                    <a:pt x="12040" y="260069"/>
                    <a:pt x="933" y="174066"/>
                  </a:cubicBezTo>
                  <a:cubicBezTo>
                    <a:pt x="-10345" y="88062"/>
                    <a:pt x="83125" y="20628"/>
                    <a:pt x="150451" y="2059"/>
                  </a:cubicBezTo>
                  <a:cubicBezTo>
                    <a:pt x="158867" y="-287"/>
                    <a:pt x="168743" y="-586"/>
                    <a:pt x="179890" y="949"/>
                  </a:cubicBezTo>
                  <a:close/>
                </a:path>
              </a:pathLst>
            </a:custGeom>
            <a:solidFill>
              <a:srgbClr val="FEB580"/>
            </a:solidFill>
            <a:ln w="12700">
              <a:miter lim="400000"/>
            </a:ln>
          </p:spPr>
          <p:txBody>
            <a:bodyPr wrap="square" lIns="21431" tIns="21431" rIns="21431" bIns="21431" anchor="ctr">
              <a:noAutofit/>
            </a:bodyPr>
            <a:lstStyle/>
            <a:p>
              <a:pPr>
                <a:defRPr sz="3000">
                  <a:solidFill>
                    <a:srgbClr val="FFFFFF"/>
                  </a:solidFill>
                </a:defRPr>
              </a:pPr>
              <a:endParaRPr sz="1688" dirty="0">
                <a:solidFill>
                  <a:schemeClr val="tx1"/>
                </a:solidFill>
                <a:latin typeface="Merriweather" panose="020B0604020202020204" charset="0"/>
              </a:endParaRPr>
            </a:p>
          </p:txBody>
        </p:sp>
        <p:sp>
          <p:nvSpPr>
            <p:cNvPr id="52" name="Freeform: Shape 51">
              <a:extLst>
                <a:ext uri="{FF2B5EF4-FFF2-40B4-BE49-F238E27FC236}">
                  <a16:creationId xmlns:a16="http://schemas.microsoft.com/office/drawing/2014/main" id="{A40901A8-B5C2-4A5D-B3C7-697617BD960F}"/>
                </a:ext>
              </a:extLst>
            </p:cNvPr>
            <p:cNvSpPr/>
            <p:nvPr/>
          </p:nvSpPr>
          <p:spPr>
            <a:xfrm>
              <a:off x="3339419" y="2622757"/>
              <a:ext cx="1477483" cy="473112"/>
            </a:xfrm>
            <a:custGeom>
              <a:avLst/>
              <a:gdLst>
                <a:gd name="connsiteX0" fmla="*/ 164836 w 1477483"/>
                <a:gd name="connsiteY0" fmla="*/ 0 h 473112"/>
                <a:gd name="connsiteX1" fmla="*/ 164836 w 1477483"/>
                <a:gd name="connsiteY1" fmla="*/ 254300 h 473112"/>
                <a:gd name="connsiteX2" fmla="*/ 208823 w 1477483"/>
                <a:gd name="connsiteY2" fmla="*/ 285521 h 473112"/>
                <a:gd name="connsiteX3" fmla="*/ 167080 w 1477483"/>
                <a:gd name="connsiteY3" fmla="*/ 239940 h 473112"/>
                <a:gd name="connsiteX4" fmla="*/ 150601 w 1477483"/>
                <a:gd name="connsiteY4" fmla="*/ 168303 h 473112"/>
                <a:gd name="connsiteX5" fmla="*/ 285227 w 1477483"/>
                <a:gd name="connsiteY5" fmla="*/ 74817 h 473112"/>
                <a:gd name="connsiteX6" fmla="*/ 283651 w 1477483"/>
                <a:gd name="connsiteY6" fmla="*/ 260977 h 473112"/>
                <a:gd name="connsiteX7" fmla="*/ 293659 w 1477483"/>
                <a:gd name="connsiteY7" fmla="*/ 325963 h 473112"/>
                <a:gd name="connsiteX8" fmla="*/ 363437 w 1477483"/>
                <a:gd name="connsiteY8" fmla="*/ 346338 h 473112"/>
                <a:gd name="connsiteX9" fmla="*/ 901603 w 1477483"/>
                <a:gd name="connsiteY9" fmla="*/ 403887 h 473112"/>
                <a:gd name="connsiteX10" fmla="*/ 1477483 w 1477483"/>
                <a:gd name="connsiteY10" fmla="*/ 370219 h 473112"/>
                <a:gd name="connsiteX11" fmla="*/ 15262 w 1477483"/>
                <a:gd name="connsiteY11" fmla="*/ 261770 h 473112"/>
                <a:gd name="connsiteX12" fmla="*/ 164836 w 1477483"/>
                <a:gd name="connsiteY12" fmla="*/ 0 h 47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7483" h="473112">
                  <a:moveTo>
                    <a:pt x="164836" y="0"/>
                  </a:moveTo>
                  <a:cubicBezTo>
                    <a:pt x="164836" y="0"/>
                    <a:pt x="26505" y="134620"/>
                    <a:pt x="164836" y="254300"/>
                  </a:cubicBezTo>
                  <a:lnTo>
                    <a:pt x="208823" y="285521"/>
                  </a:lnTo>
                  <a:lnTo>
                    <a:pt x="167080" y="239940"/>
                  </a:lnTo>
                  <a:cubicBezTo>
                    <a:pt x="154108" y="218554"/>
                    <a:pt x="146862" y="194480"/>
                    <a:pt x="150601" y="168303"/>
                  </a:cubicBezTo>
                  <a:cubicBezTo>
                    <a:pt x="165564" y="71076"/>
                    <a:pt x="285227" y="74817"/>
                    <a:pt x="285227" y="74817"/>
                  </a:cubicBezTo>
                  <a:cubicBezTo>
                    <a:pt x="285227" y="74817"/>
                    <a:pt x="276814" y="171579"/>
                    <a:pt x="283651" y="260977"/>
                  </a:cubicBezTo>
                  <a:lnTo>
                    <a:pt x="293659" y="325963"/>
                  </a:lnTo>
                  <a:lnTo>
                    <a:pt x="363437" y="346338"/>
                  </a:lnTo>
                  <a:cubicBezTo>
                    <a:pt x="499851" y="378186"/>
                    <a:pt x="679546" y="385195"/>
                    <a:pt x="901603" y="403887"/>
                  </a:cubicBezTo>
                  <a:cubicBezTo>
                    <a:pt x="1253123" y="433794"/>
                    <a:pt x="1477483" y="370219"/>
                    <a:pt x="1477483" y="370219"/>
                  </a:cubicBezTo>
                  <a:cubicBezTo>
                    <a:pt x="890360" y="572175"/>
                    <a:pt x="90048" y="445025"/>
                    <a:pt x="15262" y="261770"/>
                  </a:cubicBezTo>
                  <a:cubicBezTo>
                    <a:pt x="-59525" y="74807"/>
                    <a:pt x="164836" y="0"/>
                    <a:pt x="164836" y="0"/>
                  </a:cubicBezTo>
                  <a:close/>
                </a:path>
              </a:pathLst>
            </a:custGeom>
            <a:solidFill>
              <a:srgbClr val="ED8B55"/>
            </a:solidFill>
            <a:ln w="12700">
              <a:miter lim="400000"/>
            </a:ln>
          </p:spPr>
          <p:txBody>
            <a:bodyPr wrap="square" lIns="21431" tIns="21431" rIns="21431" bIns="21431" anchor="ctr">
              <a:noAutofit/>
            </a:bodyPr>
            <a:lstStyle/>
            <a:p>
              <a:pPr>
                <a:defRPr sz="3000">
                  <a:solidFill>
                    <a:srgbClr val="FFFFFF"/>
                  </a:solidFill>
                </a:defRPr>
              </a:pPr>
              <a:endParaRPr sz="1688" dirty="0">
                <a:solidFill>
                  <a:schemeClr val="tx1"/>
                </a:solidFill>
                <a:latin typeface="Merriweather" panose="020B0604020202020204" charset="0"/>
              </a:endParaRPr>
            </a:p>
          </p:txBody>
        </p:sp>
      </p:grpSp>
      <p:grpSp>
        <p:nvGrpSpPr>
          <p:cNvPr id="53" name="Group 52">
            <a:extLst>
              <a:ext uri="{FF2B5EF4-FFF2-40B4-BE49-F238E27FC236}">
                <a16:creationId xmlns:a16="http://schemas.microsoft.com/office/drawing/2014/main" id="{6A7A233F-AF48-4E99-A4CF-F9EC65F0BF0B}"/>
              </a:ext>
            </a:extLst>
          </p:cNvPr>
          <p:cNvGrpSpPr/>
          <p:nvPr/>
        </p:nvGrpSpPr>
        <p:grpSpPr>
          <a:xfrm>
            <a:off x="7302373" y="3676888"/>
            <a:ext cx="1831718" cy="1519827"/>
            <a:chOff x="6691483" y="4079350"/>
            <a:chExt cx="2257313" cy="2026436"/>
          </a:xfrm>
        </p:grpSpPr>
        <p:sp>
          <p:nvSpPr>
            <p:cNvPr id="54" name="TextBox 53">
              <a:extLst>
                <a:ext uri="{FF2B5EF4-FFF2-40B4-BE49-F238E27FC236}">
                  <a16:creationId xmlns:a16="http://schemas.microsoft.com/office/drawing/2014/main" id="{A312B572-B3F2-4803-B5A7-0ED7DF8D65A0}"/>
                </a:ext>
              </a:extLst>
            </p:cNvPr>
            <p:cNvSpPr txBox="1"/>
            <p:nvPr/>
          </p:nvSpPr>
          <p:spPr>
            <a:xfrm>
              <a:off x="6691483" y="4079350"/>
              <a:ext cx="2257313" cy="984886"/>
            </a:xfrm>
            <a:prstGeom prst="rect">
              <a:avLst/>
            </a:prstGeom>
            <a:noFill/>
          </p:spPr>
          <p:txBody>
            <a:bodyPr wrap="square" lIns="0" rIns="0" rtlCol="0" anchor="b">
              <a:spAutoFit/>
            </a:bodyPr>
            <a:lstStyle/>
            <a:p>
              <a:r>
                <a:rPr lang="en-US" sz="2100" b="1" noProof="1">
                  <a:solidFill>
                    <a:schemeClr val="tx1"/>
                  </a:solidFill>
                  <a:latin typeface="Merriweather" panose="020B0604020202020204" charset="0"/>
                </a:rPr>
                <a:t>Human Error</a:t>
              </a:r>
            </a:p>
          </p:txBody>
        </p:sp>
        <p:sp>
          <p:nvSpPr>
            <p:cNvPr id="55" name="TextBox 54">
              <a:extLst>
                <a:ext uri="{FF2B5EF4-FFF2-40B4-BE49-F238E27FC236}">
                  <a16:creationId xmlns:a16="http://schemas.microsoft.com/office/drawing/2014/main" id="{9AB90C25-5A93-4EDB-8D17-739046BE0CFD}"/>
                </a:ext>
              </a:extLst>
            </p:cNvPr>
            <p:cNvSpPr txBox="1"/>
            <p:nvPr/>
          </p:nvSpPr>
          <p:spPr>
            <a:xfrm>
              <a:off x="6691483" y="4997790"/>
              <a:ext cx="2194560" cy="1107996"/>
            </a:xfrm>
            <a:prstGeom prst="rect">
              <a:avLst/>
            </a:prstGeom>
            <a:noFill/>
          </p:spPr>
          <p:txBody>
            <a:bodyPr wrap="square" lIns="0" rIns="0" rtlCol="0" anchor="t">
              <a:spAutoFit/>
            </a:bodyPr>
            <a:lstStyle/>
            <a:p>
              <a:r>
                <a:rPr lang="en-US" sz="1200" noProof="1">
                  <a:solidFill>
                    <a:schemeClr val="tx1"/>
                  </a:solidFill>
                  <a:latin typeface="Merriweather" panose="020B0604020202020204" charset="0"/>
                </a:rPr>
                <a:t>Elimination of human error due to automation measures taken.</a:t>
              </a:r>
            </a:p>
          </p:txBody>
        </p:sp>
      </p:grpSp>
      <p:grpSp>
        <p:nvGrpSpPr>
          <p:cNvPr id="56" name="Group 55">
            <a:extLst>
              <a:ext uri="{FF2B5EF4-FFF2-40B4-BE49-F238E27FC236}">
                <a16:creationId xmlns:a16="http://schemas.microsoft.com/office/drawing/2014/main" id="{98FA06E3-7F1C-4428-A2D3-F3750BC20E4A}"/>
              </a:ext>
            </a:extLst>
          </p:cNvPr>
          <p:cNvGrpSpPr/>
          <p:nvPr/>
        </p:nvGrpSpPr>
        <p:grpSpPr>
          <a:xfrm>
            <a:off x="2368839" y="679991"/>
            <a:ext cx="1732194" cy="1560171"/>
            <a:chOff x="134670" y="1877949"/>
            <a:chExt cx="2309592" cy="2080230"/>
          </a:xfrm>
        </p:grpSpPr>
        <p:sp>
          <p:nvSpPr>
            <p:cNvPr id="57" name="TextBox 56">
              <a:extLst>
                <a:ext uri="{FF2B5EF4-FFF2-40B4-BE49-F238E27FC236}">
                  <a16:creationId xmlns:a16="http://schemas.microsoft.com/office/drawing/2014/main" id="{4C8DBA05-7A8B-495B-ACFF-A69FD88733F5}"/>
                </a:ext>
              </a:extLst>
            </p:cNvPr>
            <p:cNvSpPr txBox="1"/>
            <p:nvPr/>
          </p:nvSpPr>
          <p:spPr>
            <a:xfrm>
              <a:off x="134670" y="1877949"/>
              <a:ext cx="2300627" cy="1477329"/>
            </a:xfrm>
            <a:prstGeom prst="rect">
              <a:avLst/>
            </a:prstGeom>
            <a:noFill/>
          </p:spPr>
          <p:txBody>
            <a:bodyPr wrap="square" lIns="0" rIns="0" rtlCol="0" anchor="b">
              <a:spAutoFit/>
            </a:bodyPr>
            <a:lstStyle/>
            <a:p>
              <a:pPr algn="r"/>
              <a:r>
                <a:rPr lang="en-US" sz="2100" b="1" noProof="1">
                  <a:solidFill>
                    <a:schemeClr val="tx1"/>
                  </a:solidFill>
                  <a:latin typeface="Merriweather" panose="020B0604020202020204" charset="0"/>
                </a:rPr>
                <a:t>Food Grain Wastage</a:t>
              </a:r>
            </a:p>
            <a:p>
              <a:pPr algn="r"/>
              <a:r>
                <a:rPr lang="en-US" sz="1200" b="1" noProof="1">
                  <a:solidFill>
                    <a:schemeClr val="tx1"/>
                  </a:solidFill>
                  <a:latin typeface="Merriweather" panose="020B0604020202020204" charset="0"/>
                </a:rPr>
                <a:t>(Environmental Impact)</a:t>
              </a:r>
            </a:p>
          </p:txBody>
        </p:sp>
        <p:sp>
          <p:nvSpPr>
            <p:cNvPr id="58" name="TextBox 57">
              <a:extLst>
                <a:ext uri="{FF2B5EF4-FFF2-40B4-BE49-F238E27FC236}">
                  <a16:creationId xmlns:a16="http://schemas.microsoft.com/office/drawing/2014/main" id="{8F13F49A-E061-4AE3-953C-9BCF91ADBBCE}"/>
                </a:ext>
              </a:extLst>
            </p:cNvPr>
            <p:cNvSpPr txBox="1"/>
            <p:nvPr/>
          </p:nvSpPr>
          <p:spPr>
            <a:xfrm>
              <a:off x="249702" y="3342626"/>
              <a:ext cx="2194560" cy="615553"/>
            </a:xfrm>
            <a:prstGeom prst="rect">
              <a:avLst/>
            </a:prstGeom>
            <a:noFill/>
          </p:spPr>
          <p:txBody>
            <a:bodyPr wrap="square" lIns="0" rIns="0" rtlCol="0" anchor="t">
              <a:spAutoFit/>
            </a:bodyPr>
            <a:lstStyle/>
            <a:p>
              <a:pPr algn="r"/>
              <a:r>
                <a:rPr lang="en-IN" sz="1200" noProof="1">
                  <a:solidFill>
                    <a:schemeClr val="tx1"/>
                  </a:solidFill>
                  <a:latin typeface="Merriweather" panose="020B0604020202020204" charset="0"/>
                </a:rPr>
                <a:t>Lesser food grain waste produced.</a:t>
              </a:r>
              <a:endParaRPr lang="en-US" sz="1200" noProof="1">
                <a:solidFill>
                  <a:schemeClr val="tx1"/>
                </a:solidFill>
                <a:latin typeface="Merriweather" panose="020B0604020202020204" charset="0"/>
              </a:endParaRPr>
            </a:p>
          </p:txBody>
        </p:sp>
      </p:grpSp>
      <p:grpSp>
        <p:nvGrpSpPr>
          <p:cNvPr id="59" name="Group 58">
            <a:extLst>
              <a:ext uri="{FF2B5EF4-FFF2-40B4-BE49-F238E27FC236}">
                <a16:creationId xmlns:a16="http://schemas.microsoft.com/office/drawing/2014/main" id="{110C1FB4-2090-48D5-8A0B-5F1ADFC49E29}"/>
              </a:ext>
            </a:extLst>
          </p:cNvPr>
          <p:cNvGrpSpPr/>
          <p:nvPr/>
        </p:nvGrpSpPr>
        <p:grpSpPr>
          <a:xfrm>
            <a:off x="1894593" y="3492685"/>
            <a:ext cx="2082968" cy="1421669"/>
            <a:chOff x="-1015179" y="4210228"/>
            <a:chExt cx="3481919" cy="1895560"/>
          </a:xfrm>
        </p:grpSpPr>
        <p:sp>
          <p:nvSpPr>
            <p:cNvPr id="60" name="TextBox 59">
              <a:extLst>
                <a:ext uri="{FF2B5EF4-FFF2-40B4-BE49-F238E27FC236}">
                  <a16:creationId xmlns:a16="http://schemas.microsoft.com/office/drawing/2014/main" id="{F3BA762E-EE4C-4C8E-B714-554387D430E9}"/>
                </a:ext>
              </a:extLst>
            </p:cNvPr>
            <p:cNvSpPr txBox="1"/>
            <p:nvPr/>
          </p:nvSpPr>
          <p:spPr>
            <a:xfrm>
              <a:off x="272180" y="4210228"/>
              <a:ext cx="2194560" cy="800219"/>
            </a:xfrm>
            <a:prstGeom prst="rect">
              <a:avLst/>
            </a:prstGeom>
            <a:noFill/>
          </p:spPr>
          <p:txBody>
            <a:bodyPr wrap="square" lIns="0" rIns="0" rtlCol="0" anchor="b">
              <a:spAutoFit/>
            </a:bodyPr>
            <a:lstStyle/>
            <a:p>
              <a:pPr algn="r"/>
              <a:r>
                <a:rPr lang="en-US" sz="2100" b="1" noProof="1">
                  <a:solidFill>
                    <a:schemeClr val="tx1"/>
                  </a:solidFill>
                  <a:latin typeface="Merriweather" panose="020B0604020202020204" charset="0"/>
                </a:rPr>
                <a:t>Hunger </a:t>
              </a:r>
              <a:r>
                <a:rPr lang="en-US" sz="1200" b="1" noProof="1">
                  <a:solidFill>
                    <a:schemeClr val="tx1"/>
                  </a:solidFill>
                  <a:latin typeface="Merriweather" panose="020B0604020202020204" charset="0"/>
                </a:rPr>
                <a:t>(Social Impact)</a:t>
              </a:r>
              <a:endParaRPr lang="en-US" sz="2100" b="1" noProof="1">
                <a:solidFill>
                  <a:schemeClr val="tx1"/>
                </a:solidFill>
                <a:latin typeface="Merriweather" panose="020B0604020202020204" charset="0"/>
              </a:endParaRPr>
            </a:p>
          </p:txBody>
        </p:sp>
        <p:sp>
          <p:nvSpPr>
            <p:cNvPr id="61" name="TextBox 60">
              <a:extLst>
                <a:ext uri="{FF2B5EF4-FFF2-40B4-BE49-F238E27FC236}">
                  <a16:creationId xmlns:a16="http://schemas.microsoft.com/office/drawing/2014/main" id="{475522B1-4247-49ED-B1FF-D6D19D15C7E9}"/>
                </a:ext>
              </a:extLst>
            </p:cNvPr>
            <p:cNvSpPr txBox="1"/>
            <p:nvPr/>
          </p:nvSpPr>
          <p:spPr>
            <a:xfrm>
              <a:off x="-1015179" y="4997791"/>
              <a:ext cx="3459441" cy="1107997"/>
            </a:xfrm>
            <a:prstGeom prst="rect">
              <a:avLst/>
            </a:prstGeom>
            <a:noFill/>
          </p:spPr>
          <p:txBody>
            <a:bodyPr wrap="square" lIns="0" rIns="0" rtlCol="0" anchor="t">
              <a:spAutoFit/>
            </a:bodyPr>
            <a:lstStyle/>
            <a:p>
              <a:pPr algn="r"/>
              <a:r>
                <a:rPr lang="en-US" sz="1200" noProof="1">
                  <a:solidFill>
                    <a:schemeClr val="tx1"/>
                  </a:solidFill>
                  <a:latin typeface="Merriweather" panose="020B0604020202020204" charset="0"/>
                </a:rPr>
                <a:t>Alleviation of our country’s food shortage problem.</a:t>
              </a:r>
            </a:p>
            <a:p>
              <a:pPr algn="r"/>
              <a:r>
                <a:rPr lang="en-IN" sz="1200" noProof="1">
                  <a:solidFill>
                    <a:schemeClr val="tx1"/>
                  </a:solidFill>
                  <a:latin typeface="Merriweather" panose="020B0604020202020204" charset="0"/>
                </a:rPr>
                <a:t>Contributes to circular economy as well.</a:t>
              </a:r>
              <a:endParaRPr lang="en-US" sz="1200" noProof="1">
                <a:solidFill>
                  <a:schemeClr val="tx1"/>
                </a:solidFill>
                <a:latin typeface="Merriweather" panose="020B0604020202020204" charset="0"/>
              </a:endParaRPr>
            </a:p>
          </p:txBody>
        </p:sp>
      </p:grpSp>
      <p:grpSp>
        <p:nvGrpSpPr>
          <p:cNvPr id="62" name="Group 61">
            <a:extLst>
              <a:ext uri="{FF2B5EF4-FFF2-40B4-BE49-F238E27FC236}">
                <a16:creationId xmlns:a16="http://schemas.microsoft.com/office/drawing/2014/main" id="{73D8612B-98BF-4EF0-842F-854260B62EEE}"/>
              </a:ext>
            </a:extLst>
          </p:cNvPr>
          <p:cNvGrpSpPr/>
          <p:nvPr/>
        </p:nvGrpSpPr>
        <p:grpSpPr>
          <a:xfrm>
            <a:off x="6458255" y="1203214"/>
            <a:ext cx="2281549" cy="1452447"/>
            <a:chOff x="6697328" y="1012751"/>
            <a:chExt cx="3042065" cy="1936596"/>
          </a:xfrm>
        </p:grpSpPr>
        <p:sp>
          <p:nvSpPr>
            <p:cNvPr id="63" name="TextBox 62">
              <a:extLst>
                <a:ext uri="{FF2B5EF4-FFF2-40B4-BE49-F238E27FC236}">
                  <a16:creationId xmlns:a16="http://schemas.microsoft.com/office/drawing/2014/main" id="{930967C1-8B9B-49E8-AB1D-B52651AC3208}"/>
                </a:ext>
              </a:extLst>
            </p:cNvPr>
            <p:cNvSpPr txBox="1"/>
            <p:nvPr/>
          </p:nvSpPr>
          <p:spPr>
            <a:xfrm>
              <a:off x="6697329" y="1012751"/>
              <a:ext cx="2194560" cy="841256"/>
            </a:xfrm>
            <a:prstGeom prst="rect">
              <a:avLst/>
            </a:prstGeom>
            <a:noFill/>
          </p:spPr>
          <p:txBody>
            <a:bodyPr wrap="square" lIns="0" rIns="0" rtlCol="0" anchor="b">
              <a:spAutoFit/>
            </a:bodyPr>
            <a:lstStyle/>
            <a:p>
              <a:r>
                <a:rPr lang="en-IN" sz="2100" b="1" noProof="1">
                  <a:solidFill>
                    <a:schemeClr val="tx1"/>
                  </a:solidFill>
                  <a:latin typeface="Merriweather" panose="020B0604020202020204" charset="0"/>
                </a:rPr>
                <a:t>Economy</a:t>
              </a:r>
            </a:p>
            <a:p>
              <a:r>
                <a:rPr lang="en-IN" b="1" noProof="1">
                  <a:solidFill>
                    <a:schemeClr val="tx1"/>
                  </a:solidFill>
                  <a:latin typeface="Merriweather" panose="020B0604020202020204" charset="0"/>
                </a:rPr>
                <a:t>(</a:t>
              </a:r>
              <a:r>
                <a:rPr lang="en-IN" sz="1200" b="1" noProof="1">
                  <a:solidFill>
                    <a:schemeClr val="tx1"/>
                  </a:solidFill>
                  <a:latin typeface="Merriweather" panose="020B0604020202020204" charset="0"/>
                </a:rPr>
                <a:t>Economic Impact</a:t>
              </a:r>
              <a:r>
                <a:rPr lang="en-IN" b="1" noProof="1">
                  <a:solidFill>
                    <a:schemeClr val="tx1"/>
                  </a:solidFill>
                  <a:latin typeface="Merriweather" panose="020B0604020202020204" charset="0"/>
                </a:rPr>
                <a:t>)</a:t>
              </a:r>
              <a:endParaRPr lang="en-US" b="1" noProof="1">
                <a:solidFill>
                  <a:schemeClr val="tx1"/>
                </a:solidFill>
                <a:latin typeface="Merriweather" panose="020B0604020202020204" charset="0"/>
              </a:endParaRPr>
            </a:p>
          </p:txBody>
        </p:sp>
        <p:sp>
          <p:nvSpPr>
            <p:cNvPr id="64" name="TextBox 63">
              <a:extLst>
                <a:ext uri="{FF2B5EF4-FFF2-40B4-BE49-F238E27FC236}">
                  <a16:creationId xmlns:a16="http://schemas.microsoft.com/office/drawing/2014/main" id="{84173FAD-133B-4BF8-90BD-3385E0A8535A}"/>
                </a:ext>
              </a:extLst>
            </p:cNvPr>
            <p:cNvSpPr txBox="1"/>
            <p:nvPr/>
          </p:nvSpPr>
          <p:spPr>
            <a:xfrm>
              <a:off x="6697328" y="1841351"/>
              <a:ext cx="3042065" cy="1107996"/>
            </a:xfrm>
            <a:prstGeom prst="rect">
              <a:avLst/>
            </a:prstGeom>
            <a:noFill/>
          </p:spPr>
          <p:txBody>
            <a:bodyPr wrap="square" lIns="0" rIns="0" rtlCol="0" anchor="t">
              <a:spAutoFit/>
            </a:bodyPr>
            <a:lstStyle/>
            <a:p>
              <a:r>
                <a:rPr lang="en-IN" sz="1200" noProof="1">
                  <a:solidFill>
                    <a:schemeClr val="tx1"/>
                  </a:solidFill>
                  <a:latin typeface="Merriweather" panose="020B0604020202020204" charset="0"/>
                </a:rPr>
                <a:t>Reduction in losses due to food grain wastage, thus the funds saved can be diverted elsewhere.</a:t>
              </a:r>
              <a:endParaRPr lang="en-US" sz="1200" noProof="1">
                <a:solidFill>
                  <a:schemeClr val="tx1"/>
                </a:solidFill>
                <a:latin typeface="Merriweather" panose="020B0604020202020204" charset="0"/>
              </a:endParaRPr>
            </a:p>
          </p:txBody>
        </p:sp>
      </p:grpSp>
      <p:sp>
        <p:nvSpPr>
          <p:cNvPr id="65" name="TextBox 1">
            <a:extLst>
              <a:ext uri="{FF2B5EF4-FFF2-40B4-BE49-F238E27FC236}">
                <a16:creationId xmlns:a16="http://schemas.microsoft.com/office/drawing/2014/main" id="{56F9F435-773F-425E-B1D7-1D912E711CDF}"/>
              </a:ext>
            </a:extLst>
          </p:cNvPr>
          <p:cNvSpPr txBox="1"/>
          <p:nvPr/>
        </p:nvSpPr>
        <p:spPr>
          <a:xfrm>
            <a:off x="4718797" y="449189"/>
            <a:ext cx="1350342" cy="399547"/>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b="1" dirty="0">
                <a:latin typeface="Merriweather" panose="020B0604020202020204" charset="0"/>
              </a:rPr>
              <a:t>(Impact)</a:t>
            </a:r>
            <a:endParaRPr lang="en-IN" sz="2000" b="1" dirty="0">
              <a:latin typeface="Merriweather" panose="020B0604020202020204" charset="0"/>
            </a:endParaRPr>
          </a:p>
        </p:txBody>
      </p:sp>
    </p:spTree>
    <p:extLst>
      <p:ext uri="{BB962C8B-B14F-4D97-AF65-F5344CB8AC3E}">
        <p14:creationId xmlns:p14="http://schemas.microsoft.com/office/powerpoint/2010/main" val="35293430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3334C7E0-23EB-4591-8DF6-E35AA8A40A2E}"/>
              </a:ext>
            </a:extLst>
          </p:cNvPr>
          <p:cNvPicPr>
            <a:picLocks noChangeAspect="1"/>
          </p:cNvPicPr>
          <p:nvPr/>
        </p:nvPicPr>
        <p:blipFill>
          <a:blip r:embed="rId2"/>
          <a:stretch>
            <a:fillRect/>
          </a:stretch>
        </p:blipFill>
        <p:spPr>
          <a:xfrm>
            <a:off x="2745120" y="1022348"/>
            <a:ext cx="5479677" cy="4009732"/>
          </a:xfrm>
          <a:prstGeom prst="roundRect">
            <a:avLst>
              <a:gd name="adj" fmla="val 8594"/>
            </a:avLst>
          </a:prstGeom>
          <a:solidFill>
            <a:srgbClr val="FFFFFF">
              <a:shade val="85000"/>
            </a:srgbClr>
          </a:solidFill>
          <a:ln>
            <a:noFill/>
          </a:ln>
          <a:effectLst>
            <a:softEdge rad="63500"/>
          </a:effectLst>
        </p:spPr>
      </p:pic>
      <p:sp>
        <p:nvSpPr>
          <p:cNvPr id="5" name="Google Shape;118;p16">
            <a:extLst>
              <a:ext uri="{FF2B5EF4-FFF2-40B4-BE49-F238E27FC236}">
                <a16:creationId xmlns:a16="http://schemas.microsoft.com/office/drawing/2014/main" id="{063F8D9D-F2FD-4C0D-8416-50E984BF392B}"/>
              </a:ext>
            </a:extLst>
          </p:cNvPr>
          <p:cNvSpPr txBox="1">
            <a:spLocks/>
          </p:cNvSpPr>
          <p:nvPr/>
        </p:nvSpPr>
        <p:spPr>
          <a:xfrm>
            <a:off x="2450308" y="0"/>
            <a:ext cx="6045294" cy="924467"/>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00"/>
              </a:buClr>
              <a:buSzPts val="3600"/>
              <a:buFont typeface="Calibri"/>
              <a:buNone/>
              <a:defRPr sz="3600" b="0" i="0" u="none" strike="noStrike" cap="none">
                <a:solidFill>
                  <a:srgbClr val="FFFF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dk1"/>
              </a:buClr>
              <a:buSzPts val="1100"/>
              <a:buFont typeface="Arial"/>
              <a:buNone/>
            </a:pPr>
            <a:r>
              <a:rPr lang="en-US" sz="3700" dirty="0">
                <a:solidFill>
                  <a:srgbClr val="000000"/>
                </a:solidFill>
                <a:latin typeface="Merriweather"/>
                <a:ea typeface="Merriweather"/>
                <a:cs typeface="Merriweather"/>
                <a:sym typeface="Merriweather"/>
              </a:rPr>
              <a:t>Prototype Testing</a:t>
            </a:r>
          </a:p>
          <a:p>
            <a:pPr algn="ctr">
              <a:buClr>
                <a:schemeClr val="dk1"/>
              </a:buClr>
              <a:buSzPts val="1100"/>
              <a:buFont typeface="Arial"/>
              <a:buNone/>
            </a:pPr>
            <a:r>
              <a:rPr lang="en-US" sz="2000" dirty="0">
                <a:solidFill>
                  <a:srgbClr val="000000"/>
                </a:solidFill>
                <a:latin typeface="Merriweather"/>
                <a:ea typeface="Merriweather"/>
                <a:cs typeface="Merriweather"/>
                <a:sym typeface="Merriweather"/>
              </a:rPr>
              <a:t>(in Dry Conditions)</a:t>
            </a:r>
          </a:p>
        </p:txBody>
      </p:sp>
    </p:spTree>
    <p:extLst>
      <p:ext uri="{BB962C8B-B14F-4D97-AF65-F5344CB8AC3E}">
        <p14:creationId xmlns:p14="http://schemas.microsoft.com/office/powerpoint/2010/main" val="6994173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18;p16">
            <a:extLst>
              <a:ext uri="{FF2B5EF4-FFF2-40B4-BE49-F238E27FC236}">
                <a16:creationId xmlns:a16="http://schemas.microsoft.com/office/drawing/2014/main" id="{07D23A79-590A-47D6-B6FE-8172FAF670F9}"/>
              </a:ext>
            </a:extLst>
          </p:cNvPr>
          <p:cNvSpPr txBox="1">
            <a:spLocks/>
          </p:cNvSpPr>
          <p:nvPr/>
        </p:nvSpPr>
        <p:spPr>
          <a:xfrm>
            <a:off x="2450308" y="0"/>
            <a:ext cx="6045294" cy="924467"/>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00"/>
              </a:buClr>
              <a:buSzPts val="3600"/>
              <a:buFont typeface="Calibri"/>
              <a:buNone/>
              <a:defRPr sz="3600" b="0" i="0" u="none" strike="noStrike" cap="none">
                <a:solidFill>
                  <a:srgbClr val="FFFF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dk1"/>
              </a:buClr>
              <a:buSzPts val="1100"/>
              <a:buFont typeface="Arial"/>
              <a:buNone/>
            </a:pPr>
            <a:r>
              <a:rPr lang="en-US" sz="3700" dirty="0">
                <a:solidFill>
                  <a:srgbClr val="000000"/>
                </a:solidFill>
                <a:latin typeface="Merriweather"/>
                <a:ea typeface="Merriweather"/>
                <a:cs typeface="Merriweather"/>
                <a:sym typeface="Merriweather"/>
              </a:rPr>
              <a:t>Prototype Testing</a:t>
            </a:r>
          </a:p>
          <a:p>
            <a:pPr algn="ctr">
              <a:buClr>
                <a:schemeClr val="dk1"/>
              </a:buClr>
              <a:buSzPts val="1100"/>
              <a:buFont typeface="Arial"/>
              <a:buNone/>
            </a:pPr>
            <a:r>
              <a:rPr lang="en-US" sz="2000" dirty="0">
                <a:solidFill>
                  <a:srgbClr val="000000"/>
                </a:solidFill>
                <a:latin typeface="Merriweather"/>
                <a:ea typeface="Merriweather"/>
                <a:cs typeface="Merriweather"/>
                <a:sym typeface="Merriweather"/>
              </a:rPr>
              <a:t>(in Dry Conditions)</a:t>
            </a:r>
          </a:p>
        </p:txBody>
      </p:sp>
      <p:pic>
        <p:nvPicPr>
          <p:cNvPr id="17" name="Picture 16">
            <a:extLst>
              <a:ext uri="{FF2B5EF4-FFF2-40B4-BE49-F238E27FC236}">
                <a16:creationId xmlns:a16="http://schemas.microsoft.com/office/drawing/2014/main" id="{20808887-042D-4B63-8AEA-2DF533089808}"/>
              </a:ext>
            </a:extLst>
          </p:cNvPr>
          <p:cNvPicPr>
            <a:picLocks noChangeAspect="1"/>
          </p:cNvPicPr>
          <p:nvPr/>
        </p:nvPicPr>
        <p:blipFill rotWithShape="1">
          <a:blip r:embed="rId2"/>
          <a:srcRect t="8980" r="61409" b="41930"/>
          <a:stretch/>
        </p:blipFill>
        <p:spPr>
          <a:xfrm>
            <a:off x="2450308" y="1149303"/>
            <a:ext cx="2607468" cy="1933680"/>
          </a:xfrm>
          <a:prstGeom prst="rect">
            <a:avLst/>
          </a:prstGeom>
        </p:spPr>
      </p:pic>
      <p:pic>
        <p:nvPicPr>
          <p:cNvPr id="5" name="Picture 4">
            <a:extLst>
              <a:ext uri="{FF2B5EF4-FFF2-40B4-BE49-F238E27FC236}">
                <a16:creationId xmlns:a16="http://schemas.microsoft.com/office/drawing/2014/main" id="{AB195F70-8B28-4126-92FF-1F663A861C5E}"/>
              </a:ext>
            </a:extLst>
          </p:cNvPr>
          <p:cNvPicPr>
            <a:picLocks noChangeAspect="1"/>
          </p:cNvPicPr>
          <p:nvPr/>
        </p:nvPicPr>
        <p:blipFill rotWithShape="1">
          <a:blip r:embed="rId2"/>
          <a:srcRect l="38500" t="10941" r="9013" b="47394"/>
          <a:stretch/>
        </p:blipFill>
        <p:spPr>
          <a:xfrm>
            <a:off x="4457700" y="2629766"/>
            <a:ext cx="4187410" cy="1937958"/>
          </a:xfrm>
          <a:prstGeom prst="rect">
            <a:avLst/>
          </a:prstGeom>
        </p:spPr>
      </p:pic>
      <p:sp>
        <p:nvSpPr>
          <p:cNvPr id="2" name="TextBox 1">
            <a:extLst>
              <a:ext uri="{FF2B5EF4-FFF2-40B4-BE49-F238E27FC236}">
                <a16:creationId xmlns:a16="http://schemas.microsoft.com/office/drawing/2014/main" id="{0C5EFF6A-F40A-4D03-8678-E049423E26A8}"/>
              </a:ext>
            </a:extLst>
          </p:cNvPr>
          <p:cNvSpPr txBox="1"/>
          <p:nvPr/>
        </p:nvSpPr>
        <p:spPr>
          <a:xfrm>
            <a:off x="5057776" y="1592923"/>
            <a:ext cx="1114425" cy="523220"/>
          </a:xfrm>
          <a:prstGeom prst="rect">
            <a:avLst/>
          </a:prstGeom>
          <a:noFill/>
        </p:spPr>
        <p:txBody>
          <a:bodyPr wrap="square" rtlCol="0">
            <a:spAutoFit/>
          </a:bodyPr>
          <a:lstStyle/>
          <a:p>
            <a:pPr algn="ctr"/>
            <a:r>
              <a:rPr lang="en-IN" b="1" dirty="0">
                <a:latin typeface="Merriweather" panose="020B0604020202020204" charset="0"/>
              </a:rPr>
              <a:t>Code Snippet</a:t>
            </a:r>
          </a:p>
        </p:txBody>
      </p:sp>
      <p:sp>
        <p:nvSpPr>
          <p:cNvPr id="7" name="TextBox 6">
            <a:extLst>
              <a:ext uri="{FF2B5EF4-FFF2-40B4-BE49-F238E27FC236}">
                <a16:creationId xmlns:a16="http://schemas.microsoft.com/office/drawing/2014/main" id="{4D443C1F-3AF1-4490-85D0-8A3AA3599A00}"/>
              </a:ext>
            </a:extLst>
          </p:cNvPr>
          <p:cNvSpPr txBox="1"/>
          <p:nvPr/>
        </p:nvSpPr>
        <p:spPr>
          <a:xfrm>
            <a:off x="3267075" y="3348300"/>
            <a:ext cx="1114425" cy="954107"/>
          </a:xfrm>
          <a:prstGeom prst="rect">
            <a:avLst/>
          </a:prstGeom>
          <a:noFill/>
        </p:spPr>
        <p:txBody>
          <a:bodyPr wrap="square" rtlCol="0">
            <a:spAutoFit/>
          </a:bodyPr>
          <a:lstStyle/>
          <a:p>
            <a:pPr algn="ctr"/>
            <a:r>
              <a:rPr lang="en-IN" b="1" dirty="0">
                <a:latin typeface="Merriweather" panose="020B0604020202020204" charset="0"/>
              </a:rPr>
              <a:t>Serial Monitor showing output</a:t>
            </a:r>
          </a:p>
        </p:txBody>
      </p:sp>
      <p:cxnSp>
        <p:nvCxnSpPr>
          <p:cNvPr id="6" name="Straight Arrow Connector 5">
            <a:extLst>
              <a:ext uri="{FF2B5EF4-FFF2-40B4-BE49-F238E27FC236}">
                <a16:creationId xmlns:a16="http://schemas.microsoft.com/office/drawing/2014/main" id="{EE30C22F-34DC-4097-83AB-C58F032B534F}"/>
              </a:ext>
            </a:extLst>
          </p:cNvPr>
          <p:cNvCxnSpPr/>
          <p:nvPr/>
        </p:nvCxnSpPr>
        <p:spPr>
          <a:xfrm flipH="1">
            <a:off x="5557839" y="3489132"/>
            <a:ext cx="614362" cy="3323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4A9F9985-B57B-47D0-8F85-D115CEB0F634}"/>
              </a:ext>
            </a:extLst>
          </p:cNvPr>
          <p:cNvSpPr txBox="1"/>
          <p:nvPr/>
        </p:nvSpPr>
        <p:spPr>
          <a:xfrm>
            <a:off x="5979320" y="3132067"/>
            <a:ext cx="2337687" cy="523220"/>
          </a:xfrm>
          <a:prstGeom prst="rect">
            <a:avLst/>
          </a:prstGeom>
          <a:noFill/>
        </p:spPr>
        <p:txBody>
          <a:bodyPr wrap="square" rtlCol="0">
            <a:spAutoFit/>
          </a:bodyPr>
          <a:lstStyle/>
          <a:p>
            <a:pPr algn="ctr"/>
            <a:r>
              <a:rPr lang="en-IN" b="1" dirty="0">
                <a:latin typeface="Merriweather" panose="020B0604020202020204" charset="0"/>
              </a:rPr>
              <a:t>Temperature: 14.42 </a:t>
            </a:r>
            <a:r>
              <a:rPr lang="en-IN" dirty="0"/>
              <a:t>°</a:t>
            </a:r>
            <a:r>
              <a:rPr lang="en-IN" b="1" dirty="0">
                <a:latin typeface="Merriweather" panose="020B0604020202020204" charset="0"/>
              </a:rPr>
              <a:t>C</a:t>
            </a:r>
          </a:p>
          <a:p>
            <a:pPr algn="ctr"/>
            <a:r>
              <a:rPr lang="en-IN" b="1" dirty="0">
                <a:latin typeface="Merriweather" panose="020B0604020202020204" charset="0"/>
              </a:rPr>
              <a:t>Humidity: 56.8%</a:t>
            </a:r>
          </a:p>
        </p:txBody>
      </p:sp>
    </p:spTree>
    <p:extLst>
      <p:ext uri="{BB962C8B-B14F-4D97-AF65-F5344CB8AC3E}">
        <p14:creationId xmlns:p14="http://schemas.microsoft.com/office/powerpoint/2010/main" val="23542883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DFC8E6-2951-4AAB-AE1E-A6430EF08C42}"/>
              </a:ext>
            </a:extLst>
          </p:cNvPr>
          <p:cNvPicPr>
            <a:picLocks noChangeAspect="1"/>
          </p:cNvPicPr>
          <p:nvPr/>
        </p:nvPicPr>
        <p:blipFill>
          <a:blip r:embed="rId2"/>
          <a:stretch>
            <a:fillRect/>
          </a:stretch>
        </p:blipFill>
        <p:spPr>
          <a:xfrm>
            <a:off x="2453944" y="925009"/>
            <a:ext cx="6058788" cy="4013947"/>
          </a:xfrm>
          <a:prstGeom prst="roundRect">
            <a:avLst>
              <a:gd name="adj" fmla="val 8594"/>
            </a:avLst>
          </a:prstGeom>
          <a:solidFill>
            <a:srgbClr val="FFFFFF">
              <a:shade val="85000"/>
            </a:srgbClr>
          </a:solidFill>
          <a:ln>
            <a:noFill/>
          </a:ln>
          <a:effectLst>
            <a:softEdge rad="63500"/>
          </a:effectLst>
        </p:spPr>
      </p:pic>
      <p:sp>
        <p:nvSpPr>
          <p:cNvPr id="5" name="Google Shape;118;p16">
            <a:extLst>
              <a:ext uri="{FF2B5EF4-FFF2-40B4-BE49-F238E27FC236}">
                <a16:creationId xmlns:a16="http://schemas.microsoft.com/office/drawing/2014/main" id="{84FCCCFF-389A-4291-B468-BC7259C4FD10}"/>
              </a:ext>
            </a:extLst>
          </p:cNvPr>
          <p:cNvSpPr txBox="1">
            <a:spLocks/>
          </p:cNvSpPr>
          <p:nvPr/>
        </p:nvSpPr>
        <p:spPr>
          <a:xfrm>
            <a:off x="2450308" y="0"/>
            <a:ext cx="6045294" cy="924467"/>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00"/>
              </a:buClr>
              <a:buSzPts val="3600"/>
              <a:buFont typeface="Calibri"/>
              <a:buNone/>
              <a:defRPr sz="3600" b="0" i="0" u="none" strike="noStrike" cap="none">
                <a:solidFill>
                  <a:srgbClr val="FFFF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dk1"/>
              </a:buClr>
              <a:buSzPts val="1100"/>
              <a:buFont typeface="Arial"/>
              <a:buNone/>
            </a:pPr>
            <a:r>
              <a:rPr lang="en-US" sz="3700" dirty="0">
                <a:solidFill>
                  <a:srgbClr val="000000"/>
                </a:solidFill>
                <a:latin typeface="Merriweather"/>
                <a:ea typeface="Merriweather"/>
                <a:cs typeface="Merriweather"/>
                <a:sym typeface="Merriweather"/>
              </a:rPr>
              <a:t>Prototype Testing</a:t>
            </a:r>
          </a:p>
          <a:p>
            <a:pPr algn="ctr">
              <a:buClr>
                <a:schemeClr val="dk1"/>
              </a:buClr>
              <a:buSzPts val="1100"/>
              <a:buFont typeface="Arial"/>
              <a:buNone/>
            </a:pPr>
            <a:r>
              <a:rPr lang="en-US" sz="2000" dirty="0">
                <a:solidFill>
                  <a:srgbClr val="000000"/>
                </a:solidFill>
                <a:latin typeface="Merriweather"/>
                <a:ea typeface="Merriweather"/>
                <a:cs typeface="Merriweather"/>
                <a:sym typeface="Merriweather"/>
              </a:rPr>
              <a:t>(in Humid Conditions)</a:t>
            </a:r>
          </a:p>
        </p:txBody>
      </p:sp>
    </p:spTree>
    <p:extLst>
      <p:ext uri="{BB962C8B-B14F-4D97-AF65-F5344CB8AC3E}">
        <p14:creationId xmlns:p14="http://schemas.microsoft.com/office/powerpoint/2010/main" val="4771195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0185050-0ADC-49A8-9482-BE0344AC672C}"/>
              </a:ext>
            </a:extLst>
          </p:cNvPr>
          <p:cNvPicPr>
            <a:picLocks noChangeAspect="1"/>
          </p:cNvPicPr>
          <p:nvPr/>
        </p:nvPicPr>
        <p:blipFill rotWithShape="1">
          <a:blip r:embed="rId2"/>
          <a:srcRect l="867" t="9493" r="61801" b="24053"/>
          <a:stretch/>
        </p:blipFill>
        <p:spPr>
          <a:xfrm>
            <a:off x="2408007" y="1048442"/>
            <a:ext cx="2894059" cy="3046615"/>
          </a:xfrm>
          <a:prstGeom prst="rect">
            <a:avLst/>
          </a:prstGeom>
        </p:spPr>
      </p:pic>
      <p:pic>
        <p:nvPicPr>
          <p:cNvPr id="6" name="Picture 5">
            <a:extLst>
              <a:ext uri="{FF2B5EF4-FFF2-40B4-BE49-F238E27FC236}">
                <a16:creationId xmlns:a16="http://schemas.microsoft.com/office/drawing/2014/main" id="{8C4D5DE2-BF65-4AB3-8DCF-D755DBC07681}"/>
              </a:ext>
            </a:extLst>
          </p:cNvPr>
          <p:cNvPicPr>
            <a:picLocks noChangeAspect="1"/>
          </p:cNvPicPr>
          <p:nvPr/>
        </p:nvPicPr>
        <p:blipFill rotWithShape="1">
          <a:blip r:embed="rId2"/>
          <a:srcRect l="38199" t="9493" r="8500" b="46666"/>
          <a:stretch/>
        </p:blipFill>
        <p:spPr>
          <a:xfrm>
            <a:off x="4193380" y="2481805"/>
            <a:ext cx="4132029" cy="2009914"/>
          </a:xfrm>
          <a:prstGeom prst="rect">
            <a:avLst/>
          </a:prstGeom>
        </p:spPr>
      </p:pic>
      <p:sp>
        <p:nvSpPr>
          <p:cNvPr id="7" name="TextBox 6">
            <a:extLst>
              <a:ext uri="{FF2B5EF4-FFF2-40B4-BE49-F238E27FC236}">
                <a16:creationId xmlns:a16="http://schemas.microsoft.com/office/drawing/2014/main" id="{1261D65B-9EFC-4858-ABD8-31D4F20BAE8D}"/>
              </a:ext>
            </a:extLst>
          </p:cNvPr>
          <p:cNvSpPr txBox="1"/>
          <p:nvPr/>
        </p:nvSpPr>
        <p:spPr>
          <a:xfrm>
            <a:off x="5229226" y="1241904"/>
            <a:ext cx="1114425" cy="523220"/>
          </a:xfrm>
          <a:prstGeom prst="rect">
            <a:avLst/>
          </a:prstGeom>
          <a:noFill/>
        </p:spPr>
        <p:txBody>
          <a:bodyPr wrap="square" rtlCol="0">
            <a:spAutoFit/>
          </a:bodyPr>
          <a:lstStyle/>
          <a:p>
            <a:pPr algn="ctr"/>
            <a:r>
              <a:rPr lang="en-IN" b="1" dirty="0">
                <a:latin typeface="Merriweather" panose="020B0604020202020204" charset="0"/>
              </a:rPr>
              <a:t>Code Snippet</a:t>
            </a:r>
          </a:p>
        </p:txBody>
      </p:sp>
      <p:sp>
        <p:nvSpPr>
          <p:cNvPr id="8" name="TextBox 7">
            <a:extLst>
              <a:ext uri="{FF2B5EF4-FFF2-40B4-BE49-F238E27FC236}">
                <a16:creationId xmlns:a16="http://schemas.microsoft.com/office/drawing/2014/main" id="{32CE51F7-5FFB-4412-BE44-B621CF6FF1FB}"/>
              </a:ext>
            </a:extLst>
          </p:cNvPr>
          <p:cNvSpPr txBox="1"/>
          <p:nvPr/>
        </p:nvSpPr>
        <p:spPr>
          <a:xfrm>
            <a:off x="3138487" y="4125501"/>
            <a:ext cx="1114425" cy="954107"/>
          </a:xfrm>
          <a:prstGeom prst="rect">
            <a:avLst/>
          </a:prstGeom>
          <a:noFill/>
        </p:spPr>
        <p:txBody>
          <a:bodyPr wrap="square" rtlCol="0">
            <a:spAutoFit/>
          </a:bodyPr>
          <a:lstStyle/>
          <a:p>
            <a:pPr algn="ctr"/>
            <a:r>
              <a:rPr lang="en-IN" b="1" dirty="0">
                <a:latin typeface="Merriweather" panose="020B0604020202020204" charset="0"/>
              </a:rPr>
              <a:t>Serial Monitor showing output</a:t>
            </a:r>
          </a:p>
        </p:txBody>
      </p:sp>
      <p:cxnSp>
        <p:nvCxnSpPr>
          <p:cNvPr id="9" name="Straight Arrow Connector 8">
            <a:extLst>
              <a:ext uri="{FF2B5EF4-FFF2-40B4-BE49-F238E27FC236}">
                <a16:creationId xmlns:a16="http://schemas.microsoft.com/office/drawing/2014/main" id="{64247EE7-CCE5-4BAC-88AC-044AC77AA227}"/>
              </a:ext>
            </a:extLst>
          </p:cNvPr>
          <p:cNvCxnSpPr/>
          <p:nvPr/>
        </p:nvCxnSpPr>
        <p:spPr>
          <a:xfrm flipH="1">
            <a:off x="5222080" y="3417693"/>
            <a:ext cx="614362" cy="3323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144A404-65B7-4ED6-9DEC-DFEDCDEC1F46}"/>
              </a:ext>
            </a:extLst>
          </p:cNvPr>
          <p:cNvSpPr txBox="1"/>
          <p:nvPr/>
        </p:nvSpPr>
        <p:spPr>
          <a:xfrm>
            <a:off x="5643561" y="3060628"/>
            <a:ext cx="2337687" cy="523220"/>
          </a:xfrm>
          <a:prstGeom prst="rect">
            <a:avLst/>
          </a:prstGeom>
          <a:noFill/>
        </p:spPr>
        <p:txBody>
          <a:bodyPr wrap="square" rtlCol="0">
            <a:spAutoFit/>
          </a:bodyPr>
          <a:lstStyle/>
          <a:p>
            <a:pPr algn="ctr"/>
            <a:r>
              <a:rPr lang="en-IN" b="1" dirty="0">
                <a:latin typeface="Merriweather" panose="020B0604020202020204" charset="0"/>
              </a:rPr>
              <a:t>Temperature: 15.23 </a:t>
            </a:r>
            <a:r>
              <a:rPr lang="en-IN" dirty="0"/>
              <a:t>°</a:t>
            </a:r>
            <a:r>
              <a:rPr lang="en-IN" b="1" dirty="0">
                <a:latin typeface="Merriweather" panose="020B0604020202020204" charset="0"/>
              </a:rPr>
              <a:t>C</a:t>
            </a:r>
          </a:p>
          <a:p>
            <a:pPr algn="ctr"/>
            <a:r>
              <a:rPr lang="en-IN" b="1" dirty="0">
                <a:latin typeface="Merriweather" panose="020B0604020202020204" charset="0"/>
              </a:rPr>
              <a:t>Humidity: 74.4%</a:t>
            </a:r>
          </a:p>
        </p:txBody>
      </p:sp>
      <p:sp>
        <p:nvSpPr>
          <p:cNvPr id="11" name="Google Shape;118;p16">
            <a:extLst>
              <a:ext uri="{FF2B5EF4-FFF2-40B4-BE49-F238E27FC236}">
                <a16:creationId xmlns:a16="http://schemas.microsoft.com/office/drawing/2014/main" id="{DCF2EE4D-DDE7-4204-9172-14F6BEDF0418}"/>
              </a:ext>
            </a:extLst>
          </p:cNvPr>
          <p:cNvSpPr txBox="1">
            <a:spLocks/>
          </p:cNvSpPr>
          <p:nvPr/>
        </p:nvSpPr>
        <p:spPr>
          <a:xfrm>
            <a:off x="2450308" y="0"/>
            <a:ext cx="6045294" cy="924467"/>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00"/>
              </a:buClr>
              <a:buSzPts val="3600"/>
              <a:buFont typeface="Calibri"/>
              <a:buNone/>
              <a:defRPr sz="3600" b="0" i="0" u="none" strike="noStrike" cap="none">
                <a:solidFill>
                  <a:srgbClr val="FFFF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dk1"/>
              </a:buClr>
              <a:buSzPts val="1100"/>
              <a:buFont typeface="Arial"/>
              <a:buNone/>
            </a:pPr>
            <a:r>
              <a:rPr lang="en-US" sz="3700" dirty="0">
                <a:solidFill>
                  <a:srgbClr val="000000"/>
                </a:solidFill>
                <a:latin typeface="Merriweather"/>
                <a:ea typeface="Merriweather"/>
                <a:cs typeface="Merriweather"/>
                <a:sym typeface="Merriweather"/>
              </a:rPr>
              <a:t>Prototype Testing</a:t>
            </a:r>
          </a:p>
          <a:p>
            <a:pPr algn="ctr">
              <a:buClr>
                <a:schemeClr val="dk1"/>
              </a:buClr>
              <a:buSzPts val="1100"/>
              <a:buFont typeface="Arial"/>
              <a:buNone/>
            </a:pPr>
            <a:r>
              <a:rPr lang="en-US" sz="2000" dirty="0">
                <a:solidFill>
                  <a:srgbClr val="000000"/>
                </a:solidFill>
                <a:latin typeface="Merriweather"/>
                <a:ea typeface="Merriweather"/>
                <a:cs typeface="Merriweather"/>
                <a:sym typeface="Merriweather"/>
              </a:rPr>
              <a:t>(in Humid Conditions)</a:t>
            </a:r>
          </a:p>
        </p:txBody>
      </p:sp>
    </p:spTree>
    <p:extLst>
      <p:ext uri="{BB962C8B-B14F-4D97-AF65-F5344CB8AC3E}">
        <p14:creationId xmlns:p14="http://schemas.microsoft.com/office/powerpoint/2010/main" val="3488442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BFAE1-45D3-4B3B-81D2-0BF25FA84FB8}"/>
              </a:ext>
            </a:extLst>
          </p:cNvPr>
          <p:cNvSpPr>
            <a:spLocks noGrp="1"/>
          </p:cNvSpPr>
          <p:nvPr>
            <p:ph type="title"/>
          </p:nvPr>
        </p:nvSpPr>
        <p:spPr>
          <a:xfrm>
            <a:off x="2563727" y="0"/>
            <a:ext cx="5815708" cy="857400"/>
          </a:xfrm>
        </p:spPr>
        <p:txBody>
          <a:bodyPr/>
          <a:lstStyle/>
          <a:p>
            <a:r>
              <a:rPr lang="en-US" sz="3700" dirty="0">
                <a:latin typeface="Merriweather" panose="020B0604020202020204" charset="0"/>
              </a:rPr>
              <a:t>Further Improvements</a:t>
            </a:r>
          </a:p>
        </p:txBody>
      </p:sp>
      <p:grpSp>
        <p:nvGrpSpPr>
          <p:cNvPr id="23" name="Group 22">
            <a:extLst>
              <a:ext uri="{FF2B5EF4-FFF2-40B4-BE49-F238E27FC236}">
                <a16:creationId xmlns:a16="http://schemas.microsoft.com/office/drawing/2014/main" id="{43DA973D-3DE0-4098-9CFF-9FFB65BD608A}"/>
              </a:ext>
            </a:extLst>
          </p:cNvPr>
          <p:cNvGrpSpPr/>
          <p:nvPr/>
        </p:nvGrpSpPr>
        <p:grpSpPr>
          <a:xfrm>
            <a:off x="3874136" y="2584529"/>
            <a:ext cx="1395728" cy="1141412"/>
            <a:chOff x="206758" y="2419302"/>
            <a:chExt cx="3265974" cy="2029181"/>
          </a:xfrm>
        </p:grpSpPr>
        <p:sp>
          <p:nvSpPr>
            <p:cNvPr id="27" name="TextBox 26">
              <a:extLst>
                <a:ext uri="{FF2B5EF4-FFF2-40B4-BE49-F238E27FC236}">
                  <a16:creationId xmlns:a16="http://schemas.microsoft.com/office/drawing/2014/main" id="{B4926921-05C5-45E9-9695-CFB95980ECEA}"/>
                </a:ext>
              </a:extLst>
            </p:cNvPr>
            <p:cNvSpPr txBox="1"/>
            <p:nvPr/>
          </p:nvSpPr>
          <p:spPr>
            <a:xfrm>
              <a:off x="332936" y="2419302"/>
              <a:ext cx="2926080" cy="738665"/>
            </a:xfrm>
            <a:prstGeom prst="rect">
              <a:avLst/>
            </a:prstGeom>
            <a:noFill/>
          </p:spPr>
          <p:txBody>
            <a:bodyPr wrap="square" lIns="0" rIns="0" rtlCol="0" anchor="b">
              <a:spAutoFit/>
            </a:bodyPr>
            <a:lstStyle/>
            <a:p>
              <a:pPr algn="ctr"/>
              <a:r>
                <a:rPr lang="en-IN" sz="2100" b="1" noProof="1">
                  <a:latin typeface="Merriweather" panose="020B0604020202020204" charset="0"/>
                </a:rPr>
                <a:t>Accuracy</a:t>
              </a:r>
              <a:endParaRPr lang="en-US" sz="1500" b="1" noProof="1">
                <a:latin typeface="Merriweather" panose="020B0604020202020204" charset="0"/>
              </a:endParaRPr>
            </a:p>
          </p:txBody>
        </p:sp>
        <p:sp>
          <p:nvSpPr>
            <p:cNvPr id="28" name="TextBox 27">
              <a:extLst>
                <a:ext uri="{FF2B5EF4-FFF2-40B4-BE49-F238E27FC236}">
                  <a16:creationId xmlns:a16="http://schemas.microsoft.com/office/drawing/2014/main" id="{B169376E-5A64-4093-BD5C-0A61456E73B0}"/>
                </a:ext>
              </a:extLst>
            </p:cNvPr>
            <p:cNvSpPr txBox="1"/>
            <p:nvPr/>
          </p:nvSpPr>
          <p:spPr>
            <a:xfrm>
              <a:off x="206758" y="3080585"/>
              <a:ext cx="3265974" cy="1367898"/>
            </a:xfrm>
            <a:prstGeom prst="rect">
              <a:avLst/>
            </a:prstGeom>
            <a:noFill/>
          </p:spPr>
          <p:txBody>
            <a:bodyPr wrap="square" lIns="0" rIns="0" rtlCol="0" anchor="t">
              <a:spAutoFit/>
            </a:bodyPr>
            <a:lstStyle/>
            <a:p>
              <a:pPr algn="ctr"/>
              <a:r>
                <a:rPr lang="en-IN" sz="1100" noProof="1">
                  <a:latin typeface="Merriweather" panose="020B0604020202020204" charset="0"/>
                </a:rPr>
                <a:t>Improve accuracy of our product by further working on the technology</a:t>
              </a:r>
              <a:r>
                <a:rPr lang="en-IN" sz="1100" noProof="1">
                  <a:solidFill>
                    <a:schemeClr val="tx1">
                      <a:lumMod val="65000"/>
                      <a:lumOff val="35000"/>
                    </a:schemeClr>
                  </a:solidFill>
                  <a:latin typeface="Merriweather" panose="020B0604020202020204" charset="0"/>
                </a:rPr>
                <a:t>.</a:t>
              </a:r>
              <a:endParaRPr lang="en-US" sz="1100" noProof="1">
                <a:solidFill>
                  <a:schemeClr val="tx1">
                    <a:lumMod val="65000"/>
                    <a:lumOff val="35000"/>
                  </a:schemeClr>
                </a:solidFill>
                <a:latin typeface="Merriweather" panose="020B0604020202020204" charset="0"/>
              </a:endParaRPr>
            </a:p>
          </p:txBody>
        </p:sp>
      </p:grpSp>
      <p:grpSp>
        <p:nvGrpSpPr>
          <p:cNvPr id="29" name="Group 28">
            <a:extLst>
              <a:ext uri="{FF2B5EF4-FFF2-40B4-BE49-F238E27FC236}">
                <a16:creationId xmlns:a16="http://schemas.microsoft.com/office/drawing/2014/main" id="{E80ED956-29FD-4EF9-81DC-96D5012C2C67}"/>
              </a:ext>
            </a:extLst>
          </p:cNvPr>
          <p:cNvGrpSpPr/>
          <p:nvPr/>
        </p:nvGrpSpPr>
        <p:grpSpPr>
          <a:xfrm>
            <a:off x="5289400" y="2591250"/>
            <a:ext cx="1395728" cy="1474275"/>
            <a:chOff x="70536" y="2431245"/>
            <a:chExt cx="3265974" cy="2620938"/>
          </a:xfrm>
        </p:grpSpPr>
        <p:sp>
          <p:nvSpPr>
            <p:cNvPr id="30" name="TextBox 29">
              <a:extLst>
                <a:ext uri="{FF2B5EF4-FFF2-40B4-BE49-F238E27FC236}">
                  <a16:creationId xmlns:a16="http://schemas.microsoft.com/office/drawing/2014/main" id="{8A8E808B-6701-45FE-A9B9-5BA939DBD468}"/>
                </a:ext>
              </a:extLst>
            </p:cNvPr>
            <p:cNvSpPr txBox="1"/>
            <p:nvPr/>
          </p:nvSpPr>
          <p:spPr>
            <a:xfrm>
              <a:off x="238539" y="2431245"/>
              <a:ext cx="2926080" cy="738664"/>
            </a:xfrm>
            <a:prstGeom prst="rect">
              <a:avLst/>
            </a:prstGeom>
            <a:noFill/>
          </p:spPr>
          <p:txBody>
            <a:bodyPr wrap="square" lIns="0" rIns="0" rtlCol="0" anchor="b">
              <a:spAutoFit/>
            </a:bodyPr>
            <a:lstStyle/>
            <a:p>
              <a:pPr algn="ctr"/>
              <a:r>
                <a:rPr lang="en-IN" sz="2100" b="1" noProof="1">
                  <a:latin typeface="Merriweather" panose="020B0604020202020204" charset="0"/>
                </a:rPr>
                <a:t>Cost</a:t>
              </a:r>
              <a:endParaRPr lang="en-US" sz="1500" b="1" noProof="1">
                <a:latin typeface="Merriweather" panose="020B0604020202020204" charset="0"/>
              </a:endParaRPr>
            </a:p>
          </p:txBody>
        </p:sp>
        <p:sp>
          <p:nvSpPr>
            <p:cNvPr id="31" name="TextBox 30">
              <a:extLst>
                <a:ext uri="{FF2B5EF4-FFF2-40B4-BE49-F238E27FC236}">
                  <a16:creationId xmlns:a16="http://schemas.microsoft.com/office/drawing/2014/main" id="{B14CC327-9752-4A1E-B8BF-D58CAFDB948F}"/>
                </a:ext>
              </a:extLst>
            </p:cNvPr>
            <p:cNvSpPr txBox="1"/>
            <p:nvPr/>
          </p:nvSpPr>
          <p:spPr>
            <a:xfrm>
              <a:off x="70536" y="3082409"/>
              <a:ext cx="3265974" cy="1969774"/>
            </a:xfrm>
            <a:prstGeom prst="rect">
              <a:avLst/>
            </a:prstGeom>
            <a:noFill/>
          </p:spPr>
          <p:txBody>
            <a:bodyPr wrap="square" lIns="0" rIns="0" rtlCol="0" anchor="t">
              <a:spAutoFit/>
            </a:bodyPr>
            <a:lstStyle/>
            <a:p>
              <a:pPr algn="ctr"/>
              <a:r>
                <a:rPr lang="en-US" sz="1100" noProof="1">
                  <a:latin typeface="Merriweather" panose="020B0604020202020204" charset="0"/>
                </a:rPr>
                <a:t>Consistently work towards lowering cost, so that our product  can be used by a larger demographic.</a:t>
              </a:r>
            </a:p>
          </p:txBody>
        </p:sp>
      </p:grpSp>
      <p:sp>
        <p:nvSpPr>
          <p:cNvPr id="19" name="Shape">
            <a:extLst>
              <a:ext uri="{FF2B5EF4-FFF2-40B4-BE49-F238E27FC236}">
                <a16:creationId xmlns:a16="http://schemas.microsoft.com/office/drawing/2014/main" id="{9B09FA8A-C31C-4D00-9C6F-009CAADB8486}"/>
              </a:ext>
            </a:extLst>
          </p:cNvPr>
          <p:cNvSpPr/>
          <p:nvPr/>
        </p:nvSpPr>
        <p:spPr>
          <a:xfrm>
            <a:off x="2392629" y="1449079"/>
            <a:ext cx="1719851" cy="1122671"/>
          </a:xfrm>
          <a:custGeom>
            <a:avLst/>
            <a:gdLst/>
            <a:ahLst/>
            <a:cxnLst>
              <a:cxn ang="0">
                <a:pos x="wd2" y="hd2"/>
              </a:cxn>
              <a:cxn ang="5400000">
                <a:pos x="wd2" y="hd2"/>
              </a:cxn>
              <a:cxn ang="10800000">
                <a:pos x="wd2" y="hd2"/>
              </a:cxn>
              <a:cxn ang="16200000">
                <a:pos x="wd2" y="hd2"/>
              </a:cxn>
            </a:cxnLst>
            <a:rect l="0" t="0" r="r" b="b"/>
            <a:pathLst>
              <a:path w="21600" h="21600" extrusionOk="0">
                <a:moveTo>
                  <a:pt x="21042" y="13026"/>
                </a:moveTo>
                <a:lnTo>
                  <a:pt x="18944" y="13026"/>
                </a:lnTo>
                <a:cubicBezTo>
                  <a:pt x="18739" y="12310"/>
                  <a:pt x="18272" y="11804"/>
                  <a:pt x="17725" y="11804"/>
                </a:cubicBezTo>
                <a:cubicBezTo>
                  <a:pt x="17177" y="11804"/>
                  <a:pt x="16710" y="12310"/>
                  <a:pt x="16505" y="13026"/>
                </a:cubicBezTo>
                <a:lnTo>
                  <a:pt x="15684" y="13026"/>
                </a:lnTo>
                <a:lnTo>
                  <a:pt x="16038" y="3510"/>
                </a:lnTo>
                <a:cubicBezTo>
                  <a:pt x="16596" y="3388"/>
                  <a:pt x="17018" y="2654"/>
                  <a:pt x="17018" y="1764"/>
                </a:cubicBezTo>
                <a:cubicBezTo>
                  <a:pt x="17018" y="786"/>
                  <a:pt x="16505" y="0"/>
                  <a:pt x="15867" y="0"/>
                </a:cubicBezTo>
                <a:lnTo>
                  <a:pt x="1151" y="0"/>
                </a:lnTo>
                <a:cubicBezTo>
                  <a:pt x="513" y="0"/>
                  <a:pt x="0" y="786"/>
                  <a:pt x="0" y="1764"/>
                </a:cubicBezTo>
                <a:cubicBezTo>
                  <a:pt x="0" y="2654"/>
                  <a:pt x="433" y="3388"/>
                  <a:pt x="980" y="3510"/>
                </a:cubicBezTo>
                <a:lnTo>
                  <a:pt x="1436" y="15908"/>
                </a:lnTo>
                <a:cubicBezTo>
                  <a:pt x="1493" y="17566"/>
                  <a:pt x="2394" y="18876"/>
                  <a:pt x="3488" y="18876"/>
                </a:cubicBezTo>
                <a:lnTo>
                  <a:pt x="3693" y="18876"/>
                </a:lnTo>
                <a:cubicBezTo>
                  <a:pt x="3693" y="20378"/>
                  <a:pt x="4491" y="21600"/>
                  <a:pt x="5471" y="21600"/>
                </a:cubicBezTo>
                <a:cubicBezTo>
                  <a:pt x="6349" y="21600"/>
                  <a:pt x="7067" y="20640"/>
                  <a:pt x="7215" y="19365"/>
                </a:cubicBezTo>
                <a:lnTo>
                  <a:pt x="9814" y="19365"/>
                </a:lnTo>
                <a:cubicBezTo>
                  <a:pt x="9962" y="20640"/>
                  <a:pt x="10680" y="21600"/>
                  <a:pt x="11558" y="21600"/>
                </a:cubicBezTo>
                <a:cubicBezTo>
                  <a:pt x="12538" y="21600"/>
                  <a:pt x="13336" y="20378"/>
                  <a:pt x="13336" y="18876"/>
                </a:cubicBezTo>
                <a:lnTo>
                  <a:pt x="13541" y="18876"/>
                </a:lnTo>
                <a:cubicBezTo>
                  <a:pt x="14636" y="18876"/>
                  <a:pt x="15525" y="17566"/>
                  <a:pt x="15593" y="15908"/>
                </a:cubicBezTo>
                <a:lnTo>
                  <a:pt x="15639" y="14685"/>
                </a:lnTo>
                <a:lnTo>
                  <a:pt x="16528" y="14685"/>
                </a:lnTo>
                <a:cubicBezTo>
                  <a:pt x="16733" y="15401"/>
                  <a:pt x="17200" y="15908"/>
                  <a:pt x="17747" y="15908"/>
                </a:cubicBezTo>
                <a:cubicBezTo>
                  <a:pt x="18294" y="15908"/>
                  <a:pt x="18762" y="15401"/>
                  <a:pt x="18967" y="14685"/>
                </a:cubicBezTo>
                <a:lnTo>
                  <a:pt x="21064" y="14685"/>
                </a:lnTo>
                <a:cubicBezTo>
                  <a:pt x="21361" y="14685"/>
                  <a:pt x="21600" y="14319"/>
                  <a:pt x="21600" y="13865"/>
                </a:cubicBezTo>
                <a:cubicBezTo>
                  <a:pt x="21577" y="13393"/>
                  <a:pt x="21338" y="13026"/>
                  <a:pt x="21042" y="13026"/>
                </a:cubicBezTo>
                <a:close/>
                <a:moveTo>
                  <a:pt x="3796" y="13009"/>
                </a:moveTo>
                <a:cubicBezTo>
                  <a:pt x="3226" y="13009"/>
                  <a:pt x="2747" y="12328"/>
                  <a:pt x="2713" y="11455"/>
                </a:cubicBezTo>
                <a:lnTo>
                  <a:pt x="2519" y="6426"/>
                </a:lnTo>
                <a:cubicBezTo>
                  <a:pt x="2485" y="5483"/>
                  <a:pt x="2975" y="4680"/>
                  <a:pt x="3602" y="4680"/>
                </a:cubicBezTo>
                <a:lnTo>
                  <a:pt x="5357" y="4680"/>
                </a:lnTo>
                <a:cubicBezTo>
                  <a:pt x="5711" y="4680"/>
                  <a:pt x="6007" y="5116"/>
                  <a:pt x="6007" y="5675"/>
                </a:cubicBezTo>
                <a:lnTo>
                  <a:pt x="6007" y="12049"/>
                </a:lnTo>
                <a:cubicBezTo>
                  <a:pt x="6007" y="12590"/>
                  <a:pt x="5722" y="13044"/>
                  <a:pt x="5357" y="13044"/>
                </a:cubicBezTo>
                <a:lnTo>
                  <a:pt x="3796" y="13044"/>
                </a:lnTo>
                <a:close/>
                <a:moveTo>
                  <a:pt x="5437" y="19347"/>
                </a:moveTo>
                <a:lnTo>
                  <a:pt x="6486" y="19347"/>
                </a:lnTo>
                <a:cubicBezTo>
                  <a:pt x="6349" y="20028"/>
                  <a:pt x="5939" y="20517"/>
                  <a:pt x="5460" y="20517"/>
                </a:cubicBezTo>
                <a:cubicBezTo>
                  <a:pt x="4867" y="20517"/>
                  <a:pt x="4389" y="19784"/>
                  <a:pt x="4389" y="18876"/>
                </a:cubicBezTo>
                <a:cubicBezTo>
                  <a:pt x="4389" y="17968"/>
                  <a:pt x="4867" y="17235"/>
                  <a:pt x="5460" y="17235"/>
                </a:cubicBezTo>
                <a:cubicBezTo>
                  <a:pt x="5950" y="17235"/>
                  <a:pt x="6360" y="17724"/>
                  <a:pt x="6486" y="18405"/>
                </a:cubicBezTo>
                <a:lnTo>
                  <a:pt x="5437" y="18405"/>
                </a:lnTo>
                <a:cubicBezTo>
                  <a:pt x="5266" y="18405"/>
                  <a:pt x="5129" y="18614"/>
                  <a:pt x="5129" y="18876"/>
                </a:cubicBezTo>
                <a:cubicBezTo>
                  <a:pt x="5129" y="19120"/>
                  <a:pt x="5266" y="19347"/>
                  <a:pt x="5437" y="19347"/>
                </a:cubicBezTo>
                <a:close/>
                <a:moveTo>
                  <a:pt x="9278" y="13009"/>
                </a:moveTo>
                <a:lnTo>
                  <a:pt x="7341" y="13009"/>
                </a:lnTo>
                <a:cubicBezTo>
                  <a:pt x="6987" y="13009"/>
                  <a:pt x="6691" y="12572"/>
                  <a:pt x="6691" y="12014"/>
                </a:cubicBezTo>
                <a:lnTo>
                  <a:pt x="6691" y="5640"/>
                </a:lnTo>
                <a:cubicBezTo>
                  <a:pt x="6691" y="5099"/>
                  <a:pt x="6976" y="4645"/>
                  <a:pt x="7341" y="4645"/>
                </a:cubicBezTo>
                <a:lnTo>
                  <a:pt x="9278" y="4645"/>
                </a:lnTo>
                <a:cubicBezTo>
                  <a:pt x="9632" y="4645"/>
                  <a:pt x="9928" y="5081"/>
                  <a:pt x="9928" y="5640"/>
                </a:cubicBezTo>
                <a:lnTo>
                  <a:pt x="9928" y="12014"/>
                </a:lnTo>
                <a:cubicBezTo>
                  <a:pt x="9917" y="12555"/>
                  <a:pt x="9632" y="13009"/>
                  <a:pt x="9278" y="13009"/>
                </a:cubicBezTo>
                <a:close/>
                <a:moveTo>
                  <a:pt x="11547" y="20517"/>
                </a:moveTo>
                <a:cubicBezTo>
                  <a:pt x="11057" y="20517"/>
                  <a:pt x="10646" y="20028"/>
                  <a:pt x="10521" y="19347"/>
                </a:cubicBezTo>
                <a:lnTo>
                  <a:pt x="11570" y="19347"/>
                </a:lnTo>
                <a:cubicBezTo>
                  <a:pt x="11741" y="19347"/>
                  <a:pt x="11877" y="19138"/>
                  <a:pt x="11877" y="18876"/>
                </a:cubicBezTo>
                <a:cubicBezTo>
                  <a:pt x="11877" y="18614"/>
                  <a:pt x="11741" y="18405"/>
                  <a:pt x="11570" y="18405"/>
                </a:cubicBezTo>
                <a:lnTo>
                  <a:pt x="10521" y="18405"/>
                </a:lnTo>
                <a:cubicBezTo>
                  <a:pt x="10658" y="17724"/>
                  <a:pt x="11068" y="17235"/>
                  <a:pt x="11547" y="17235"/>
                </a:cubicBezTo>
                <a:cubicBezTo>
                  <a:pt x="12139" y="17235"/>
                  <a:pt x="12618" y="17968"/>
                  <a:pt x="12618" y="18876"/>
                </a:cubicBezTo>
                <a:cubicBezTo>
                  <a:pt x="12618" y="19784"/>
                  <a:pt x="12139" y="20517"/>
                  <a:pt x="11547" y="20517"/>
                </a:cubicBezTo>
                <a:close/>
                <a:moveTo>
                  <a:pt x="14077" y="6408"/>
                </a:moveTo>
                <a:lnTo>
                  <a:pt x="13883" y="11437"/>
                </a:lnTo>
                <a:cubicBezTo>
                  <a:pt x="13849" y="12310"/>
                  <a:pt x="13382" y="12991"/>
                  <a:pt x="12800" y="12991"/>
                </a:cubicBezTo>
                <a:lnTo>
                  <a:pt x="11239" y="12991"/>
                </a:lnTo>
                <a:cubicBezTo>
                  <a:pt x="10886" y="12991"/>
                  <a:pt x="10589" y="12555"/>
                  <a:pt x="10589" y="11996"/>
                </a:cubicBezTo>
                <a:lnTo>
                  <a:pt x="10589" y="5623"/>
                </a:lnTo>
                <a:cubicBezTo>
                  <a:pt x="10589" y="5081"/>
                  <a:pt x="10874" y="4627"/>
                  <a:pt x="11239" y="4627"/>
                </a:cubicBezTo>
                <a:lnTo>
                  <a:pt x="12994" y="4627"/>
                </a:lnTo>
                <a:cubicBezTo>
                  <a:pt x="13621" y="4662"/>
                  <a:pt x="14111" y="5465"/>
                  <a:pt x="14077" y="6408"/>
                </a:cubicBezTo>
                <a:close/>
              </a:path>
            </a:pathLst>
          </a:custGeom>
          <a:solidFill>
            <a:srgbClr val="92D050"/>
          </a:solidFill>
          <a:ln w="12700">
            <a:miter lim="400000"/>
          </a:ln>
        </p:spPr>
        <p:txBody>
          <a:bodyPr lIns="257175" tIns="21431" rIns="21431" bIns="21431" anchor="t"/>
          <a:lstStyle/>
          <a:p>
            <a:pPr>
              <a:defRPr sz="3000">
                <a:solidFill>
                  <a:srgbClr val="FFFFFF"/>
                </a:solidFill>
              </a:defRPr>
            </a:pPr>
            <a:endParaRPr sz="1125" b="1" cap="all" dirty="0">
              <a:solidFill>
                <a:schemeClr val="tx1">
                  <a:lumMod val="85000"/>
                  <a:lumOff val="15000"/>
                </a:schemeClr>
              </a:solidFill>
              <a:latin typeface="Merriweather" panose="020B0604020202020204" charset="0"/>
            </a:endParaRPr>
          </a:p>
        </p:txBody>
      </p:sp>
      <p:sp>
        <p:nvSpPr>
          <p:cNvPr id="5" name="Shape">
            <a:extLst>
              <a:ext uri="{FF2B5EF4-FFF2-40B4-BE49-F238E27FC236}">
                <a16:creationId xmlns:a16="http://schemas.microsoft.com/office/drawing/2014/main" id="{85856376-5A3E-4EC3-BC27-5A97D9CFC926}"/>
              </a:ext>
            </a:extLst>
          </p:cNvPr>
          <p:cNvSpPr/>
          <p:nvPr/>
        </p:nvSpPr>
        <p:spPr>
          <a:xfrm>
            <a:off x="3871977" y="1449079"/>
            <a:ext cx="1719851" cy="1122671"/>
          </a:xfrm>
          <a:custGeom>
            <a:avLst/>
            <a:gdLst/>
            <a:ahLst/>
            <a:cxnLst>
              <a:cxn ang="0">
                <a:pos x="wd2" y="hd2"/>
              </a:cxn>
              <a:cxn ang="5400000">
                <a:pos x="wd2" y="hd2"/>
              </a:cxn>
              <a:cxn ang="10800000">
                <a:pos x="wd2" y="hd2"/>
              </a:cxn>
              <a:cxn ang="16200000">
                <a:pos x="wd2" y="hd2"/>
              </a:cxn>
            </a:cxnLst>
            <a:rect l="0" t="0" r="r" b="b"/>
            <a:pathLst>
              <a:path w="21600" h="21600" extrusionOk="0">
                <a:moveTo>
                  <a:pt x="21042" y="13026"/>
                </a:moveTo>
                <a:lnTo>
                  <a:pt x="18944" y="13026"/>
                </a:lnTo>
                <a:cubicBezTo>
                  <a:pt x="18739" y="12310"/>
                  <a:pt x="18272" y="11804"/>
                  <a:pt x="17725" y="11804"/>
                </a:cubicBezTo>
                <a:cubicBezTo>
                  <a:pt x="17177" y="11804"/>
                  <a:pt x="16710" y="12310"/>
                  <a:pt x="16505" y="13026"/>
                </a:cubicBezTo>
                <a:lnTo>
                  <a:pt x="15684" y="13026"/>
                </a:lnTo>
                <a:lnTo>
                  <a:pt x="16038" y="3510"/>
                </a:lnTo>
                <a:cubicBezTo>
                  <a:pt x="16596" y="3388"/>
                  <a:pt x="17018" y="2654"/>
                  <a:pt x="17018" y="1764"/>
                </a:cubicBezTo>
                <a:cubicBezTo>
                  <a:pt x="17018" y="786"/>
                  <a:pt x="16505" y="0"/>
                  <a:pt x="15867" y="0"/>
                </a:cubicBezTo>
                <a:lnTo>
                  <a:pt x="1151" y="0"/>
                </a:lnTo>
                <a:cubicBezTo>
                  <a:pt x="513" y="0"/>
                  <a:pt x="0" y="786"/>
                  <a:pt x="0" y="1764"/>
                </a:cubicBezTo>
                <a:cubicBezTo>
                  <a:pt x="0" y="2654"/>
                  <a:pt x="433" y="3388"/>
                  <a:pt x="980" y="3510"/>
                </a:cubicBezTo>
                <a:lnTo>
                  <a:pt x="1436" y="15908"/>
                </a:lnTo>
                <a:cubicBezTo>
                  <a:pt x="1493" y="17566"/>
                  <a:pt x="2394" y="18876"/>
                  <a:pt x="3488" y="18876"/>
                </a:cubicBezTo>
                <a:lnTo>
                  <a:pt x="3693" y="18876"/>
                </a:lnTo>
                <a:cubicBezTo>
                  <a:pt x="3693" y="20378"/>
                  <a:pt x="4491" y="21600"/>
                  <a:pt x="5471" y="21600"/>
                </a:cubicBezTo>
                <a:cubicBezTo>
                  <a:pt x="6349" y="21600"/>
                  <a:pt x="7067" y="20640"/>
                  <a:pt x="7215" y="19365"/>
                </a:cubicBezTo>
                <a:lnTo>
                  <a:pt x="9814" y="19365"/>
                </a:lnTo>
                <a:cubicBezTo>
                  <a:pt x="9962" y="20640"/>
                  <a:pt x="10680" y="21600"/>
                  <a:pt x="11558" y="21600"/>
                </a:cubicBezTo>
                <a:cubicBezTo>
                  <a:pt x="12538" y="21600"/>
                  <a:pt x="13336" y="20378"/>
                  <a:pt x="13336" y="18876"/>
                </a:cubicBezTo>
                <a:lnTo>
                  <a:pt x="13541" y="18876"/>
                </a:lnTo>
                <a:cubicBezTo>
                  <a:pt x="14636" y="18876"/>
                  <a:pt x="15525" y="17566"/>
                  <a:pt x="15593" y="15908"/>
                </a:cubicBezTo>
                <a:lnTo>
                  <a:pt x="15639" y="14685"/>
                </a:lnTo>
                <a:lnTo>
                  <a:pt x="16528" y="14685"/>
                </a:lnTo>
                <a:cubicBezTo>
                  <a:pt x="16733" y="15401"/>
                  <a:pt x="17200" y="15908"/>
                  <a:pt x="17747" y="15908"/>
                </a:cubicBezTo>
                <a:cubicBezTo>
                  <a:pt x="18294" y="15908"/>
                  <a:pt x="18762" y="15401"/>
                  <a:pt x="18967" y="14685"/>
                </a:cubicBezTo>
                <a:lnTo>
                  <a:pt x="21064" y="14685"/>
                </a:lnTo>
                <a:cubicBezTo>
                  <a:pt x="21361" y="14685"/>
                  <a:pt x="21600" y="14319"/>
                  <a:pt x="21600" y="13865"/>
                </a:cubicBezTo>
                <a:cubicBezTo>
                  <a:pt x="21577" y="13393"/>
                  <a:pt x="21338" y="13026"/>
                  <a:pt x="21042" y="13026"/>
                </a:cubicBezTo>
                <a:close/>
                <a:moveTo>
                  <a:pt x="3796" y="13009"/>
                </a:moveTo>
                <a:cubicBezTo>
                  <a:pt x="3226" y="13009"/>
                  <a:pt x="2747" y="12328"/>
                  <a:pt x="2713" y="11455"/>
                </a:cubicBezTo>
                <a:lnTo>
                  <a:pt x="2519" y="6426"/>
                </a:lnTo>
                <a:cubicBezTo>
                  <a:pt x="2485" y="5483"/>
                  <a:pt x="2975" y="4680"/>
                  <a:pt x="3602" y="4680"/>
                </a:cubicBezTo>
                <a:lnTo>
                  <a:pt x="5357" y="4680"/>
                </a:lnTo>
                <a:cubicBezTo>
                  <a:pt x="5711" y="4680"/>
                  <a:pt x="6007" y="5116"/>
                  <a:pt x="6007" y="5675"/>
                </a:cubicBezTo>
                <a:lnTo>
                  <a:pt x="6007" y="12049"/>
                </a:lnTo>
                <a:cubicBezTo>
                  <a:pt x="6007" y="12590"/>
                  <a:pt x="5722" y="13044"/>
                  <a:pt x="5357" y="13044"/>
                </a:cubicBezTo>
                <a:lnTo>
                  <a:pt x="3796" y="13044"/>
                </a:lnTo>
                <a:close/>
                <a:moveTo>
                  <a:pt x="5437" y="19347"/>
                </a:moveTo>
                <a:lnTo>
                  <a:pt x="6486" y="19347"/>
                </a:lnTo>
                <a:cubicBezTo>
                  <a:pt x="6349" y="20028"/>
                  <a:pt x="5939" y="20517"/>
                  <a:pt x="5460" y="20517"/>
                </a:cubicBezTo>
                <a:cubicBezTo>
                  <a:pt x="4867" y="20517"/>
                  <a:pt x="4389" y="19784"/>
                  <a:pt x="4389" y="18876"/>
                </a:cubicBezTo>
                <a:cubicBezTo>
                  <a:pt x="4389" y="17968"/>
                  <a:pt x="4867" y="17235"/>
                  <a:pt x="5460" y="17235"/>
                </a:cubicBezTo>
                <a:cubicBezTo>
                  <a:pt x="5950" y="17235"/>
                  <a:pt x="6360" y="17724"/>
                  <a:pt x="6486" y="18405"/>
                </a:cubicBezTo>
                <a:lnTo>
                  <a:pt x="5437" y="18405"/>
                </a:lnTo>
                <a:cubicBezTo>
                  <a:pt x="5266" y="18405"/>
                  <a:pt x="5129" y="18614"/>
                  <a:pt x="5129" y="18876"/>
                </a:cubicBezTo>
                <a:cubicBezTo>
                  <a:pt x="5129" y="19120"/>
                  <a:pt x="5266" y="19347"/>
                  <a:pt x="5437" y="19347"/>
                </a:cubicBezTo>
                <a:close/>
                <a:moveTo>
                  <a:pt x="9267" y="13009"/>
                </a:moveTo>
                <a:lnTo>
                  <a:pt x="7329" y="13009"/>
                </a:lnTo>
                <a:cubicBezTo>
                  <a:pt x="6976" y="13009"/>
                  <a:pt x="6680" y="12572"/>
                  <a:pt x="6680" y="12014"/>
                </a:cubicBezTo>
                <a:lnTo>
                  <a:pt x="6680" y="5640"/>
                </a:lnTo>
                <a:cubicBezTo>
                  <a:pt x="6680" y="5099"/>
                  <a:pt x="6965" y="4645"/>
                  <a:pt x="7329" y="4645"/>
                </a:cubicBezTo>
                <a:lnTo>
                  <a:pt x="9267" y="4645"/>
                </a:lnTo>
                <a:cubicBezTo>
                  <a:pt x="9620" y="4645"/>
                  <a:pt x="9917" y="5081"/>
                  <a:pt x="9917" y="5640"/>
                </a:cubicBezTo>
                <a:lnTo>
                  <a:pt x="9917" y="12014"/>
                </a:lnTo>
                <a:cubicBezTo>
                  <a:pt x="9917" y="12555"/>
                  <a:pt x="9632" y="13009"/>
                  <a:pt x="9267" y="13009"/>
                </a:cubicBezTo>
                <a:close/>
                <a:moveTo>
                  <a:pt x="11547" y="20517"/>
                </a:moveTo>
                <a:cubicBezTo>
                  <a:pt x="11057" y="20517"/>
                  <a:pt x="10646" y="20028"/>
                  <a:pt x="10521" y="19347"/>
                </a:cubicBezTo>
                <a:lnTo>
                  <a:pt x="11570" y="19347"/>
                </a:lnTo>
                <a:cubicBezTo>
                  <a:pt x="11741" y="19347"/>
                  <a:pt x="11877" y="19138"/>
                  <a:pt x="11877" y="18876"/>
                </a:cubicBezTo>
                <a:cubicBezTo>
                  <a:pt x="11877" y="18614"/>
                  <a:pt x="11741" y="18405"/>
                  <a:pt x="11570" y="18405"/>
                </a:cubicBezTo>
                <a:lnTo>
                  <a:pt x="10521" y="18405"/>
                </a:lnTo>
                <a:cubicBezTo>
                  <a:pt x="10658" y="17724"/>
                  <a:pt x="11068" y="17235"/>
                  <a:pt x="11547" y="17235"/>
                </a:cubicBezTo>
                <a:cubicBezTo>
                  <a:pt x="12139" y="17235"/>
                  <a:pt x="12618" y="17968"/>
                  <a:pt x="12618" y="18876"/>
                </a:cubicBezTo>
                <a:cubicBezTo>
                  <a:pt x="12618" y="19784"/>
                  <a:pt x="12139" y="20517"/>
                  <a:pt x="11547" y="20517"/>
                </a:cubicBezTo>
                <a:close/>
                <a:moveTo>
                  <a:pt x="14077" y="6408"/>
                </a:moveTo>
                <a:lnTo>
                  <a:pt x="13883" y="11437"/>
                </a:lnTo>
                <a:cubicBezTo>
                  <a:pt x="13849" y="12310"/>
                  <a:pt x="13382" y="12991"/>
                  <a:pt x="12801" y="12991"/>
                </a:cubicBezTo>
                <a:lnTo>
                  <a:pt x="11239" y="12991"/>
                </a:lnTo>
                <a:cubicBezTo>
                  <a:pt x="10886" y="12991"/>
                  <a:pt x="10589" y="12555"/>
                  <a:pt x="10589" y="11996"/>
                </a:cubicBezTo>
                <a:lnTo>
                  <a:pt x="10589" y="5623"/>
                </a:lnTo>
                <a:cubicBezTo>
                  <a:pt x="10589" y="5081"/>
                  <a:pt x="10874" y="4627"/>
                  <a:pt x="11239" y="4627"/>
                </a:cubicBezTo>
                <a:lnTo>
                  <a:pt x="12994" y="4627"/>
                </a:lnTo>
                <a:cubicBezTo>
                  <a:pt x="13621" y="4662"/>
                  <a:pt x="14111" y="5465"/>
                  <a:pt x="14077" y="6408"/>
                </a:cubicBezTo>
                <a:close/>
              </a:path>
            </a:pathLst>
          </a:custGeom>
          <a:solidFill>
            <a:schemeClr val="accent6">
              <a:lumMod val="75000"/>
            </a:schemeClr>
          </a:solidFill>
          <a:ln w="12700">
            <a:miter lim="400000"/>
          </a:ln>
        </p:spPr>
        <p:txBody>
          <a:bodyPr lIns="257175" tIns="21431" rIns="21431" bIns="21431" anchor="t"/>
          <a:lstStyle/>
          <a:p>
            <a:pPr>
              <a:defRPr sz="3000">
                <a:solidFill>
                  <a:srgbClr val="FFFFFF"/>
                </a:solidFill>
              </a:defRPr>
            </a:pPr>
            <a:endParaRPr sz="1125" b="1" cap="all" dirty="0">
              <a:solidFill>
                <a:schemeClr val="tx1">
                  <a:lumMod val="85000"/>
                  <a:lumOff val="15000"/>
                </a:schemeClr>
              </a:solidFill>
              <a:latin typeface="Merriweather" panose="020B0604020202020204" charset="0"/>
            </a:endParaRPr>
          </a:p>
        </p:txBody>
      </p:sp>
      <p:sp>
        <p:nvSpPr>
          <p:cNvPr id="6" name="Shape">
            <a:extLst>
              <a:ext uri="{FF2B5EF4-FFF2-40B4-BE49-F238E27FC236}">
                <a16:creationId xmlns:a16="http://schemas.microsoft.com/office/drawing/2014/main" id="{AB2B9F9F-46C0-4C2C-9745-205AE088FF53}"/>
              </a:ext>
            </a:extLst>
          </p:cNvPr>
          <p:cNvSpPr/>
          <p:nvPr/>
        </p:nvSpPr>
        <p:spPr>
          <a:xfrm>
            <a:off x="5342247" y="1449079"/>
            <a:ext cx="1719851" cy="1122671"/>
          </a:xfrm>
          <a:custGeom>
            <a:avLst/>
            <a:gdLst/>
            <a:ahLst/>
            <a:cxnLst>
              <a:cxn ang="0">
                <a:pos x="wd2" y="hd2"/>
              </a:cxn>
              <a:cxn ang="5400000">
                <a:pos x="wd2" y="hd2"/>
              </a:cxn>
              <a:cxn ang="10800000">
                <a:pos x="wd2" y="hd2"/>
              </a:cxn>
              <a:cxn ang="16200000">
                <a:pos x="wd2" y="hd2"/>
              </a:cxn>
            </a:cxnLst>
            <a:rect l="0" t="0" r="r" b="b"/>
            <a:pathLst>
              <a:path w="21600" h="21600" extrusionOk="0">
                <a:moveTo>
                  <a:pt x="21042" y="13026"/>
                </a:moveTo>
                <a:lnTo>
                  <a:pt x="18944" y="13026"/>
                </a:lnTo>
                <a:cubicBezTo>
                  <a:pt x="18739" y="12310"/>
                  <a:pt x="18272" y="11804"/>
                  <a:pt x="17725" y="11804"/>
                </a:cubicBezTo>
                <a:cubicBezTo>
                  <a:pt x="17177" y="11804"/>
                  <a:pt x="16710" y="12310"/>
                  <a:pt x="16505" y="13026"/>
                </a:cubicBezTo>
                <a:lnTo>
                  <a:pt x="15684" y="13026"/>
                </a:lnTo>
                <a:lnTo>
                  <a:pt x="16038" y="3510"/>
                </a:lnTo>
                <a:cubicBezTo>
                  <a:pt x="16596" y="3388"/>
                  <a:pt x="17018" y="2654"/>
                  <a:pt x="17018" y="1764"/>
                </a:cubicBezTo>
                <a:cubicBezTo>
                  <a:pt x="17018" y="786"/>
                  <a:pt x="16505" y="0"/>
                  <a:pt x="15867" y="0"/>
                </a:cubicBezTo>
                <a:lnTo>
                  <a:pt x="1151" y="0"/>
                </a:lnTo>
                <a:cubicBezTo>
                  <a:pt x="513" y="0"/>
                  <a:pt x="0" y="786"/>
                  <a:pt x="0" y="1764"/>
                </a:cubicBezTo>
                <a:cubicBezTo>
                  <a:pt x="0" y="2654"/>
                  <a:pt x="433" y="3388"/>
                  <a:pt x="980" y="3510"/>
                </a:cubicBezTo>
                <a:lnTo>
                  <a:pt x="1436" y="15908"/>
                </a:lnTo>
                <a:cubicBezTo>
                  <a:pt x="1493" y="17566"/>
                  <a:pt x="2394" y="18876"/>
                  <a:pt x="3488" y="18876"/>
                </a:cubicBezTo>
                <a:lnTo>
                  <a:pt x="3693" y="18876"/>
                </a:lnTo>
                <a:cubicBezTo>
                  <a:pt x="3693" y="20378"/>
                  <a:pt x="4491" y="21600"/>
                  <a:pt x="5471" y="21600"/>
                </a:cubicBezTo>
                <a:cubicBezTo>
                  <a:pt x="6349" y="21600"/>
                  <a:pt x="7067" y="20640"/>
                  <a:pt x="7215" y="19365"/>
                </a:cubicBezTo>
                <a:lnTo>
                  <a:pt x="9814" y="19365"/>
                </a:lnTo>
                <a:cubicBezTo>
                  <a:pt x="9962" y="20640"/>
                  <a:pt x="10680" y="21600"/>
                  <a:pt x="11558" y="21600"/>
                </a:cubicBezTo>
                <a:cubicBezTo>
                  <a:pt x="12538" y="21600"/>
                  <a:pt x="13336" y="20378"/>
                  <a:pt x="13336" y="18876"/>
                </a:cubicBezTo>
                <a:lnTo>
                  <a:pt x="13541" y="18876"/>
                </a:lnTo>
                <a:cubicBezTo>
                  <a:pt x="14624" y="18876"/>
                  <a:pt x="15525" y="17566"/>
                  <a:pt x="15593" y="15908"/>
                </a:cubicBezTo>
                <a:lnTo>
                  <a:pt x="15639" y="14685"/>
                </a:lnTo>
                <a:lnTo>
                  <a:pt x="16528" y="14685"/>
                </a:lnTo>
                <a:cubicBezTo>
                  <a:pt x="16733" y="15401"/>
                  <a:pt x="17200" y="15908"/>
                  <a:pt x="17747" y="15908"/>
                </a:cubicBezTo>
                <a:cubicBezTo>
                  <a:pt x="18294" y="15908"/>
                  <a:pt x="18762" y="15401"/>
                  <a:pt x="18967" y="14685"/>
                </a:cubicBezTo>
                <a:lnTo>
                  <a:pt x="21064" y="14685"/>
                </a:lnTo>
                <a:cubicBezTo>
                  <a:pt x="21361" y="14685"/>
                  <a:pt x="21600" y="14319"/>
                  <a:pt x="21600" y="13865"/>
                </a:cubicBezTo>
                <a:cubicBezTo>
                  <a:pt x="21589" y="13393"/>
                  <a:pt x="21338" y="13026"/>
                  <a:pt x="21042" y="13026"/>
                </a:cubicBezTo>
                <a:close/>
                <a:moveTo>
                  <a:pt x="3807" y="13009"/>
                </a:moveTo>
                <a:cubicBezTo>
                  <a:pt x="3237" y="13009"/>
                  <a:pt x="2758" y="12328"/>
                  <a:pt x="2724" y="11455"/>
                </a:cubicBezTo>
                <a:lnTo>
                  <a:pt x="2530" y="6426"/>
                </a:lnTo>
                <a:cubicBezTo>
                  <a:pt x="2496" y="5483"/>
                  <a:pt x="2986" y="4680"/>
                  <a:pt x="3613" y="4680"/>
                </a:cubicBezTo>
                <a:lnTo>
                  <a:pt x="5369" y="4680"/>
                </a:lnTo>
                <a:cubicBezTo>
                  <a:pt x="5722" y="4680"/>
                  <a:pt x="6018" y="5116"/>
                  <a:pt x="6018" y="5675"/>
                </a:cubicBezTo>
                <a:lnTo>
                  <a:pt x="6018" y="12049"/>
                </a:lnTo>
                <a:cubicBezTo>
                  <a:pt x="6018" y="12590"/>
                  <a:pt x="5733" y="13044"/>
                  <a:pt x="5369" y="13044"/>
                </a:cubicBezTo>
                <a:lnTo>
                  <a:pt x="3807" y="13044"/>
                </a:lnTo>
                <a:close/>
                <a:moveTo>
                  <a:pt x="5448" y="19347"/>
                </a:moveTo>
                <a:lnTo>
                  <a:pt x="6497" y="19347"/>
                </a:lnTo>
                <a:cubicBezTo>
                  <a:pt x="6360" y="20028"/>
                  <a:pt x="5950" y="20517"/>
                  <a:pt x="5471" y="20517"/>
                </a:cubicBezTo>
                <a:cubicBezTo>
                  <a:pt x="4879" y="20517"/>
                  <a:pt x="4400" y="19784"/>
                  <a:pt x="4400" y="18876"/>
                </a:cubicBezTo>
                <a:cubicBezTo>
                  <a:pt x="4400" y="17968"/>
                  <a:pt x="4879" y="17235"/>
                  <a:pt x="5471" y="17235"/>
                </a:cubicBezTo>
                <a:cubicBezTo>
                  <a:pt x="5961" y="17235"/>
                  <a:pt x="6372" y="17724"/>
                  <a:pt x="6497" y="18405"/>
                </a:cubicBezTo>
                <a:lnTo>
                  <a:pt x="5448" y="18405"/>
                </a:lnTo>
                <a:cubicBezTo>
                  <a:pt x="5278" y="18405"/>
                  <a:pt x="5141" y="18614"/>
                  <a:pt x="5141" y="18876"/>
                </a:cubicBezTo>
                <a:cubicBezTo>
                  <a:pt x="5141" y="19120"/>
                  <a:pt x="5278" y="19347"/>
                  <a:pt x="5448" y="19347"/>
                </a:cubicBezTo>
                <a:close/>
                <a:moveTo>
                  <a:pt x="9278" y="13009"/>
                </a:moveTo>
                <a:lnTo>
                  <a:pt x="7341" y="13009"/>
                </a:lnTo>
                <a:cubicBezTo>
                  <a:pt x="6987" y="13009"/>
                  <a:pt x="6691" y="12572"/>
                  <a:pt x="6691" y="12014"/>
                </a:cubicBezTo>
                <a:lnTo>
                  <a:pt x="6691" y="5640"/>
                </a:lnTo>
                <a:cubicBezTo>
                  <a:pt x="6691" y="5099"/>
                  <a:pt x="6976" y="4645"/>
                  <a:pt x="7341" y="4645"/>
                </a:cubicBezTo>
                <a:lnTo>
                  <a:pt x="9278" y="4645"/>
                </a:lnTo>
                <a:cubicBezTo>
                  <a:pt x="9632" y="4645"/>
                  <a:pt x="9928" y="5081"/>
                  <a:pt x="9928" y="5640"/>
                </a:cubicBezTo>
                <a:lnTo>
                  <a:pt x="9928" y="12014"/>
                </a:lnTo>
                <a:cubicBezTo>
                  <a:pt x="9928" y="12555"/>
                  <a:pt x="9632" y="13009"/>
                  <a:pt x="9278" y="13009"/>
                </a:cubicBezTo>
                <a:close/>
                <a:moveTo>
                  <a:pt x="11558" y="20517"/>
                </a:moveTo>
                <a:cubicBezTo>
                  <a:pt x="11068" y="20517"/>
                  <a:pt x="10658" y="20028"/>
                  <a:pt x="10532" y="19347"/>
                </a:cubicBezTo>
                <a:lnTo>
                  <a:pt x="11581" y="19347"/>
                </a:lnTo>
                <a:cubicBezTo>
                  <a:pt x="11752" y="19347"/>
                  <a:pt x="11889" y="19138"/>
                  <a:pt x="11889" y="18876"/>
                </a:cubicBezTo>
                <a:cubicBezTo>
                  <a:pt x="11889" y="18614"/>
                  <a:pt x="11752" y="18405"/>
                  <a:pt x="11581" y="18405"/>
                </a:cubicBezTo>
                <a:lnTo>
                  <a:pt x="10532" y="18405"/>
                </a:lnTo>
                <a:cubicBezTo>
                  <a:pt x="10669" y="17724"/>
                  <a:pt x="11079" y="17235"/>
                  <a:pt x="11558" y="17235"/>
                </a:cubicBezTo>
                <a:cubicBezTo>
                  <a:pt x="12151" y="17235"/>
                  <a:pt x="12629" y="17968"/>
                  <a:pt x="12629" y="18876"/>
                </a:cubicBezTo>
                <a:cubicBezTo>
                  <a:pt x="12630" y="19784"/>
                  <a:pt x="12151" y="20517"/>
                  <a:pt x="11558" y="20517"/>
                </a:cubicBezTo>
                <a:close/>
                <a:moveTo>
                  <a:pt x="14077" y="6408"/>
                </a:moveTo>
                <a:lnTo>
                  <a:pt x="13883" y="11437"/>
                </a:lnTo>
                <a:cubicBezTo>
                  <a:pt x="13849" y="12310"/>
                  <a:pt x="13382" y="12991"/>
                  <a:pt x="12800" y="12991"/>
                </a:cubicBezTo>
                <a:lnTo>
                  <a:pt x="11239" y="12991"/>
                </a:lnTo>
                <a:cubicBezTo>
                  <a:pt x="10885" y="12991"/>
                  <a:pt x="10589" y="12555"/>
                  <a:pt x="10589" y="11996"/>
                </a:cubicBezTo>
                <a:lnTo>
                  <a:pt x="10589" y="5623"/>
                </a:lnTo>
                <a:cubicBezTo>
                  <a:pt x="10589" y="5081"/>
                  <a:pt x="10874" y="4627"/>
                  <a:pt x="11239" y="4627"/>
                </a:cubicBezTo>
                <a:lnTo>
                  <a:pt x="12994" y="4627"/>
                </a:lnTo>
                <a:cubicBezTo>
                  <a:pt x="13621" y="4662"/>
                  <a:pt x="14123" y="5465"/>
                  <a:pt x="14077" y="6408"/>
                </a:cubicBezTo>
                <a:close/>
              </a:path>
            </a:pathLst>
          </a:custGeom>
          <a:solidFill>
            <a:srgbClr val="00B0F0"/>
          </a:solidFill>
          <a:ln w="12700">
            <a:miter lim="400000"/>
          </a:ln>
        </p:spPr>
        <p:txBody>
          <a:bodyPr lIns="257175" tIns="21431" rIns="21431" bIns="21431" anchor="t"/>
          <a:lstStyle/>
          <a:p>
            <a:pPr>
              <a:defRPr sz="3000">
                <a:solidFill>
                  <a:srgbClr val="FFFFFF"/>
                </a:solidFill>
              </a:defRPr>
            </a:pPr>
            <a:endParaRPr sz="1125" b="1" cap="all" dirty="0">
              <a:solidFill>
                <a:schemeClr val="tx1">
                  <a:lumMod val="85000"/>
                  <a:lumOff val="15000"/>
                </a:schemeClr>
              </a:solidFill>
              <a:latin typeface="Merriweather" panose="020B0604020202020204" charset="0"/>
            </a:endParaRPr>
          </a:p>
        </p:txBody>
      </p:sp>
      <p:sp>
        <p:nvSpPr>
          <p:cNvPr id="7" name="Shape">
            <a:extLst>
              <a:ext uri="{FF2B5EF4-FFF2-40B4-BE49-F238E27FC236}">
                <a16:creationId xmlns:a16="http://schemas.microsoft.com/office/drawing/2014/main" id="{88EEFAC5-8944-4B38-BA74-BB305E962703}"/>
              </a:ext>
            </a:extLst>
          </p:cNvPr>
          <p:cNvSpPr/>
          <p:nvPr/>
        </p:nvSpPr>
        <p:spPr>
          <a:xfrm>
            <a:off x="6848822" y="1449079"/>
            <a:ext cx="1647659" cy="1123578"/>
          </a:xfrm>
          <a:custGeom>
            <a:avLst/>
            <a:gdLst/>
            <a:ahLst/>
            <a:cxnLst>
              <a:cxn ang="0">
                <a:pos x="wd2" y="hd2"/>
              </a:cxn>
              <a:cxn ang="5400000">
                <a:pos x="wd2" y="hd2"/>
              </a:cxn>
              <a:cxn ang="10800000">
                <a:pos x="wd2" y="hd2"/>
              </a:cxn>
              <a:cxn ang="16200000">
                <a:pos x="wd2" y="hd2"/>
              </a:cxn>
            </a:cxnLst>
            <a:rect l="0" t="0" r="r" b="b"/>
            <a:pathLst>
              <a:path w="21546" h="21600" extrusionOk="0">
                <a:moveTo>
                  <a:pt x="19362" y="9858"/>
                </a:moveTo>
                <a:lnTo>
                  <a:pt x="19208" y="9858"/>
                </a:lnTo>
                <a:lnTo>
                  <a:pt x="19208" y="7782"/>
                </a:lnTo>
                <a:lnTo>
                  <a:pt x="19279" y="7782"/>
                </a:lnTo>
                <a:cubicBezTo>
                  <a:pt x="19564" y="7782"/>
                  <a:pt x="19789" y="7450"/>
                  <a:pt x="19789" y="7031"/>
                </a:cubicBezTo>
                <a:cubicBezTo>
                  <a:pt x="19789" y="6613"/>
                  <a:pt x="19564" y="6281"/>
                  <a:pt x="19279" y="6281"/>
                </a:cubicBezTo>
                <a:lnTo>
                  <a:pt x="18128" y="6281"/>
                </a:lnTo>
                <a:cubicBezTo>
                  <a:pt x="17843" y="6281"/>
                  <a:pt x="17617" y="6613"/>
                  <a:pt x="17617" y="7031"/>
                </a:cubicBezTo>
                <a:cubicBezTo>
                  <a:pt x="17617" y="7450"/>
                  <a:pt x="17843" y="7782"/>
                  <a:pt x="18128" y="7782"/>
                </a:cubicBezTo>
                <a:lnTo>
                  <a:pt x="18199" y="7782"/>
                </a:lnTo>
                <a:lnTo>
                  <a:pt x="18199" y="9858"/>
                </a:lnTo>
                <a:lnTo>
                  <a:pt x="16965" y="9858"/>
                </a:lnTo>
                <a:lnTo>
                  <a:pt x="16965" y="3559"/>
                </a:lnTo>
                <a:lnTo>
                  <a:pt x="17143" y="3559"/>
                </a:lnTo>
                <a:cubicBezTo>
                  <a:pt x="17807" y="3559"/>
                  <a:pt x="18353" y="2757"/>
                  <a:pt x="18353" y="1780"/>
                </a:cubicBezTo>
                <a:lnTo>
                  <a:pt x="18353" y="1780"/>
                </a:lnTo>
                <a:cubicBezTo>
                  <a:pt x="18353" y="803"/>
                  <a:pt x="17807" y="0"/>
                  <a:pt x="17143" y="0"/>
                </a:cubicBezTo>
                <a:lnTo>
                  <a:pt x="14378" y="0"/>
                </a:lnTo>
                <a:cubicBezTo>
                  <a:pt x="13713" y="0"/>
                  <a:pt x="13167" y="803"/>
                  <a:pt x="13167" y="1780"/>
                </a:cubicBezTo>
                <a:lnTo>
                  <a:pt x="13167" y="1780"/>
                </a:lnTo>
                <a:cubicBezTo>
                  <a:pt x="13167" y="2757"/>
                  <a:pt x="13713" y="3559"/>
                  <a:pt x="14378" y="3559"/>
                </a:cubicBezTo>
                <a:lnTo>
                  <a:pt x="14556" y="3559"/>
                </a:lnTo>
                <a:lnTo>
                  <a:pt x="14556" y="9858"/>
                </a:lnTo>
                <a:lnTo>
                  <a:pt x="10449" y="9858"/>
                </a:lnTo>
                <a:lnTo>
                  <a:pt x="10449" y="4693"/>
                </a:lnTo>
                <a:lnTo>
                  <a:pt x="10520" y="4693"/>
                </a:lnTo>
                <a:cubicBezTo>
                  <a:pt x="11126" y="4693"/>
                  <a:pt x="11624" y="3978"/>
                  <a:pt x="11624" y="3071"/>
                </a:cubicBezTo>
                <a:cubicBezTo>
                  <a:pt x="11624" y="2181"/>
                  <a:pt x="11138" y="1448"/>
                  <a:pt x="10520" y="1448"/>
                </a:cubicBezTo>
                <a:lnTo>
                  <a:pt x="7553" y="1448"/>
                </a:lnTo>
                <a:lnTo>
                  <a:pt x="1251" y="1448"/>
                </a:lnTo>
                <a:cubicBezTo>
                  <a:pt x="622" y="1448"/>
                  <a:pt x="65" y="2146"/>
                  <a:pt x="5" y="3071"/>
                </a:cubicBezTo>
                <a:cubicBezTo>
                  <a:pt x="-54" y="4030"/>
                  <a:pt x="409" y="4833"/>
                  <a:pt x="1026" y="4973"/>
                </a:cubicBezTo>
                <a:lnTo>
                  <a:pt x="1501" y="15912"/>
                </a:lnTo>
                <a:cubicBezTo>
                  <a:pt x="1560" y="17570"/>
                  <a:pt x="2498" y="18878"/>
                  <a:pt x="3637" y="18878"/>
                </a:cubicBezTo>
                <a:lnTo>
                  <a:pt x="3851" y="18878"/>
                </a:lnTo>
                <a:cubicBezTo>
                  <a:pt x="3851" y="20379"/>
                  <a:pt x="4681" y="21600"/>
                  <a:pt x="5702" y="21600"/>
                </a:cubicBezTo>
                <a:cubicBezTo>
                  <a:pt x="6616" y="21600"/>
                  <a:pt x="7364" y="20640"/>
                  <a:pt x="7518" y="19367"/>
                </a:cubicBezTo>
                <a:lnTo>
                  <a:pt x="10224" y="19367"/>
                </a:lnTo>
                <a:cubicBezTo>
                  <a:pt x="10236" y="19437"/>
                  <a:pt x="10247" y="19524"/>
                  <a:pt x="10259" y="19594"/>
                </a:cubicBezTo>
                <a:cubicBezTo>
                  <a:pt x="10259" y="19594"/>
                  <a:pt x="10259" y="19611"/>
                  <a:pt x="10259" y="19611"/>
                </a:cubicBezTo>
                <a:cubicBezTo>
                  <a:pt x="10271" y="19681"/>
                  <a:pt x="10283" y="19751"/>
                  <a:pt x="10307" y="19820"/>
                </a:cubicBezTo>
                <a:cubicBezTo>
                  <a:pt x="10307" y="19820"/>
                  <a:pt x="10307" y="19838"/>
                  <a:pt x="10319" y="19838"/>
                </a:cubicBezTo>
                <a:cubicBezTo>
                  <a:pt x="10330" y="19908"/>
                  <a:pt x="10354" y="19977"/>
                  <a:pt x="10378" y="20030"/>
                </a:cubicBezTo>
                <a:cubicBezTo>
                  <a:pt x="10378" y="20030"/>
                  <a:pt x="10378" y="20047"/>
                  <a:pt x="10390" y="20047"/>
                </a:cubicBezTo>
                <a:cubicBezTo>
                  <a:pt x="10414" y="20117"/>
                  <a:pt x="10437" y="20169"/>
                  <a:pt x="10461" y="20239"/>
                </a:cubicBezTo>
                <a:cubicBezTo>
                  <a:pt x="10461" y="20239"/>
                  <a:pt x="10461" y="20257"/>
                  <a:pt x="10473" y="20257"/>
                </a:cubicBezTo>
                <a:cubicBezTo>
                  <a:pt x="10580" y="20518"/>
                  <a:pt x="10710" y="20745"/>
                  <a:pt x="10853" y="20937"/>
                </a:cubicBezTo>
                <a:cubicBezTo>
                  <a:pt x="10853" y="20937"/>
                  <a:pt x="10865" y="20954"/>
                  <a:pt x="10865" y="20954"/>
                </a:cubicBezTo>
                <a:cubicBezTo>
                  <a:pt x="10888" y="20989"/>
                  <a:pt x="10924" y="21024"/>
                  <a:pt x="10948" y="21059"/>
                </a:cubicBezTo>
                <a:cubicBezTo>
                  <a:pt x="10960" y="21077"/>
                  <a:pt x="10983" y="21094"/>
                  <a:pt x="10995" y="21111"/>
                </a:cubicBezTo>
                <a:cubicBezTo>
                  <a:pt x="11019" y="21146"/>
                  <a:pt x="11043" y="21164"/>
                  <a:pt x="11078" y="21181"/>
                </a:cubicBezTo>
                <a:cubicBezTo>
                  <a:pt x="11102" y="21199"/>
                  <a:pt x="11126" y="21216"/>
                  <a:pt x="11149" y="21234"/>
                </a:cubicBezTo>
                <a:cubicBezTo>
                  <a:pt x="11173" y="21251"/>
                  <a:pt x="11197" y="21269"/>
                  <a:pt x="11221" y="21286"/>
                </a:cubicBezTo>
                <a:cubicBezTo>
                  <a:pt x="11244" y="21303"/>
                  <a:pt x="11268" y="21321"/>
                  <a:pt x="11304" y="21338"/>
                </a:cubicBezTo>
                <a:cubicBezTo>
                  <a:pt x="11328" y="21356"/>
                  <a:pt x="11351" y="21373"/>
                  <a:pt x="11375" y="21391"/>
                </a:cubicBezTo>
                <a:cubicBezTo>
                  <a:pt x="11399" y="21408"/>
                  <a:pt x="11434" y="21426"/>
                  <a:pt x="11458" y="21443"/>
                </a:cubicBezTo>
                <a:cubicBezTo>
                  <a:pt x="11482" y="21460"/>
                  <a:pt x="11506" y="21460"/>
                  <a:pt x="11529" y="21478"/>
                </a:cubicBezTo>
                <a:cubicBezTo>
                  <a:pt x="11565" y="21495"/>
                  <a:pt x="11601" y="21495"/>
                  <a:pt x="11624" y="21513"/>
                </a:cubicBezTo>
                <a:cubicBezTo>
                  <a:pt x="11648" y="21513"/>
                  <a:pt x="11672" y="21530"/>
                  <a:pt x="11695" y="21530"/>
                </a:cubicBezTo>
                <a:cubicBezTo>
                  <a:pt x="11731" y="21548"/>
                  <a:pt x="11767" y="21548"/>
                  <a:pt x="11814" y="21548"/>
                </a:cubicBezTo>
                <a:cubicBezTo>
                  <a:pt x="11838" y="21548"/>
                  <a:pt x="11850" y="21565"/>
                  <a:pt x="11873" y="21565"/>
                </a:cubicBezTo>
                <a:cubicBezTo>
                  <a:pt x="11933" y="21565"/>
                  <a:pt x="11992" y="21583"/>
                  <a:pt x="12051" y="21583"/>
                </a:cubicBezTo>
                <a:lnTo>
                  <a:pt x="12051" y="21583"/>
                </a:lnTo>
                <a:lnTo>
                  <a:pt x="12051" y="21583"/>
                </a:lnTo>
                <a:cubicBezTo>
                  <a:pt x="12111" y="21583"/>
                  <a:pt x="12170" y="21583"/>
                  <a:pt x="12230" y="21565"/>
                </a:cubicBezTo>
                <a:cubicBezTo>
                  <a:pt x="12253" y="21565"/>
                  <a:pt x="12265" y="21565"/>
                  <a:pt x="12289" y="21548"/>
                </a:cubicBezTo>
                <a:cubicBezTo>
                  <a:pt x="12324" y="21548"/>
                  <a:pt x="12360" y="21530"/>
                  <a:pt x="12408" y="21530"/>
                </a:cubicBezTo>
                <a:cubicBezTo>
                  <a:pt x="12431" y="21530"/>
                  <a:pt x="12455" y="21513"/>
                  <a:pt x="12479" y="21513"/>
                </a:cubicBezTo>
                <a:cubicBezTo>
                  <a:pt x="12514" y="21495"/>
                  <a:pt x="12550" y="21495"/>
                  <a:pt x="12574" y="21478"/>
                </a:cubicBezTo>
                <a:cubicBezTo>
                  <a:pt x="12597" y="21460"/>
                  <a:pt x="12621" y="21460"/>
                  <a:pt x="12645" y="21443"/>
                </a:cubicBezTo>
                <a:cubicBezTo>
                  <a:pt x="12669" y="21426"/>
                  <a:pt x="12704" y="21408"/>
                  <a:pt x="12728" y="21391"/>
                </a:cubicBezTo>
                <a:cubicBezTo>
                  <a:pt x="12752" y="21373"/>
                  <a:pt x="12775" y="21356"/>
                  <a:pt x="12799" y="21338"/>
                </a:cubicBezTo>
                <a:cubicBezTo>
                  <a:pt x="12823" y="21321"/>
                  <a:pt x="12847" y="21303"/>
                  <a:pt x="12870" y="21286"/>
                </a:cubicBezTo>
                <a:cubicBezTo>
                  <a:pt x="12894" y="21268"/>
                  <a:pt x="12918" y="21251"/>
                  <a:pt x="12942" y="21234"/>
                </a:cubicBezTo>
                <a:cubicBezTo>
                  <a:pt x="12965" y="21216"/>
                  <a:pt x="12989" y="21199"/>
                  <a:pt x="13013" y="21181"/>
                </a:cubicBezTo>
                <a:cubicBezTo>
                  <a:pt x="13037" y="21164"/>
                  <a:pt x="13060" y="21129"/>
                  <a:pt x="13096" y="21111"/>
                </a:cubicBezTo>
                <a:cubicBezTo>
                  <a:pt x="13108" y="21094"/>
                  <a:pt x="13132" y="21077"/>
                  <a:pt x="13143" y="21059"/>
                </a:cubicBezTo>
                <a:cubicBezTo>
                  <a:pt x="13167" y="21024"/>
                  <a:pt x="13203" y="20989"/>
                  <a:pt x="13227" y="20954"/>
                </a:cubicBezTo>
                <a:cubicBezTo>
                  <a:pt x="13227" y="20954"/>
                  <a:pt x="13238" y="20937"/>
                  <a:pt x="13238" y="20937"/>
                </a:cubicBezTo>
                <a:cubicBezTo>
                  <a:pt x="13393" y="20745"/>
                  <a:pt x="13523" y="20518"/>
                  <a:pt x="13618" y="20257"/>
                </a:cubicBezTo>
                <a:cubicBezTo>
                  <a:pt x="13618" y="20257"/>
                  <a:pt x="13618" y="20239"/>
                  <a:pt x="13630" y="20239"/>
                </a:cubicBezTo>
                <a:cubicBezTo>
                  <a:pt x="13654" y="20187"/>
                  <a:pt x="13678" y="20117"/>
                  <a:pt x="13701" y="20047"/>
                </a:cubicBezTo>
                <a:cubicBezTo>
                  <a:pt x="13701" y="20047"/>
                  <a:pt x="13701" y="20030"/>
                  <a:pt x="13713" y="20030"/>
                </a:cubicBezTo>
                <a:cubicBezTo>
                  <a:pt x="13737" y="19960"/>
                  <a:pt x="13749" y="19908"/>
                  <a:pt x="13773" y="19838"/>
                </a:cubicBezTo>
                <a:cubicBezTo>
                  <a:pt x="13773" y="19820"/>
                  <a:pt x="13773" y="19820"/>
                  <a:pt x="13784" y="19803"/>
                </a:cubicBezTo>
                <a:cubicBezTo>
                  <a:pt x="13796" y="19733"/>
                  <a:pt x="13820" y="19663"/>
                  <a:pt x="13832" y="19594"/>
                </a:cubicBezTo>
                <a:cubicBezTo>
                  <a:pt x="13832" y="19594"/>
                  <a:pt x="13832" y="19576"/>
                  <a:pt x="13832" y="19576"/>
                </a:cubicBezTo>
                <a:cubicBezTo>
                  <a:pt x="13844" y="19506"/>
                  <a:pt x="13856" y="19437"/>
                  <a:pt x="13867" y="19349"/>
                </a:cubicBezTo>
                <a:cubicBezTo>
                  <a:pt x="13867" y="19349"/>
                  <a:pt x="13867" y="19349"/>
                  <a:pt x="13867" y="19349"/>
                </a:cubicBezTo>
                <a:lnTo>
                  <a:pt x="15422" y="19349"/>
                </a:lnTo>
                <a:cubicBezTo>
                  <a:pt x="15576" y="20623"/>
                  <a:pt x="16324" y="21583"/>
                  <a:pt x="17238" y="21583"/>
                </a:cubicBezTo>
                <a:cubicBezTo>
                  <a:pt x="18259" y="21583"/>
                  <a:pt x="19089" y="20361"/>
                  <a:pt x="19089" y="18861"/>
                </a:cubicBezTo>
                <a:lnTo>
                  <a:pt x="19303" y="18861"/>
                </a:lnTo>
                <a:cubicBezTo>
                  <a:pt x="20430" y="18861"/>
                  <a:pt x="21368" y="17552"/>
                  <a:pt x="21439" y="15895"/>
                </a:cubicBezTo>
                <a:lnTo>
                  <a:pt x="21487" y="14673"/>
                </a:lnTo>
                <a:lnTo>
                  <a:pt x="21546" y="13016"/>
                </a:lnTo>
                <a:cubicBezTo>
                  <a:pt x="21534" y="11289"/>
                  <a:pt x="20561" y="9858"/>
                  <a:pt x="19362" y="9858"/>
                </a:cubicBezTo>
                <a:close/>
                <a:moveTo>
                  <a:pt x="3530" y="11533"/>
                </a:moveTo>
                <a:cubicBezTo>
                  <a:pt x="3044" y="11533"/>
                  <a:pt x="2640" y="10974"/>
                  <a:pt x="2604" y="10259"/>
                </a:cubicBezTo>
                <a:lnTo>
                  <a:pt x="2438" y="6142"/>
                </a:lnTo>
                <a:cubicBezTo>
                  <a:pt x="2403" y="5356"/>
                  <a:pt x="2830" y="4711"/>
                  <a:pt x="3364" y="4711"/>
                </a:cubicBezTo>
                <a:lnTo>
                  <a:pt x="4859" y="4711"/>
                </a:lnTo>
                <a:cubicBezTo>
                  <a:pt x="5168" y="4711"/>
                  <a:pt x="5405" y="5077"/>
                  <a:pt x="5405" y="5513"/>
                </a:cubicBezTo>
                <a:lnTo>
                  <a:pt x="5405" y="10713"/>
                </a:lnTo>
                <a:cubicBezTo>
                  <a:pt x="5405" y="11166"/>
                  <a:pt x="5156" y="11515"/>
                  <a:pt x="4859" y="11515"/>
                </a:cubicBezTo>
                <a:lnTo>
                  <a:pt x="3530" y="11515"/>
                </a:lnTo>
                <a:close/>
                <a:moveTo>
                  <a:pt x="5678" y="19367"/>
                </a:moveTo>
                <a:lnTo>
                  <a:pt x="6770" y="19367"/>
                </a:lnTo>
                <a:cubicBezTo>
                  <a:pt x="6628" y="20047"/>
                  <a:pt x="6200" y="20536"/>
                  <a:pt x="5702" y="20536"/>
                </a:cubicBezTo>
                <a:cubicBezTo>
                  <a:pt x="5085" y="20536"/>
                  <a:pt x="4586" y="19803"/>
                  <a:pt x="4586" y="18896"/>
                </a:cubicBezTo>
                <a:cubicBezTo>
                  <a:pt x="4586" y="17988"/>
                  <a:pt x="5085" y="17256"/>
                  <a:pt x="5702" y="17256"/>
                </a:cubicBezTo>
                <a:cubicBezTo>
                  <a:pt x="6212" y="17256"/>
                  <a:pt x="6640" y="17744"/>
                  <a:pt x="6770" y="18425"/>
                </a:cubicBezTo>
                <a:lnTo>
                  <a:pt x="5678" y="18425"/>
                </a:lnTo>
                <a:cubicBezTo>
                  <a:pt x="5500" y="18425"/>
                  <a:pt x="5358" y="18634"/>
                  <a:pt x="5358" y="18896"/>
                </a:cubicBezTo>
                <a:cubicBezTo>
                  <a:pt x="5358" y="19140"/>
                  <a:pt x="5500" y="19367"/>
                  <a:pt x="5678" y="19367"/>
                </a:cubicBezTo>
                <a:close/>
                <a:moveTo>
                  <a:pt x="9144" y="6124"/>
                </a:moveTo>
                <a:lnTo>
                  <a:pt x="8978" y="10242"/>
                </a:lnTo>
                <a:cubicBezTo>
                  <a:pt x="8954" y="10957"/>
                  <a:pt x="8550" y="11515"/>
                  <a:pt x="8052" y="11515"/>
                </a:cubicBezTo>
                <a:lnTo>
                  <a:pt x="6711" y="11515"/>
                </a:lnTo>
                <a:cubicBezTo>
                  <a:pt x="6402" y="11515"/>
                  <a:pt x="6165" y="11149"/>
                  <a:pt x="6165" y="10713"/>
                </a:cubicBezTo>
                <a:lnTo>
                  <a:pt x="6165" y="5496"/>
                </a:lnTo>
                <a:cubicBezTo>
                  <a:pt x="6165" y="5042"/>
                  <a:pt x="6414" y="4693"/>
                  <a:pt x="6711" y="4693"/>
                </a:cubicBezTo>
                <a:lnTo>
                  <a:pt x="8206" y="4693"/>
                </a:lnTo>
                <a:cubicBezTo>
                  <a:pt x="8752" y="4693"/>
                  <a:pt x="9167" y="5356"/>
                  <a:pt x="9144" y="6124"/>
                </a:cubicBezTo>
                <a:close/>
                <a:moveTo>
                  <a:pt x="13108" y="19367"/>
                </a:moveTo>
                <a:cubicBezTo>
                  <a:pt x="13096" y="19454"/>
                  <a:pt x="13072" y="19524"/>
                  <a:pt x="13048" y="19594"/>
                </a:cubicBezTo>
                <a:cubicBezTo>
                  <a:pt x="13048" y="19611"/>
                  <a:pt x="13036" y="19611"/>
                  <a:pt x="13036" y="19628"/>
                </a:cubicBezTo>
                <a:cubicBezTo>
                  <a:pt x="13013" y="19698"/>
                  <a:pt x="12989" y="19768"/>
                  <a:pt x="12953" y="19838"/>
                </a:cubicBezTo>
                <a:cubicBezTo>
                  <a:pt x="12953" y="19838"/>
                  <a:pt x="12953" y="19838"/>
                  <a:pt x="12953" y="19855"/>
                </a:cubicBezTo>
                <a:cubicBezTo>
                  <a:pt x="12918" y="19925"/>
                  <a:pt x="12894" y="19977"/>
                  <a:pt x="12846" y="20030"/>
                </a:cubicBezTo>
                <a:cubicBezTo>
                  <a:pt x="12846" y="20030"/>
                  <a:pt x="12835" y="20047"/>
                  <a:pt x="12835" y="20047"/>
                </a:cubicBezTo>
                <a:cubicBezTo>
                  <a:pt x="12799" y="20100"/>
                  <a:pt x="12763" y="20152"/>
                  <a:pt x="12716" y="20204"/>
                </a:cubicBezTo>
                <a:cubicBezTo>
                  <a:pt x="12704" y="20204"/>
                  <a:pt x="12704" y="20222"/>
                  <a:pt x="12692" y="20222"/>
                </a:cubicBezTo>
                <a:cubicBezTo>
                  <a:pt x="12645" y="20274"/>
                  <a:pt x="12609" y="20309"/>
                  <a:pt x="12562" y="20344"/>
                </a:cubicBezTo>
                <a:cubicBezTo>
                  <a:pt x="12562" y="20344"/>
                  <a:pt x="12562" y="20344"/>
                  <a:pt x="12550" y="20344"/>
                </a:cubicBezTo>
                <a:cubicBezTo>
                  <a:pt x="12502" y="20379"/>
                  <a:pt x="12455" y="20414"/>
                  <a:pt x="12407" y="20431"/>
                </a:cubicBezTo>
                <a:cubicBezTo>
                  <a:pt x="12395" y="20431"/>
                  <a:pt x="12395" y="20448"/>
                  <a:pt x="12384" y="20448"/>
                </a:cubicBezTo>
                <a:cubicBezTo>
                  <a:pt x="12336" y="20466"/>
                  <a:pt x="12277" y="20483"/>
                  <a:pt x="12229" y="20501"/>
                </a:cubicBezTo>
                <a:cubicBezTo>
                  <a:pt x="12217" y="20501"/>
                  <a:pt x="12206" y="20501"/>
                  <a:pt x="12194" y="20501"/>
                </a:cubicBezTo>
                <a:cubicBezTo>
                  <a:pt x="12134" y="20518"/>
                  <a:pt x="12087" y="20518"/>
                  <a:pt x="12028" y="20518"/>
                </a:cubicBezTo>
                <a:cubicBezTo>
                  <a:pt x="11968" y="20518"/>
                  <a:pt x="11921" y="20518"/>
                  <a:pt x="11861" y="20501"/>
                </a:cubicBezTo>
                <a:cubicBezTo>
                  <a:pt x="11850" y="20501"/>
                  <a:pt x="11838" y="20501"/>
                  <a:pt x="11826" y="20501"/>
                </a:cubicBezTo>
                <a:cubicBezTo>
                  <a:pt x="11778" y="20483"/>
                  <a:pt x="11719" y="20466"/>
                  <a:pt x="11672" y="20448"/>
                </a:cubicBezTo>
                <a:cubicBezTo>
                  <a:pt x="11660" y="20448"/>
                  <a:pt x="11660" y="20431"/>
                  <a:pt x="11648" y="20431"/>
                </a:cubicBezTo>
                <a:cubicBezTo>
                  <a:pt x="11600" y="20414"/>
                  <a:pt x="11553" y="20379"/>
                  <a:pt x="11505" y="20344"/>
                </a:cubicBezTo>
                <a:cubicBezTo>
                  <a:pt x="11505" y="20344"/>
                  <a:pt x="11505" y="20344"/>
                  <a:pt x="11493" y="20344"/>
                </a:cubicBezTo>
                <a:cubicBezTo>
                  <a:pt x="11446" y="20309"/>
                  <a:pt x="11399" y="20257"/>
                  <a:pt x="11363" y="20222"/>
                </a:cubicBezTo>
                <a:cubicBezTo>
                  <a:pt x="11351" y="20222"/>
                  <a:pt x="11351" y="20204"/>
                  <a:pt x="11339" y="20204"/>
                </a:cubicBezTo>
                <a:cubicBezTo>
                  <a:pt x="11292" y="20152"/>
                  <a:pt x="11256" y="20100"/>
                  <a:pt x="11220" y="20047"/>
                </a:cubicBezTo>
                <a:cubicBezTo>
                  <a:pt x="11220" y="20047"/>
                  <a:pt x="11220" y="20030"/>
                  <a:pt x="11209" y="20030"/>
                </a:cubicBezTo>
                <a:cubicBezTo>
                  <a:pt x="11173" y="19977"/>
                  <a:pt x="11137" y="19908"/>
                  <a:pt x="11102" y="19838"/>
                </a:cubicBezTo>
                <a:cubicBezTo>
                  <a:pt x="11102" y="19838"/>
                  <a:pt x="11102" y="19838"/>
                  <a:pt x="11102" y="19838"/>
                </a:cubicBezTo>
                <a:cubicBezTo>
                  <a:pt x="11066" y="19768"/>
                  <a:pt x="11042" y="19698"/>
                  <a:pt x="11019" y="19628"/>
                </a:cubicBezTo>
                <a:cubicBezTo>
                  <a:pt x="11019" y="19628"/>
                  <a:pt x="11019" y="19611"/>
                  <a:pt x="11007" y="19611"/>
                </a:cubicBezTo>
                <a:cubicBezTo>
                  <a:pt x="10983" y="19541"/>
                  <a:pt x="10959" y="19454"/>
                  <a:pt x="10947" y="19384"/>
                </a:cubicBezTo>
                <a:lnTo>
                  <a:pt x="12004" y="19384"/>
                </a:lnTo>
                <a:lnTo>
                  <a:pt x="12039" y="19384"/>
                </a:lnTo>
                <a:lnTo>
                  <a:pt x="13108" y="19367"/>
                </a:lnTo>
                <a:cubicBezTo>
                  <a:pt x="13108" y="19367"/>
                  <a:pt x="13108" y="19367"/>
                  <a:pt x="13108" y="19367"/>
                </a:cubicBezTo>
                <a:close/>
                <a:moveTo>
                  <a:pt x="12063" y="18407"/>
                </a:moveTo>
                <a:lnTo>
                  <a:pt x="12028" y="18407"/>
                </a:lnTo>
                <a:lnTo>
                  <a:pt x="10971" y="18407"/>
                </a:lnTo>
                <a:cubicBezTo>
                  <a:pt x="10983" y="18320"/>
                  <a:pt x="11007" y="18250"/>
                  <a:pt x="11031" y="18180"/>
                </a:cubicBezTo>
                <a:cubicBezTo>
                  <a:pt x="11031" y="18180"/>
                  <a:pt x="11031" y="18163"/>
                  <a:pt x="11043" y="18163"/>
                </a:cubicBezTo>
                <a:cubicBezTo>
                  <a:pt x="11066" y="18093"/>
                  <a:pt x="11090" y="18023"/>
                  <a:pt x="11126" y="17953"/>
                </a:cubicBezTo>
                <a:cubicBezTo>
                  <a:pt x="11126" y="17953"/>
                  <a:pt x="11126" y="17953"/>
                  <a:pt x="11126" y="17953"/>
                </a:cubicBezTo>
                <a:cubicBezTo>
                  <a:pt x="11161" y="17884"/>
                  <a:pt x="11197" y="17831"/>
                  <a:pt x="11232" y="17762"/>
                </a:cubicBezTo>
                <a:cubicBezTo>
                  <a:pt x="11232" y="17762"/>
                  <a:pt x="11232" y="17744"/>
                  <a:pt x="11244" y="17744"/>
                </a:cubicBezTo>
                <a:cubicBezTo>
                  <a:pt x="11280" y="17692"/>
                  <a:pt x="11327" y="17639"/>
                  <a:pt x="11363" y="17587"/>
                </a:cubicBezTo>
                <a:cubicBezTo>
                  <a:pt x="11375" y="17587"/>
                  <a:pt x="11375" y="17570"/>
                  <a:pt x="11387" y="17570"/>
                </a:cubicBezTo>
                <a:cubicBezTo>
                  <a:pt x="11434" y="17517"/>
                  <a:pt x="11470" y="17482"/>
                  <a:pt x="11517" y="17447"/>
                </a:cubicBezTo>
                <a:cubicBezTo>
                  <a:pt x="11517" y="17447"/>
                  <a:pt x="11517" y="17447"/>
                  <a:pt x="11529" y="17447"/>
                </a:cubicBezTo>
                <a:cubicBezTo>
                  <a:pt x="11577" y="17413"/>
                  <a:pt x="11624" y="17378"/>
                  <a:pt x="11672" y="17360"/>
                </a:cubicBezTo>
                <a:cubicBezTo>
                  <a:pt x="11684" y="17360"/>
                  <a:pt x="11684" y="17343"/>
                  <a:pt x="11695" y="17343"/>
                </a:cubicBezTo>
                <a:cubicBezTo>
                  <a:pt x="11743" y="17325"/>
                  <a:pt x="11802" y="17308"/>
                  <a:pt x="11850" y="17290"/>
                </a:cubicBezTo>
                <a:cubicBezTo>
                  <a:pt x="11862" y="17290"/>
                  <a:pt x="11873" y="17290"/>
                  <a:pt x="11885" y="17290"/>
                </a:cubicBezTo>
                <a:cubicBezTo>
                  <a:pt x="11945" y="17273"/>
                  <a:pt x="11992" y="17273"/>
                  <a:pt x="12051" y="17273"/>
                </a:cubicBezTo>
                <a:cubicBezTo>
                  <a:pt x="12111" y="17273"/>
                  <a:pt x="12170" y="17273"/>
                  <a:pt x="12218" y="17290"/>
                </a:cubicBezTo>
                <a:cubicBezTo>
                  <a:pt x="12229" y="17290"/>
                  <a:pt x="12241" y="17290"/>
                  <a:pt x="12253" y="17290"/>
                </a:cubicBezTo>
                <a:cubicBezTo>
                  <a:pt x="12301" y="17308"/>
                  <a:pt x="12360" y="17325"/>
                  <a:pt x="12407" y="17343"/>
                </a:cubicBezTo>
                <a:cubicBezTo>
                  <a:pt x="12419" y="17343"/>
                  <a:pt x="12419" y="17360"/>
                  <a:pt x="12431" y="17360"/>
                </a:cubicBezTo>
                <a:cubicBezTo>
                  <a:pt x="12479" y="17378"/>
                  <a:pt x="12526" y="17413"/>
                  <a:pt x="12574" y="17447"/>
                </a:cubicBezTo>
                <a:cubicBezTo>
                  <a:pt x="12574" y="17447"/>
                  <a:pt x="12574" y="17447"/>
                  <a:pt x="12585" y="17447"/>
                </a:cubicBezTo>
                <a:cubicBezTo>
                  <a:pt x="12633" y="17482"/>
                  <a:pt x="12680" y="17535"/>
                  <a:pt x="12716" y="17570"/>
                </a:cubicBezTo>
                <a:cubicBezTo>
                  <a:pt x="12728" y="17570"/>
                  <a:pt x="12728" y="17587"/>
                  <a:pt x="12740" y="17587"/>
                </a:cubicBezTo>
                <a:cubicBezTo>
                  <a:pt x="12787" y="17639"/>
                  <a:pt x="12823" y="17692"/>
                  <a:pt x="12858" y="17744"/>
                </a:cubicBezTo>
                <a:cubicBezTo>
                  <a:pt x="12858" y="17744"/>
                  <a:pt x="12870" y="17762"/>
                  <a:pt x="12870" y="17762"/>
                </a:cubicBezTo>
                <a:cubicBezTo>
                  <a:pt x="12906" y="17814"/>
                  <a:pt x="12942" y="17884"/>
                  <a:pt x="12977" y="17936"/>
                </a:cubicBezTo>
                <a:cubicBezTo>
                  <a:pt x="12977" y="17936"/>
                  <a:pt x="12977" y="17936"/>
                  <a:pt x="12977" y="17953"/>
                </a:cubicBezTo>
                <a:cubicBezTo>
                  <a:pt x="13013" y="18023"/>
                  <a:pt x="13037" y="18093"/>
                  <a:pt x="13060" y="18163"/>
                </a:cubicBezTo>
                <a:cubicBezTo>
                  <a:pt x="13060" y="18180"/>
                  <a:pt x="13072" y="18180"/>
                  <a:pt x="13072" y="18198"/>
                </a:cubicBezTo>
                <a:cubicBezTo>
                  <a:pt x="13096" y="18268"/>
                  <a:pt x="13120" y="18355"/>
                  <a:pt x="13131" y="18425"/>
                </a:cubicBezTo>
                <a:cubicBezTo>
                  <a:pt x="13131" y="18425"/>
                  <a:pt x="13131" y="18425"/>
                  <a:pt x="13131" y="18425"/>
                </a:cubicBezTo>
                <a:lnTo>
                  <a:pt x="12063" y="18425"/>
                </a:lnTo>
                <a:close/>
                <a:moveTo>
                  <a:pt x="17226" y="20536"/>
                </a:moveTo>
                <a:cubicBezTo>
                  <a:pt x="16715" y="20536"/>
                  <a:pt x="16288" y="20047"/>
                  <a:pt x="16158" y="19367"/>
                </a:cubicBezTo>
                <a:lnTo>
                  <a:pt x="17250" y="19367"/>
                </a:lnTo>
                <a:cubicBezTo>
                  <a:pt x="17428" y="19367"/>
                  <a:pt x="17570" y="19157"/>
                  <a:pt x="17570" y="18896"/>
                </a:cubicBezTo>
                <a:cubicBezTo>
                  <a:pt x="17570" y="18634"/>
                  <a:pt x="17428" y="18425"/>
                  <a:pt x="17250" y="18425"/>
                </a:cubicBezTo>
                <a:lnTo>
                  <a:pt x="16158" y="18425"/>
                </a:lnTo>
                <a:cubicBezTo>
                  <a:pt x="16300" y="17744"/>
                  <a:pt x="16727" y="17256"/>
                  <a:pt x="17226" y="17256"/>
                </a:cubicBezTo>
                <a:cubicBezTo>
                  <a:pt x="17843" y="17256"/>
                  <a:pt x="18341" y="17988"/>
                  <a:pt x="18341" y="18896"/>
                </a:cubicBezTo>
                <a:cubicBezTo>
                  <a:pt x="18353" y="19803"/>
                  <a:pt x="17843" y="20536"/>
                  <a:pt x="17226" y="20536"/>
                </a:cubicBezTo>
                <a:close/>
              </a:path>
            </a:pathLst>
          </a:custGeom>
          <a:solidFill>
            <a:srgbClr val="002060"/>
          </a:solidFill>
          <a:ln w="12700">
            <a:miter lim="400000"/>
          </a:ln>
        </p:spPr>
        <p:txBody>
          <a:bodyPr lIns="21431" tIns="21431" rIns="21431" bIns="21431" anchor="t"/>
          <a:lstStyle/>
          <a:p>
            <a:pPr algn="ctr">
              <a:defRPr sz="3000">
                <a:solidFill>
                  <a:srgbClr val="FFFFFF"/>
                </a:solidFill>
              </a:defRPr>
            </a:pPr>
            <a:endParaRPr sz="675" dirty="0">
              <a:solidFill>
                <a:schemeClr val="bg1"/>
              </a:solidFill>
              <a:latin typeface="Merriweather" panose="020B0604020202020204" charset="0"/>
            </a:endParaRPr>
          </a:p>
        </p:txBody>
      </p:sp>
      <p:grpSp>
        <p:nvGrpSpPr>
          <p:cNvPr id="20" name="Group 19">
            <a:extLst>
              <a:ext uri="{FF2B5EF4-FFF2-40B4-BE49-F238E27FC236}">
                <a16:creationId xmlns:a16="http://schemas.microsoft.com/office/drawing/2014/main" id="{857BD48C-A9B1-427B-861C-940A9F351C01}"/>
              </a:ext>
            </a:extLst>
          </p:cNvPr>
          <p:cNvGrpSpPr/>
          <p:nvPr/>
        </p:nvGrpSpPr>
        <p:grpSpPr>
          <a:xfrm>
            <a:off x="2365239" y="2597974"/>
            <a:ext cx="1402259" cy="1131535"/>
            <a:chOff x="123879" y="2419291"/>
            <a:chExt cx="3281257" cy="2011618"/>
          </a:xfrm>
        </p:grpSpPr>
        <p:sp>
          <p:nvSpPr>
            <p:cNvPr id="21" name="TextBox 20">
              <a:extLst>
                <a:ext uri="{FF2B5EF4-FFF2-40B4-BE49-F238E27FC236}">
                  <a16:creationId xmlns:a16="http://schemas.microsoft.com/office/drawing/2014/main" id="{E1946CEE-B2C7-45DC-8DB7-847F52934708}"/>
                </a:ext>
              </a:extLst>
            </p:cNvPr>
            <p:cNvSpPr txBox="1"/>
            <p:nvPr/>
          </p:nvSpPr>
          <p:spPr>
            <a:xfrm>
              <a:off x="301469" y="2419291"/>
              <a:ext cx="2926079" cy="738663"/>
            </a:xfrm>
            <a:prstGeom prst="rect">
              <a:avLst/>
            </a:prstGeom>
            <a:noFill/>
          </p:spPr>
          <p:txBody>
            <a:bodyPr wrap="square" lIns="0" rIns="0" rtlCol="0" anchor="b">
              <a:spAutoFit/>
            </a:bodyPr>
            <a:lstStyle/>
            <a:p>
              <a:pPr algn="ctr"/>
              <a:r>
                <a:rPr lang="en-IN" sz="2100" b="1" noProof="1">
                  <a:latin typeface="Merriweather" panose="020B0604020202020204" charset="0"/>
                </a:rPr>
                <a:t>Diversify</a:t>
              </a:r>
              <a:endParaRPr lang="en-US" sz="1500" b="1" noProof="1">
                <a:latin typeface="Merriweather" panose="020B0604020202020204" charset="0"/>
              </a:endParaRPr>
            </a:p>
          </p:txBody>
        </p:sp>
        <p:sp>
          <p:nvSpPr>
            <p:cNvPr id="22" name="TextBox 21">
              <a:extLst>
                <a:ext uri="{FF2B5EF4-FFF2-40B4-BE49-F238E27FC236}">
                  <a16:creationId xmlns:a16="http://schemas.microsoft.com/office/drawing/2014/main" id="{6A34BB48-3D55-475A-9B1F-4286D1B55DD5}"/>
                </a:ext>
              </a:extLst>
            </p:cNvPr>
            <p:cNvSpPr txBox="1"/>
            <p:nvPr/>
          </p:nvSpPr>
          <p:spPr>
            <a:xfrm>
              <a:off x="123879" y="3063014"/>
              <a:ext cx="3281257" cy="1367895"/>
            </a:xfrm>
            <a:prstGeom prst="rect">
              <a:avLst/>
            </a:prstGeom>
            <a:noFill/>
          </p:spPr>
          <p:txBody>
            <a:bodyPr wrap="square" lIns="0" rIns="0" rtlCol="0" anchor="t">
              <a:spAutoFit/>
            </a:bodyPr>
            <a:lstStyle/>
            <a:p>
              <a:pPr algn="ctr"/>
              <a:r>
                <a:rPr lang="en-US" sz="1100" noProof="1">
                  <a:latin typeface="Merriweather" panose="020B0604020202020204" charset="0"/>
                </a:rPr>
                <a:t>Diversify the produce with which our product can work. </a:t>
              </a:r>
            </a:p>
          </p:txBody>
        </p:sp>
      </p:grpSp>
      <p:grpSp>
        <p:nvGrpSpPr>
          <p:cNvPr id="16" name="Group 15">
            <a:extLst>
              <a:ext uri="{FF2B5EF4-FFF2-40B4-BE49-F238E27FC236}">
                <a16:creationId xmlns:a16="http://schemas.microsoft.com/office/drawing/2014/main" id="{3BBD3EDA-0285-4F7F-BBC1-7BF2F06FD0C4}"/>
              </a:ext>
            </a:extLst>
          </p:cNvPr>
          <p:cNvGrpSpPr/>
          <p:nvPr/>
        </p:nvGrpSpPr>
        <p:grpSpPr>
          <a:xfrm>
            <a:off x="6543864" y="2701012"/>
            <a:ext cx="2423908" cy="1820528"/>
            <a:chOff x="95196" y="543548"/>
            <a:chExt cx="3212767" cy="5217543"/>
          </a:xfrm>
        </p:grpSpPr>
        <p:sp>
          <p:nvSpPr>
            <p:cNvPr id="17" name="TextBox 16">
              <a:extLst>
                <a:ext uri="{FF2B5EF4-FFF2-40B4-BE49-F238E27FC236}">
                  <a16:creationId xmlns:a16="http://schemas.microsoft.com/office/drawing/2014/main" id="{8F0B4F24-8992-4C99-A0CA-EF3A8FA5BCB1}"/>
                </a:ext>
              </a:extLst>
            </p:cNvPr>
            <p:cNvSpPr txBox="1"/>
            <p:nvPr/>
          </p:nvSpPr>
          <p:spPr>
            <a:xfrm>
              <a:off x="238539" y="543548"/>
              <a:ext cx="2926080" cy="2626364"/>
            </a:xfrm>
            <a:prstGeom prst="rect">
              <a:avLst/>
            </a:prstGeom>
            <a:noFill/>
          </p:spPr>
          <p:txBody>
            <a:bodyPr wrap="square" lIns="0" rIns="0" rtlCol="0" anchor="b">
              <a:spAutoFit/>
            </a:bodyPr>
            <a:lstStyle/>
            <a:p>
              <a:pPr algn="ctr"/>
              <a:r>
                <a:rPr lang="en-IN" sz="1800" b="1" noProof="1">
                  <a:latin typeface="Merriweather" panose="020B0604020202020204" charset="0"/>
                </a:rPr>
                <a:t>Addition of new features for Prediction </a:t>
              </a:r>
              <a:endParaRPr lang="en-US" sz="1200" b="1" noProof="1">
                <a:latin typeface="Merriweather" panose="020B0604020202020204" charset="0"/>
              </a:endParaRPr>
            </a:p>
          </p:txBody>
        </p:sp>
        <p:sp>
          <p:nvSpPr>
            <p:cNvPr id="18" name="TextBox 17">
              <a:extLst>
                <a:ext uri="{FF2B5EF4-FFF2-40B4-BE49-F238E27FC236}">
                  <a16:creationId xmlns:a16="http://schemas.microsoft.com/office/drawing/2014/main" id="{45D28D69-F0A5-4B16-83AE-6E99752A239E}"/>
                </a:ext>
              </a:extLst>
            </p:cNvPr>
            <p:cNvSpPr txBox="1"/>
            <p:nvPr/>
          </p:nvSpPr>
          <p:spPr>
            <a:xfrm>
              <a:off x="95196" y="3070769"/>
              <a:ext cx="3212767" cy="2690322"/>
            </a:xfrm>
            <a:prstGeom prst="rect">
              <a:avLst/>
            </a:prstGeom>
            <a:noFill/>
          </p:spPr>
          <p:txBody>
            <a:bodyPr wrap="square" lIns="0" rIns="0" rtlCol="0" anchor="t">
              <a:spAutoFit/>
            </a:bodyPr>
            <a:lstStyle/>
            <a:p>
              <a:pPr algn="ctr"/>
              <a:r>
                <a:rPr lang="en-US" sz="1100" noProof="1">
                  <a:latin typeface="Merriweather" panose="020B0604020202020204" charset="0"/>
                </a:rPr>
                <a:t>Working towards incorporating AI/ML models in our product which rely on the monitored data in order to predict whether the grains will rot or not.</a:t>
              </a:r>
            </a:p>
          </p:txBody>
        </p:sp>
      </p:grpSp>
    </p:spTree>
    <p:extLst>
      <p:ext uri="{BB962C8B-B14F-4D97-AF65-F5344CB8AC3E}">
        <p14:creationId xmlns:p14="http://schemas.microsoft.com/office/powerpoint/2010/main" val="2414877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Google Shape;106;p15">
            <a:extLst>
              <a:ext uri="{FF2B5EF4-FFF2-40B4-BE49-F238E27FC236}">
                <a16:creationId xmlns:a16="http://schemas.microsoft.com/office/drawing/2014/main" id="{EDBA5F45-F1C9-4378-969E-FD81E8A63AA8}"/>
              </a:ext>
            </a:extLst>
          </p:cNvPr>
          <p:cNvSpPr txBox="1"/>
          <p:nvPr/>
        </p:nvSpPr>
        <p:spPr>
          <a:xfrm>
            <a:off x="4161831" y="1533776"/>
            <a:ext cx="1896096" cy="56386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000" dirty="0">
                <a:latin typeface="Merriweather" panose="020B0604020202020204" charset="0"/>
                <a:ea typeface="Merriweather"/>
                <a:cs typeface="Merriweather"/>
                <a:sym typeface="Merriweather"/>
              </a:rPr>
              <a:t>200 million or about 14 in every 100 persons in India are malnourished</a:t>
            </a:r>
            <a:endParaRPr sz="1000" dirty="0">
              <a:latin typeface="Merriweather" panose="020B0604020202020204" charset="0"/>
              <a:ea typeface="Merriweather"/>
              <a:cs typeface="Merriweather"/>
              <a:sym typeface="Merriweather"/>
            </a:endParaRPr>
          </a:p>
        </p:txBody>
      </p:sp>
      <p:sp>
        <p:nvSpPr>
          <p:cNvPr id="13" name="Google Shape;107;p15">
            <a:extLst>
              <a:ext uri="{FF2B5EF4-FFF2-40B4-BE49-F238E27FC236}">
                <a16:creationId xmlns:a16="http://schemas.microsoft.com/office/drawing/2014/main" id="{60DF1074-C29E-42B1-AFA4-8937981ECF22}"/>
              </a:ext>
            </a:extLst>
          </p:cNvPr>
          <p:cNvSpPr txBox="1"/>
          <p:nvPr/>
        </p:nvSpPr>
        <p:spPr>
          <a:xfrm>
            <a:off x="5995959" y="917344"/>
            <a:ext cx="3080566" cy="1232863"/>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Clr>
                <a:schemeClr val="dk1"/>
              </a:buClr>
              <a:buSzPts val="1100"/>
              <a:buFont typeface="Arial" panose="020B0604020202020204" pitchFamily="34" charset="0"/>
              <a:buChar char="•"/>
            </a:pPr>
            <a:r>
              <a:rPr lang="en-US" sz="1000" dirty="0">
                <a:latin typeface="Merriweather" panose="020B0604020202020204" charset="0"/>
                <a:ea typeface="Merriweather"/>
                <a:cs typeface="Merriweather"/>
                <a:sym typeface="Merriweather"/>
              </a:rPr>
              <a:t>According to FAO, produce worth a staggering $14 billion is damaged annually due to wastage during storage. </a:t>
            </a:r>
          </a:p>
          <a:p>
            <a:pPr marL="171450" lvl="0" indent="-171450" algn="just" rtl="0">
              <a:spcBef>
                <a:spcPts val="0"/>
              </a:spcBef>
              <a:spcAft>
                <a:spcPts val="0"/>
              </a:spcAft>
              <a:buClr>
                <a:schemeClr val="dk1"/>
              </a:buClr>
              <a:buSzPts val="1100"/>
              <a:buFont typeface="Arial" panose="020B0604020202020204" pitchFamily="34" charset="0"/>
              <a:buChar char="•"/>
            </a:pPr>
            <a:r>
              <a:rPr lang="en-US" sz="1000" dirty="0">
                <a:latin typeface="Merriweather" panose="020B0604020202020204" charset="0"/>
                <a:ea typeface="Merriweather"/>
                <a:cs typeface="Merriweather"/>
                <a:sym typeface="Merriweather"/>
              </a:rPr>
              <a:t>If a reliable solution to this food storage problem is not found out soon, this problem will grow exponentially and will reach a critical stage.</a:t>
            </a:r>
            <a:endParaRPr sz="1000" dirty="0">
              <a:latin typeface="Merriweather" panose="020B0604020202020204" charset="0"/>
              <a:ea typeface="Merriweather"/>
              <a:cs typeface="Merriweather"/>
              <a:sym typeface="Merriweather"/>
            </a:endParaRPr>
          </a:p>
        </p:txBody>
      </p:sp>
      <p:pic>
        <p:nvPicPr>
          <p:cNvPr id="14" name="Google Shape;108;p15">
            <a:extLst>
              <a:ext uri="{FF2B5EF4-FFF2-40B4-BE49-F238E27FC236}">
                <a16:creationId xmlns:a16="http://schemas.microsoft.com/office/drawing/2014/main" id="{7C7D3242-8B76-4023-A772-272BC464D36C}"/>
              </a:ext>
            </a:extLst>
          </p:cNvPr>
          <p:cNvPicPr preferRelativeResize="0"/>
          <p:nvPr/>
        </p:nvPicPr>
        <p:blipFill>
          <a:blip r:embed="rId2">
            <a:alphaModFix/>
          </a:blip>
          <a:stretch>
            <a:fillRect/>
          </a:stretch>
        </p:blipFill>
        <p:spPr>
          <a:xfrm>
            <a:off x="2552450" y="824414"/>
            <a:ext cx="1410362" cy="1418724"/>
          </a:xfrm>
          <a:prstGeom prst="rect">
            <a:avLst/>
          </a:prstGeom>
          <a:noFill/>
          <a:ln>
            <a:noFill/>
          </a:ln>
        </p:spPr>
      </p:pic>
      <p:pic>
        <p:nvPicPr>
          <p:cNvPr id="15" name="Google Shape;109;p15">
            <a:extLst>
              <a:ext uri="{FF2B5EF4-FFF2-40B4-BE49-F238E27FC236}">
                <a16:creationId xmlns:a16="http://schemas.microsoft.com/office/drawing/2014/main" id="{CD597EED-8D0C-445E-8392-12FE5F9C3756}"/>
              </a:ext>
            </a:extLst>
          </p:cNvPr>
          <p:cNvPicPr preferRelativeResize="0"/>
          <p:nvPr/>
        </p:nvPicPr>
        <p:blipFill rotWithShape="1">
          <a:blip r:embed="rId3">
            <a:alphaModFix/>
          </a:blip>
          <a:srcRect l="20867" t="24091" r="19866" b="35956"/>
          <a:stretch/>
        </p:blipFill>
        <p:spPr>
          <a:xfrm>
            <a:off x="4499175" y="975581"/>
            <a:ext cx="973382" cy="470407"/>
          </a:xfrm>
          <a:prstGeom prst="rect">
            <a:avLst/>
          </a:prstGeom>
          <a:noFill/>
          <a:ln>
            <a:noFill/>
          </a:ln>
        </p:spPr>
      </p:pic>
      <p:sp>
        <p:nvSpPr>
          <p:cNvPr id="16" name="Google Shape;110;p15">
            <a:extLst>
              <a:ext uri="{FF2B5EF4-FFF2-40B4-BE49-F238E27FC236}">
                <a16:creationId xmlns:a16="http://schemas.microsoft.com/office/drawing/2014/main" id="{1166C783-6B62-44EA-8190-EEB2C8D5EF0B}"/>
              </a:ext>
            </a:extLst>
          </p:cNvPr>
          <p:cNvSpPr txBox="1"/>
          <p:nvPr/>
        </p:nvSpPr>
        <p:spPr>
          <a:xfrm>
            <a:off x="5877476" y="2035427"/>
            <a:ext cx="3379500" cy="30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000" dirty="0">
                <a:latin typeface="Merriweather" panose="020B0604020202020204" charset="0"/>
                <a:ea typeface="Merriweather"/>
                <a:cs typeface="Merriweather"/>
                <a:sym typeface="Merriweather"/>
              </a:rPr>
              <a:t>*FAO - </a:t>
            </a:r>
            <a:r>
              <a:rPr lang="en-US" sz="1000" dirty="0">
                <a:solidFill>
                  <a:schemeClr val="dk1"/>
                </a:solidFill>
                <a:latin typeface="Merriweather" panose="020B0604020202020204" charset="0"/>
                <a:ea typeface="Merriweather"/>
                <a:cs typeface="Merriweather"/>
                <a:sym typeface="Merriweather"/>
              </a:rPr>
              <a:t>Food and Agriculture Organization</a:t>
            </a:r>
            <a:endParaRPr sz="1000" dirty="0">
              <a:latin typeface="Merriweather" panose="020B0604020202020204" charset="0"/>
              <a:ea typeface="Merriweather"/>
              <a:cs typeface="Merriweather"/>
              <a:sym typeface="Merriweather"/>
            </a:endParaRPr>
          </a:p>
        </p:txBody>
      </p:sp>
      <p:sp>
        <p:nvSpPr>
          <p:cNvPr id="10" name="Google Shape;118;p16">
            <a:extLst>
              <a:ext uri="{FF2B5EF4-FFF2-40B4-BE49-F238E27FC236}">
                <a16:creationId xmlns:a16="http://schemas.microsoft.com/office/drawing/2014/main" id="{5467A4A4-167F-4B16-92F1-695A5D595D49}"/>
              </a:ext>
            </a:extLst>
          </p:cNvPr>
          <p:cNvSpPr txBox="1">
            <a:spLocks/>
          </p:cNvSpPr>
          <p:nvPr/>
        </p:nvSpPr>
        <p:spPr>
          <a:xfrm>
            <a:off x="2142922" y="0"/>
            <a:ext cx="6779100" cy="6387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00"/>
              </a:buClr>
              <a:buSzPts val="3600"/>
              <a:buFont typeface="Calibri"/>
              <a:buNone/>
              <a:defRPr sz="3600" b="0" i="0" u="none" strike="noStrike" cap="none">
                <a:solidFill>
                  <a:srgbClr val="FFFF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dk1"/>
              </a:buClr>
              <a:buSzPts val="1100"/>
              <a:buFont typeface="Arial"/>
              <a:buNone/>
            </a:pPr>
            <a:r>
              <a:rPr lang="en-US" sz="3200" b="1" dirty="0">
                <a:solidFill>
                  <a:srgbClr val="000000"/>
                </a:solidFill>
                <a:latin typeface="Merriweather" panose="020B0604020202020204" charset="0"/>
                <a:ea typeface="Merriweather"/>
                <a:cs typeface="Merriweather"/>
                <a:sym typeface="Merriweather"/>
              </a:rPr>
              <a:t>Problem Statement</a:t>
            </a:r>
            <a:endParaRPr lang="en-US" sz="3200" dirty="0">
              <a:solidFill>
                <a:srgbClr val="000000"/>
              </a:solidFill>
              <a:latin typeface="Merriweather" panose="020B0604020202020204" charset="0"/>
              <a:ea typeface="Merriweather"/>
              <a:cs typeface="Merriweather"/>
              <a:sym typeface="Merriweather"/>
            </a:endParaRPr>
          </a:p>
        </p:txBody>
      </p:sp>
      <p:sp>
        <p:nvSpPr>
          <p:cNvPr id="11" name="TextBox 1">
            <a:extLst>
              <a:ext uri="{FF2B5EF4-FFF2-40B4-BE49-F238E27FC236}">
                <a16:creationId xmlns:a16="http://schemas.microsoft.com/office/drawing/2014/main" id="{755331D7-9289-458A-9AE4-FE1BEEA8BA1E}"/>
              </a:ext>
            </a:extLst>
          </p:cNvPr>
          <p:cNvSpPr txBox="1"/>
          <p:nvPr/>
        </p:nvSpPr>
        <p:spPr>
          <a:xfrm>
            <a:off x="3555402" y="470302"/>
            <a:ext cx="3721395" cy="267224"/>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(WHAT we are trying to solve)</a:t>
            </a:r>
            <a:endParaRPr lang="en-IN" sz="1400" b="1" dirty="0">
              <a:latin typeface="Merriweather" panose="020B0604020202020204" charset="0"/>
            </a:endParaRPr>
          </a:p>
        </p:txBody>
      </p:sp>
      <p:graphicFrame>
        <p:nvGraphicFramePr>
          <p:cNvPr id="9" name="Chart 8">
            <a:extLst>
              <a:ext uri="{FF2B5EF4-FFF2-40B4-BE49-F238E27FC236}">
                <a16:creationId xmlns:a16="http://schemas.microsoft.com/office/drawing/2014/main" id="{42C6EBC8-1DD5-498E-84C1-4C43577D68D7}"/>
              </a:ext>
            </a:extLst>
          </p:cNvPr>
          <p:cNvGraphicFramePr/>
          <p:nvPr>
            <p:extLst>
              <p:ext uri="{D42A27DB-BD31-4B8C-83A1-F6EECF244321}">
                <p14:modId xmlns:p14="http://schemas.microsoft.com/office/powerpoint/2010/main" val="1264509359"/>
              </p:ext>
            </p:extLst>
          </p:nvPr>
        </p:nvGraphicFramePr>
        <p:xfrm>
          <a:off x="2142922" y="2232840"/>
          <a:ext cx="3047545" cy="2075682"/>
        </p:xfrm>
        <a:graphic>
          <a:graphicData uri="http://schemas.openxmlformats.org/drawingml/2006/chart">
            <c:chart xmlns:c="http://schemas.openxmlformats.org/drawingml/2006/chart" xmlns:r="http://schemas.openxmlformats.org/officeDocument/2006/relationships" r:id="rId4"/>
          </a:graphicData>
        </a:graphic>
      </p:graphicFrame>
      <p:sp>
        <p:nvSpPr>
          <p:cNvPr id="17" name="TextBox 16">
            <a:extLst>
              <a:ext uri="{FF2B5EF4-FFF2-40B4-BE49-F238E27FC236}">
                <a16:creationId xmlns:a16="http://schemas.microsoft.com/office/drawing/2014/main" id="{A9D9B640-94D4-46CB-8945-E3422C2C61B1}"/>
              </a:ext>
            </a:extLst>
          </p:cNvPr>
          <p:cNvSpPr txBox="1"/>
          <p:nvPr/>
        </p:nvSpPr>
        <p:spPr>
          <a:xfrm>
            <a:off x="5529515" y="2953095"/>
            <a:ext cx="3116735" cy="646331"/>
          </a:xfrm>
          <a:prstGeom prst="rect">
            <a:avLst/>
          </a:prstGeom>
          <a:noFill/>
        </p:spPr>
        <p:txBody>
          <a:bodyPr wrap="square" rtlCol="0">
            <a:spAutoFit/>
          </a:bodyPr>
          <a:lstStyle/>
          <a:p>
            <a:pPr algn="ctr"/>
            <a:r>
              <a:rPr lang="en-IN" sz="1200" b="1" dirty="0">
                <a:latin typeface="Merriweather" panose="020B0604020202020204" charset="0"/>
              </a:rPr>
              <a:t>It is evident from this graph that we are self sufficient in terms of production of food grains</a:t>
            </a:r>
          </a:p>
        </p:txBody>
      </p:sp>
      <p:sp>
        <p:nvSpPr>
          <p:cNvPr id="18" name="TextBox 17">
            <a:extLst>
              <a:ext uri="{FF2B5EF4-FFF2-40B4-BE49-F238E27FC236}">
                <a16:creationId xmlns:a16="http://schemas.microsoft.com/office/drawing/2014/main" id="{A7082158-0ADF-47A2-99E6-1AA0E55EDE98}"/>
              </a:ext>
            </a:extLst>
          </p:cNvPr>
          <p:cNvSpPr txBox="1"/>
          <p:nvPr/>
        </p:nvSpPr>
        <p:spPr>
          <a:xfrm>
            <a:off x="1912620" y="4443723"/>
            <a:ext cx="7109460" cy="461665"/>
          </a:xfrm>
          <a:prstGeom prst="rect">
            <a:avLst/>
          </a:prstGeom>
          <a:noFill/>
        </p:spPr>
        <p:txBody>
          <a:bodyPr wrap="square" rtlCol="0">
            <a:spAutoFit/>
          </a:bodyPr>
          <a:lstStyle/>
          <a:p>
            <a:pPr algn="ctr"/>
            <a:r>
              <a:rPr lang="en-IN" sz="1200" b="1" dirty="0">
                <a:latin typeface="Merriweather" panose="020B0604020202020204" charset="0"/>
              </a:rPr>
              <a:t>Since, we produce more than enough grains for our requirements, then why is it that such a large section of our population is malnourished?</a:t>
            </a:r>
          </a:p>
        </p:txBody>
      </p:sp>
    </p:spTree>
    <p:extLst>
      <p:ext uri="{BB962C8B-B14F-4D97-AF65-F5344CB8AC3E}">
        <p14:creationId xmlns:p14="http://schemas.microsoft.com/office/powerpoint/2010/main" val="11823982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0A401889-07F4-4496-8E6B-555AB16CEAE2}"/>
              </a:ext>
            </a:extLst>
          </p:cNvPr>
          <p:cNvPicPr>
            <a:picLocks noChangeAspect="1"/>
          </p:cNvPicPr>
          <p:nvPr/>
        </p:nvPicPr>
        <p:blipFill rotWithShape="1">
          <a:blip r:embed="rId3"/>
          <a:srcRect l="46470" t="47357" r="35966" b="16938"/>
          <a:stretch/>
        </p:blipFill>
        <p:spPr>
          <a:xfrm>
            <a:off x="2336496" y="1016763"/>
            <a:ext cx="2215276" cy="2533262"/>
          </a:xfrm>
          <a:prstGeom prst="rect">
            <a:avLst/>
          </a:prstGeom>
        </p:spPr>
      </p:pic>
      <p:sp>
        <p:nvSpPr>
          <p:cNvPr id="22" name="TextBox 21">
            <a:extLst>
              <a:ext uri="{FF2B5EF4-FFF2-40B4-BE49-F238E27FC236}">
                <a16:creationId xmlns:a16="http://schemas.microsoft.com/office/drawing/2014/main" id="{6A34BB48-3D55-475A-9B1F-4286D1B55DD5}"/>
              </a:ext>
            </a:extLst>
          </p:cNvPr>
          <p:cNvSpPr txBox="1"/>
          <p:nvPr/>
        </p:nvSpPr>
        <p:spPr>
          <a:xfrm>
            <a:off x="4667774" y="1110354"/>
            <a:ext cx="3615887" cy="738664"/>
          </a:xfrm>
          <a:prstGeom prst="rect">
            <a:avLst/>
          </a:prstGeom>
          <a:noFill/>
        </p:spPr>
        <p:txBody>
          <a:bodyPr wrap="square" lIns="0" rIns="0" rtlCol="0" anchor="t">
            <a:spAutoFit/>
          </a:bodyPr>
          <a:lstStyle/>
          <a:p>
            <a:pPr algn="ctr"/>
            <a:r>
              <a:rPr lang="en-US" b="1" noProof="1">
                <a:latin typeface="Merriweather" panose="020B0604020202020204" charset="0"/>
              </a:rPr>
              <a:t>Our product is a frugal innovation and mainly aims to help the Small and Medium scale farmers.</a:t>
            </a:r>
          </a:p>
        </p:txBody>
      </p:sp>
      <p:sp>
        <p:nvSpPr>
          <p:cNvPr id="24" name="Title 1">
            <a:extLst>
              <a:ext uri="{FF2B5EF4-FFF2-40B4-BE49-F238E27FC236}">
                <a16:creationId xmlns:a16="http://schemas.microsoft.com/office/drawing/2014/main" id="{E4AD4A79-84C6-4176-A7B4-5FB88BB1A3CF}"/>
              </a:ext>
            </a:extLst>
          </p:cNvPr>
          <p:cNvSpPr txBox="1">
            <a:spLocks/>
          </p:cNvSpPr>
          <p:nvPr/>
        </p:nvSpPr>
        <p:spPr>
          <a:xfrm>
            <a:off x="2563727" y="0"/>
            <a:ext cx="5815708" cy="8574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sz="3700" dirty="0">
                <a:latin typeface="Merriweather" panose="020B0604020202020204" charset="0"/>
              </a:rPr>
              <a:t>Further Improvements</a:t>
            </a:r>
          </a:p>
        </p:txBody>
      </p:sp>
      <p:sp>
        <p:nvSpPr>
          <p:cNvPr id="25" name="TextBox 24">
            <a:extLst>
              <a:ext uri="{FF2B5EF4-FFF2-40B4-BE49-F238E27FC236}">
                <a16:creationId xmlns:a16="http://schemas.microsoft.com/office/drawing/2014/main" id="{C8F638BF-52D6-417F-BBC9-D832738A366C}"/>
              </a:ext>
            </a:extLst>
          </p:cNvPr>
          <p:cNvSpPr txBox="1"/>
          <p:nvPr/>
        </p:nvSpPr>
        <p:spPr>
          <a:xfrm>
            <a:off x="4667774" y="2101972"/>
            <a:ext cx="3833785" cy="830997"/>
          </a:xfrm>
          <a:prstGeom prst="rect">
            <a:avLst/>
          </a:prstGeom>
          <a:noFill/>
        </p:spPr>
        <p:txBody>
          <a:bodyPr wrap="square" lIns="0" rIns="0" rtlCol="0" anchor="t">
            <a:spAutoFit/>
          </a:bodyPr>
          <a:lstStyle/>
          <a:p>
            <a:pPr algn="ctr"/>
            <a:r>
              <a:rPr lang="en-US" sz="1200" b="1" noProof="1">
                <a:latin typeface="Merriweather" panose="020B0604020202020204" charset="0"/>
              </a:rPr>
              <a:t>We aim to incorporate AI/ML models in our product which rely on the monitored data and to include a number of features for automation such as using bulbs and exhaust fans.</a:t>
            </a:r>
          </a:p>
        </p:txBody>
      </p:sp>
      <p:sp>
        <p:nvSpPr>
          <p:cNvPr id="26" name="TextBox 25">
            <a:extLst>
              <a:ext uri="{FF2B5EF4-FFF2-40B4-BE49-F238E27FC236}">
                <a16:creationId xmlns:a16="http://schemas.microsoft.com/office/drawing/2014/main" id="{7E3F726A-D8F6-4589-B38D-100FB3B1976C}"/>
              </a:ext>
            </a:extLst>
          </p:cNvPr>
          <p:cNvSpPr txBox="1"/>
          <p:nvPr/>
        </p:nvSpPr>
        <p:spPr>
          <a:xfrm>
            <a:off x="4721564" y="3253597"/>
            <a:ext cx="4007498" cy="1323439"/>
          </a:xfrm>
          <a:prstGeom prst="rect">
            <a:avLst/>
          </a:prstGeom>
          <a:noFill/>
        </p:spPr>
        <p:txBody>
          <a:bodyPr wrap="square" lIns="0" rIns="0" rtlCol="0" anchor="t">
            <a:spAutoFit/>
          </a:bodyPr>
          <a:lstStyle/>
          <a:p>
            <a:pPr algn="ctr"/>
            <a:r>
              <a:rPr lang="en-US" sz="2000" b="1" noProof="1">
                <a:latin typeface="Merriweather" panose="020B0604020202020204" charset="0"/>
              </a:rPr>
              <a:t>Hence, today we are able to detect but tomorrow we will be able to predict the rotting or spoiling of crops.</a:t>
            </a:r>
          </a:p>
        </p:txBody>
      </p:sp>
    </p:spTree>
    <p:extLst>
      <p:ext uri="{BB962C8B-B14F-4D97-AF65-F5344CB8AC3E}">
        <p14:creationId xmlns:p14="http://schemas.microsoft.com/office/powerpoint/2010/main" val="15806901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08432-D247-46EE-AD73-E77C798F4CB3}"/>
              </a:ext>
            </a:extLst>
          </p:cNvPr>
          <p:cNvSpPr>
            <a:spLocks noGrp="1"/>
          </p:cNvSpPr>
          <p:nvPr>
            <p:ph type="title"/>
          </p:nvPr>
        </p:nvSpPr>
        <p:spPr/>
        <p:txBody>
          <a:bodyPr/>
          <a:lstStyle/>
          <a:p>
            <a:endParaRPr lang="en-IN" dirty="0"/>
          </a:p>
        </p:txBody>
      </p:sp>
      <p:pic>
        <p:nvPicPr>
          <p:cNvPr id="4" name="Picture 3">
            <a:extLst>
              <a:ext uri="{FF2B5EF4-FFF2-40B4-BE49-F238E27FC236}">
                <a16:creationId xmlns:a16="http://schemas.microsoft.com/office/drawing/2014/main" id="{65A59363-FC41-4501-9FE4-595AC7D1DEF4}"/>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7705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EADF5BF6-DEE7-4FD4-A95B-9A58D230A98C}"/>
              </a:ext>
            </a:extLst>
          </p:cNvPr>
          <p:cNvGraphicFramePr/>
          <p:nvPr>
            <p:extLst>
              <p:ext uri="{D42A27DB-BD31-4B8C-83A1-F6EECF244321}">
                <p14:modId xmlns:p14="http://schemas.microsoft.com/office/powerpoint/2010/main" val="2656506389"/>
              </p:ext>
            </p:extLst>
          </p:nvPr>
        </p:nvGraphicFramePr>
        <p:xfrm>
          <a:off x="3039397" y="942984"/>
          <a:ext cx="4425822" cy="2097427"/>
        </p:xfrm>
        <a:graphic>
          <a:graphicData uri="http://schemas.openxmlformats.org/drawingml/2006/chart">
            <c:chart xmlns:c="http://schemas.openxmlformats.org/drawingml/2006/chart" xmlns:r="http://schemas.openxmlformats.org/officeDocument/2006/relationships" r:id="rId2"/>
          </a:graphicData>
        </a:graphic>
      </p:graphicFrame>
      <p:sp>
        <p:nvSpPr>
          <p:cNvPr id="9" name="Google Shape;117;p16">
            <a:extLst>
              <a:ext uri="{FF2B5EF4-FFF2-40B4-BE49-F238E27FC236}">
                <a16:creationId xmlns:a16="http://schemas.microsoft.com/office/drawing/2014/main" id="{0D89F312-41E8-40A8-84AA-C70C2A8C4969}"/>
              </a:ext>
            </a:extLst>
          </p:cNvPr>
          <p:cNvSpPr txBox="1"/>
          <p:nvPr/>
        </p:nvSpPr>
        <p:spPr>
          <a:xfrm>
            <a:off x="1759999" y="2874905"/>
            <a:ext cx="7312200" cy="739834"/>
          </a:xfrm>
          <a:prstGeom prst="rect">
            <a:avLst/>
          </a:prstGeom>
          <a:noFill/>
          <a:ln>
            <a:noFill/>
          </a:ln>
        </p:spPr>
        <p:txBody>
          <a:bodyPr spcFirstLastPara="1" wrap="square" lIns="91425" tIns="91425" rIns="91425" bIns="91425" anchor="t" anchorCtr="0">
            <a:noAutofit/>
          </a:bodyPr>
          <a:lstStyle/>
          <a:p>
            <a:pPr marL="457200" lvl="0" indent="-317500" algn="just" rtl="0">
              <a:spcBef>
                <a:spcPts val="0"/>
              </a:spcBef>
              <a:spcAft>
                <a:spcPts val="0"/>
              </a:spcAft>
              <a:buSzPts val="1400"/>
              <a:buFont typeface="Arial" panose="020B0604020202020204" pitchFamily="34" charset="0"/>
              <a:buChar char="•"/>
            </a:pPr>
            <a:r>
              <a:rPr lang="en-US" sz="1000" dirty="0">
                <a:latin typeface="Merriweather" panose="020B0604020202020204" charset="0"/>
                <a:ea typeface="Merriweather"/>
                <a:cs typeface="Merriweather"/>
                <a:sym typeface="Merriweather"/>
              </a:rPr>
              <a:t>Today, large amounts of crop wastage can be attributed to inefficient traditional storage methods. </a:t>
            </a:r>
            <a:endParaRPr sz="1000" dirty="0">
              <a:latin typeface="Merriweather" panose="020B0604020202020204" charset="0"/>
              <a:ea typeface="Merriweather"/>
              <a:cs typeface="Merriweather"/>
              <a:sym typeface="Merriweather"/>
            </a:endParaRPr>
          </a:p>
          <a:p>
            <a:pPr marL="457200" lvl="0" indent="-317500" algn="just" rtl="0">
              <a:spcBef>
                <a:spcPts val="0"/>
              </a:spcBef>
              <a:spcAft>
                <a:spcPts val="0"/>
              </a:spcAft>
              <a:buSzPts val="1400"/>
              <a:buFont typeface="Arial" panose="020B0604020202020204" pitchFamily="34" charset="0"/>
              <a:buChar char="•"/>
            </a:pPr>
            <a:r>
              <a:rPr lang="en-US" sz="1000" dirty="0">
                <a:latin typeface="Merriweather" panose="020B0604020202020204" charset="0"/>
                <a:ea typeface="Merriweather"/>
                <a:cs typeface="Merriweather"/>
                <a:sym typeface="Merriweather"/>
              </a:rPr>
              <a:t>We believe that we can use the funds saved by preventing the grains from being spoiled can be routed to provide incentives in order to help farmers migrate from traditional waste-prone methods to modern waste-averse methods, which will further reduce the wastage of food grains.</a:t>
            </a:r>
            <a:endParaRPr sz="1000" dirty="0">
              <a:latin typeface="Merriweather" panose="020B0604020202020204" charset="0"/>
              <a:ea typeface="Merriweather"/>
              <a:cs typeface="Merriweather"/>
              <a:sym typeface="Merriweather"/>
            </a:endParaRPr>
          </a:p>
        </p:txBody>
      </p:sp>
      <p:sp>
        <p:nvSpPr>
          <p:cNvPr id="10" name="Google Shape;118;p16">
            <a:extLst>
              <a:ext uri="{FF2B5EF4-FFF2-40B4-BE49-F238E27FC236}">
                <a16:creationId xmlns:a16="http://schemas.microsoft.com/office/drawing/2014/main" id="{D8F3D813-0C05-4DD0-B804-552E4C91C5E4}"/>
              </a:ext>
            </a:extLst>
          </p:cNvPr>
          <p:cNvSpPr txBox="1">
            <a:spLocks noGrp="1"/>
          </p:cNvSpPr>
          <p:nvPr>
            <p:ph type="title"/>
          </p:nvPr>
        </p:nvSpPr>
        <p:spPr>
          <a:xfrm>
            <a:off x="2142922" y="0"/>
            <a:ext cx="6779100" cy="63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3200" b="1" dirty="0">
                <a:solidFill>
                  <a:srgbClr val="000000"/>
                </a:solidFill>
                <a:latin typeface="Merriweather" panose="020B0604020202020204" charset="0"/>
                <a:ea typeface="Merriweather"/>
                <a:cs typeface="Merriweather"/>
                <a:sym typeface="Merriweather"/>
              </a:rPr>
              <a:t>Problem Statement</a:t>
            </a:r>
            <a:endParaRPr sz="3200" dirty="0">
              <a:solidFill>
                <a:srgbClr val="000000"/>
              </a:solidFill>
              <a:latin typeface="Merriweather" panose="020B0604020202020204" charset="0"/>
              <a:ea typeface="Merriweather"/>
              <a:cs typeface="Merriweather"/>
              <a:sym typeface="Merriweather"/>
            </a:endParaRPr>
          </a:p>
        </p:txBody>
      </p:sp>
      <p:sp>
        <p:nvSpPr>
          <p:cNvPr id="11" name="TextBox 1">
            <a:extLst>
              <a:ext uri="{FF2B5EF4-FFF2-40B4-BE49-F238E27FC236}">
                <a16:creationId xmlns:a16="http://schemas.microsoft.com/office/drawing/2014/main" id="{15584ACB-0D1C-4EC2-8B95-C669BF88E2C0}"/>
              </a:ext>
            </a:extLst>
          </p:cNvPr>
          <p:cNvSpPr txBox="1"/>
          <p:nvPr/>
        </p:nvSpPr>
        <p:spPr>
          <a:xfrm>
            <a:off x="3285965" y="798744"/>
            <a:ext cx="4279219" cy="486131"/>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Distribution of Storage Method of Grains</a:t>
            </a:r>
            <a:endParaRPr lang="en-IN" sz="1400" b="1" dirty="0">
              <a:latin typeface="Merriweather" panose="020B0604020202020204" charset="0"/>
            </a:endParaRPr>
          </a:p>
        </p:txBody>
      </p:sp>
      <p:sp>
        <p:nvSpPr>
          <p:cNvPr id="6" name="TextBox 1">
            <a:extLst>
              <a:ext uri="{FF2B5EF4-FFF2-40B4-BE49-F238E27FC236}">
                <a16:creationId xmlns:a16="http://schemas.microsoft.com/office/drawing/2014/main" id="{8B889C9B-9EAB-4B34-BD0A-990192AC3755}"/>
              </a:ext>
            </a:extLst>
          </p:cNvPr>
          <p:cNvSpPr txBox="1"/>
          <p:nvPr/>
        </p:nvSpPr>
        <p:spPr>
          <a:xfrm>
            <a:off x="3555402" y="470302"/>
            <a:ext cx="3721395" cy="267224"/>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(WHAT we are trying to solve)</a:t>
            </a:r>
            <a:endParaRPr lang="en-IN" sz="1400" b="1" dirty="0">
              <a:latin typeface="Merriweather" panose="020B0604020202020204" charset="0"/>
            </a:endParaRPr>
          </a:p>
        </p:txBody>
      </p:sp>
      <p:sp>
        <p:nvSpPr>
          <p:cNvPr id="2" name="TextBox 1">
            <a:extLst>
              <a:ext uri="{FF2B5EF4-FFF2-40B4-BE49-F238E27FC236}">
                <a16:creationId xmlns:a16="http://schemas.microsoft.com/office/drawing/2014/main" id="{D8E4D75F-9EF2-4849-98EB-8459285FCF23}"/>
              </a:ext>
            </a:extLst>
          </p:cNvPr>
          <p:cNvSpPr txBox="1"/>
          <p:nvPr/>
        </p:nvSpPr>
        <p:spPr>
          <a:xfrm>
            <a:off x="1878964" y="4033613"/>
            <a:ext cx="7093222" cy="938719"/>
          </a:xfrm>
          <a:prstGeom prst="rect">
            <a:avLst/>
          </a:prstGeom>
          <a:noFill/>
        </p:spPr>
        <p:txBody>
          <a:bodyPr wrap="square" rtlCol="0">
            <a:spAutoFit/>
          </a:bodyPr>
          <a:lstStyle/>
          <a:p>
            <a:pPr marL="171450" indent="-171450">
              <a:buFont typeface="Arial" panose="020B0604020202020204" pitchFamily="34" charset="0"/>
              <a:buChar char="•"/>
            </a:pPr>
            <a:r>
              <a:rPr lang="en-IN" sz="1100" b="1" dirty="0">
                <a:latin typeface="Merriweather" panose="020B0604020202020204" charset="0"/>
              </a:rPr>
              <a:t>Currently there is a glaring delay between the point of time when the stored grains start to rot (due to any factor) and the point of time when the person managing the storage medium gets to know about it and takes action to mitigate the damage.</a:t>
            </a:r>
          </a:p>
          <a:p>
            <a:pPr marL="171450" indent="-171450">
              <a:buFont typeface="Arial" panose="020B0604020202020204" pitchFamily="34" charset="0"/>
              <a:buChar char="•"/>
            </a:pPr>
            <a:r>
              <a:rPr lang="en-IN" sz="1100" b="1" dirty="0">
                <a:latin typeface="Merriweather" panose="020B0604020202020204" charset="0"/>
              </a:rPr>
              <a:t>It is this delay which we aim to minimise (and possibly mitigate the loss as well) which will help take the measures sooner and cut the losses.</a:t>
            </a:r>
          </a:p>
        </p:txBody>
      </p:sp>
      <p:sp>
        <p:nvSpPr>
          <p:cNvPr id="12" name="TextBox 1">
            <a:extLst>
              <a:ext uri="{FF2B5EF4-FFF2-40B4-BE49-F238E27FC236}">
                <a16:creationId xmlns:a16="http://schemas.microsoft.com/office/drawing/2014/main" id="{708EA6FB-798B-49C0-9E77-BDEF2F77FC93}"/>
              </a:ext>
            </a:extLst>
          </p:cNvPr>
          <p:cNvSpPr txBox="1"/>
          <p:nvPr/>
        </p:nvSpPr>
        <p:spPr>
          <a:xfrm>
            <a:off x="3548829" y="3690564"/>
            <a:ext cx="3721395" cy="267224"/>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The Real Problem</a:t>
            </a:r>
            <a:endParaRPr lang="en-IN" sz="1400" b="1" dirty="0">
              <a:latin typeface="Merriweather" panose="020B0604020202020204" charset="0"/>
            </a:endParaRPr>
          </a:p>
        </p:txBody>
      </p:sp>
    </p:spTree>
    <p:extLst>
      <p:ext uri="{BB962C8B-B14F-4D97-AF65-F5344CB8AC3E}">
        <p14:creationId xmlns:p14="http://schemas.microsoft.com/office/powerpoint/2010/main" val="1357367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Google Shape;118;p16">
            <a:extLst>
              <a:ext uri="{FF2B5EF4-FFF2-40B4-BE49-F238E27FC236}">
                <a16:creationId xmlns:a16="http://schemas.microsoft.com/office/drawing/2014/main" id="{4F1C2BF5-161A-45D2-8E22-B5E50EBE7412}"/>
              </a:ext>
            </a:extLst>
          </p:cNvPr>
          <p:cNvSpPr txBox="1">
            <a:spLocks/>
          </p:cNvSpPr>
          <p:nvPr/>
        </p:nvSpPr>
        <p:spPr>
          <a:xfrm>
            <a:off x="3254940" y="723922"/>
            <a:ext cx="4470063" cy="6387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00"/>
              </a:buClr>
              <a:buSzPts val="3600"/>
              <a:buFont typeface="Calibri"/>
              <a:buNone/>
              <a:defRPr sz="3600" b="0" i="0" u="none" strike="noStrike" cap="none">
                <a:solidFill>
                  <a:srgbClr val="FFFF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dk1"/>
              </a:buClr>
              <a:buSzPts val="1100"/>
              <a:buFont typeface="Arial"/>
              <a:buNone/>
            </a:pPr>
            <a:r>
              <a:rPr lang="en-US" sz="1800" b="1" dirty="0">
                <a:solidFill>
                  <a:srgbClr val="000000"/>
                </a:solidFill>
                <a:latin typeface="Merriweather" panose="020B0604020202020204" charset="0"/>
                <a:ea typeface="Merriweather"/>
                <a:cs typeface="Merriweather"/>
                <a:sym typeface="Merriweather"/>
              </a:rPr>
              <a:t>Methods of Storage</a:t>
            </a:r>
            <a:endParaRPr lang="en-US" sz="1800" dirty="0">
              <a:solidFill>
                <a:srgbClr val="000000"/>
              </a:solidFill>
              <a:latin typeface="Merriweather" panose="020B0604020202020204" charset="0"/>
              <a:ea typeface="Merriweather"/>
              <a:cs typeface="Merriweather"/>
              <a:sym typeface="Merriweather"/>
            </a:endParaRPr>
          </a:p>
        </p:txBody>
      </p:sp>
      <p:sp>
        <p:nvSpPr>
          <p:cNvPr id="7" name="Google Shape;118;p16">
            <a:extLst>
              <a:ext uri="{FF2B5EF4-FFF2-40B4-BE49-F238E27FC236}">
                <a16:creationId xmlns:a16="http://schemas.microsoft.com/office/drawing/2014/main" id="{3FA44D4E-875D-4265-BD10-B79D5817B6EC}"/>
              </a:ext>
            </a:extLst>
          </p:cNvPr>
          <p:cNvSpPr txBox="1">
            <a:spLocks noGrp="1"/>
          </p:cNvSpPr>
          <p:nvPr>
            <p:ph type="title"/>
          </p:nvPr>
        </p:nvSpPr>
        <p:spPr>
          <a:xfrm>
            <a:off x="2142922" y="0"/>
            <a:ext cx="6779100" cy="63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3200" b="1" dirty="0">
                <a:solidFill>
                  <a:srgbClr val="000000"/>
                </a:solidFill>
                <a:latin typeface="Merriweather" panose="020B0604020202020204" charset="0"/>
                <a:ea typeface="Merriweather"/>
                <a:cs typeface="Merriweather"/>
                <a:sym typeface="Merriweather"/>
              </a:rPr>
              <a:t>Problem Statement</a:t>
            </a:r>
            <a:endParaRPr sz="3200" dirty="0">
              <a:solidFill>
                <a:srgbClr val="000000"/>
              </a:solidFill>
              <a:latin typeface="Merriweather" panose="020B0604020202020204" charset="0"/>
              <a:ea typeface="Merriweather"/>
              <a:cs typeface="Merriweather"/>
              <a:sym typeface="Merriweather"/>
            </a:endParaRPr>
          </a:p>
        </p:txBody>
      </p:sp>
      <p:sp>
        <p:nvSpPr>
          <p:cNvPr id="8" name="TextBox 1">
            <a:extLst>
              <a:ext uri="{FF2B5EF4-FFF2-40B4-BE49-F238E27FC236}">
                <a16:creationId xmlns:a16="http://schemas.microsoft.com/office/drawing/2014/main" id="{E679A0F9-4A58-4FD8-A717-26EDF6583F14}"/>
              </a:ext>
            </a:extLst>
          </p:cNvPr>
          <p:cNvSpPr txBox="1"/>
          <p:nvPr/>
        </p:nvSpPr>
        <p:spPr>
          <a:xfrm>
            <a:off x="3555402" y="470302"/>
            <a:ext cx="3721395" cy="267224"/>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(WHAT we are trying to solve)</a:t>
            </a:r>
            <a:endParaRPr lang="en-IN" sz="1400" b="1" dirty="0">
              <a:latin typeface="Merriweather" panose="020B0604020202020204" charset="0"/>
            </a:endParaRPr>
          </a:p>
        </p:txBody>
      </p:sp>
      <p:graphicFrame>
        <p:nvGraphicFramePr>
          <p:cNvPr id="2" name="Table 3">
            <a:extLst>
              <a:ext uri="{FF2B5EF4-FFF2-40B4-BE49-F238E27FC236}">
                <a16:creationId xmlns:a16="http://schemas.microsoft.com/office/drawing/2014/main" id="{E057BCCB-C0B2-4FDE-910E-8904C65049D5}"/>
              </a:ext>
            </a:extLst>
          </p:cNvPr>
          <p:cNvGraphicFramePr>
            <a:graphicFrameLocks noGrp="1"/>
          </p:cNvGraphicFramePr>
          <p:nvPr>
            <p:extLst>
              <p:ext uri="{D42A27DB-BD31-4B8C-83A1-F6EECF244321}">
                <p14:modId xmlns:p14="http://schemas.microsoft.com/office/powerpoint/2010/main" val="2574834606"/>
              </p:ext>
            </p:extLst>
          </p:nvPr>
        </p:nvGraphicFramePr>
        <p:xfrm>
          <a:off x="2710072" y="1362622"/>
          <a:ext cx="5644800" cy="3540393"/>
        </p:xfrm>
        <a:graphic>
          <a:graphicData uri="http://schemas.openxmlformats.org/drawingml/2006/table">
            <a:tbl>
              <a:tblPr firstRow="1" bandRow="1">
                <a:tableStyleId>{F5AB1C69-6EDB-4FF4-983F-18BD219EF322}</a:tableStyleId>
              </a:tblPr>
              <a:tblGrid>
                <a:gridCol w="2822400">
                  <a:extLst>
                    <a:ext uri="{9D8B030D-6E8A-4147-A177-3AD203B41FA5}">
                      <a16:colId xmlns:a16="http://schemas.microsoft.com/office/drawing/2014/main" val="2711838048"/>
                    </a:ext>
                  </a:extLst>
                </a:gridCol>
                <a:gridCol w="2822400">
                  <a:extLst>
                    <a:ext uri="{9D8B030D-6E8A-4147-A177-3AD203B41FA5}">
                      <a16:colId xmlns:a16="http://schemas.microsoft.com/office/drawing/2014/main" val="925049027"/>
                    </a:ext>
                  </a:extLst>
                </a:gridCol>
              </a:tblGrid>
              <a:tr h="218200">
                <a:tc gridSpan="2">
                  <a:txBody>
                    <a:bodyPr/>
                    <a:lstStyle/>
                    <a:p>
                      <a:pPr algn="ctr"/>
                      <a:r>
                        <a:rPr lang="en-US" sz="1100" dirty="0">
                          <a:latin typeface="Merriweather" panose="020B0604020202020204" charset="0"/>
                        </a:rPr>
                        <a:t>Small-Scale Grain Storage Structures</a:t>
                      </a:r>
                      <a:endParaRPr lang="en-IN" sz="1100" dirty="0">
                        <a:latin typeface="Merriweather" panose="020B0604020202020204" charset="0"/>
                      </a:endParaRPr>
                    </a:p>
                  </a:txBody>
                  <a:tcPr anchor="ctr"/>
                </a:tc>
                <a:tc hMerge="1">
                  <a:txBody>
                    <a:bodyPr/>
                    <a:lstStyle/>
                    <a:p>
                      <a:endParaRPr lang="en-IN" dirty="0"/>
                    </a:p>
                  </a:txBody>
                  <a:tcPr/>
                </a:tc>
                <a:extLst>
                  <a:ext uri="{0D108BD9-81ED-4DB2-BD59-A6C34878D82A}">
                    <a16:rowId xmlns:a16="http://schemas.microsoft.com/office/drawing/2014/main" val="133416388"/>
                  </a:ext>
                </a:extLst>
              </a:tr>
              <a:tr h="232964">
                <a:tc>
                  <a:txBody>
                    <a:bodyPr/>
                    <a:lstStyle/>
                    <a:p>
                      <a:pPr algn="ctr"/>
                      <a:r>
                        <a:rPr lang="en-US" sz="900" b="1" dirty="0">
                          <a:latin typeface="Merriweather" panose="020B0604020202020204" charset="0"/>
                        </a:rPr>
                        <a:t>Storage Container</a:t>
                      </a:r>
                      <a:endParaRPr lang="en-IN" sz="900" b="1" dirty="0">
                        <a:latin typeface="Merriweather" panose="020B0604020202020204" charset="0"/>
                      </a:endParaRPr>
                    </a:p>
                  </a:txBody>
                  <a:tcPr anchor="ctr"/>
                </a:tc>
                <a:tc>
                  <a:txBody>
                    <a:bodyPr/>
                    <a:lstStyle/>
                    <a:p>
                      <a:pPr algn="ctr"/>
                      <a:r>
                        <a:rPr lang="en-US" sz="900" dirty="0">
                          <a:latin typeface="Merriweather" panose="020B0604020202020204" charset="0"/>
                        </a:rPr>
                        <a:t>Associated pest control methods</a:t>
                      </a:r>
                      <a:endParaRPr lang="en-IN" sz="900" dirty="0">
                        <a:latin typeface="Merriweather" panose="020B0604020202020204" charset="0"/>
                      </a:endParaRPr>
                    </a:p>
                  </a:txBody>
                  <a:tcPr anchor="ctr"/>
                </a:tc>
                <a:extLst>
                  <a:ext uri="{0D108BD9-81ED-4DB2-BD59-A6C34878D82A}">
                    <a16:rowId xmlns:a16="http://schemas.microsoft.com/office/drawing/2014/main" val="2963008600"/>
                  </a:ext>
                </a:extLst>
              </a:tr>
              <a:tr h="218200">
                <a:tc gridSpan="2">
                  <a:txBody>
                    <a:bodyPr/>
                    <a:lstStyle/>
                    <a:p>
                      <a:pPr algn="ctr"/>
                      <a:r>
                        <a:rPr lang="en-US" sz="1000" b="1" dirty="0">
                          <a:latin typeface="Merriweather" panose="020B0604020202020204" charset="0"/>
                        </a:rPr>
                        <a:t>Bagged or small container storage</a:t>
                      </a:r>
                      <a:endParaRPr lang="en-IN" sz="1000" b="1" dirty="0">
                        <a:latin typeface="Merriweather" panose="020B0604020202020204" charset="0"/>
                      </a:endParaRPr>
                    </a:p>
                  </a:txBody>
                  <a:tcPr anchor="ctr"/>
                </a:tc>
                <a:tc hMerge="1">
                  <a:txBody>
                    <a:bodyPr/>
                    <a:lstStyle/>
                    <a:p>
                      <a:endParaRPr lang="en-IN" dirty="0"/>
                    </a:p>
                  </a:txBody>
                  <a:tcPr/>
                </a:tc>
                <a:extLst>
                  <a:ext uri="{0D108BD9-81ED-4DB2-BD59-A6C34878D82A}">
                    <a16:rowId xmlns:a16="http://schemas.microsoft.com/office/drawing/2014/main" val="1041351885"/>
                  </a:ext>
                </a:extLst>
              </a:tr>
              <a:tr h="232964">
                <a:tc>
                  <a:txBody>
                    <a:bodyPr/>
                    <a:lstStyle/>
                    <a:p>
                      <a:pPr algn="ctr"/>
                      <a:r>
                        <a:rPr lang="en-US" sz="900" b="1" dirty="0">
                          <a:latin typeface="Merriweather" panose="020B0604020202020204" charset="0"/>
                        </a:rPr>
                        <a:t>Sealed pots, gourds etc.</a:t>
                      </a:r>
                      <a:endParaRPr lang="en-IN" sz="900" b="1" dirty="0">
                        <a:latin typeface="Merriweather" panose="020B0604020202020204" charset="0"/>
                      </a:endParaRPr>
                    </a:p>
                  </a:txBody>
                  <a:tcPr anchor="ctr"/>
                </a:tc>
                <a:tc>
                  <a:txBody>
                    <a:bodyPr/>
                    <a:lstStyle/>
                    <a:p>
                      <a:pPr algn="ctr"/>
                      <a:r>
                        <a:rPr lang="en-US" sz="900" dirty="0">
                          <a:latin typeface="Merriweather" panose="020B0604020202020204" charset="0"/>
                        </a:rPr>
                        <a:t>Self-disinfesting, if sufficient airtight</a:t>
                      </a:r>
                      <a:endParaRPr lang="en-IN" sz="900" dirty="0">
                        <a:latin typeface="Merriweather" panose="020B0604020202020204" charset="0"/>
                      </a:endParaRPr>
                    </a:p>
                  </a:txBody>
                  <a:tcPr anchor="ctr"/>
                </a:tc>
                <a:extLst>
                  <a:ext uri="{0D108BD9-81ED-4DB2-BD59-A6C34878D82A}">
                    <a16:rowId xmlns:a16="http://schemas.microsoft.com/office/drawing/2014/main" val="1334098492"/>
                  </a:ext>
                </a:extLst>
              </a:tr>
              <a:tr h="218200">
                <a:tc>
                  <a:txBody>
                    <a:bodyPr/>
                    <a:lstStyle/>
                    <a:p>
                      <a:pPr algn="ctr"/>
                      <a:r>
                        <a:rPr lang="en-US" sz="900" b="1" dirty="0">
                          <a:latin typeface="Merriweather" panose="020B0604020202020204" charset="0"/>
                        </a:rPr>
                        <a:t>Conventional Bags</a:t>
                      </a:r>
                      <a:endParaRPr lang="en-IN" sz="900" b="1" dirty="0">
                        <a:latin typeface="Merriweather" panose="020B0604020202020204" charset="0"/>
                      </a:endParaRPr>
                    </a:p>
                  </a:txBody>
                  <a:tcPr anchor="ctr"/>
                </a:tc>
                <a:tc>
                  <a:txBody>
                    <a:bodyPr/>
                    <a:lstStyle/>
                    <a:p>
                      <a:pPr algn="ctr"/>
                      <a:r>
                        <a:rPr lang="en-US" sz="900" dirty="0">
                          <a:latin typeface="Merriweather" panose="020B0604020202020204" charset="0"/>
                        </a:rPr>
                        <a:t>Mixing a grain protectant.</a:t>
                      </a:r>
                      <a:endParaRPr lang="en-IN" sz="900" dirty="0">
                        <a:latin typeface="Merriweather" panose="020B0604020202020204" charset="0"/>
                      </a:endParaRPr>
                    </a:p>
                  </a:txBody>
                  <a:tcPr anchor="ctr"/>
                </a:tc>
                <a:extLst>
                  <a:ext uri="{0D108BD9-81ED-4DB2-BD59-A6C34878D82A}">
                    <a16:rowId xmlns:a16="http://schemas.microsoft.com/office/drawing/2014/main" val="1460323614"/>
                  </a:ext>
                </a:extLst>
              </a:tr>
              <a:tr h="218200">
                <a:tc gridSpan="2">
                  <a:txBody>
                    <a:bodyPr/>
                    <a:lstStyle/>
                    <a:p>
                      <a:pPr algn="ctr"/>
                      <a:r>
                        <a:rPr lang="en-US" sz="1000" b="1" dirty="0">
                          <a:latin typeface="Merriweather" panose="020B0604020202020204" charset="0"/>
                        </a:rPr>
                        <a:t>Small-scale bulk storage</a:t>
                      </a:r>
                      <a:endParaRPr lang="en-IN" sz="1000" b="1" dirty="0">
                        <a:latin typeface="Merriweather" panose="020B0604020202020204" charset="0"/>
                      </a:endParaRPr>
                    </a:p>
                  </a:txBody>
                  <a:tcPr anchor="ctr"/>
                </a:tc>
                <a:tc hMerge="1">
                  <a:txBody>
                    <a:bodyPr/>
                    <a:lstStyle/>
                    <a:p>
                      <a:endParaRPr lang="en-IN" dirty="0"/>
                    </a:p>
                  </a:txBody>
                  <a:tcPr/>
                </a:tc>
                <a:extLst>
                  <a:ext uri="{0D108BD9-81ED-4DB2-BD59-A6C34878D82A}">
                    <a16:rowId xmlns:a16="http://schemas.microsoft.com/office/drawing/2014/main" val="2946011940"/>
                  </a:ext>
                </a:extLst>
              </a:tr>
              <a:tr h="453185">
                <a:tc>
                  <a:txBody>
                    <a:bodyPr/>
                    <a:lstStyle/>
                    <a:p>
                      <a:pPr algn="ctr"/>
                      <a:r>
                        <a:rPr lang="en-US" sz="900" b="1" dirty="0">
                          <a:latin typeface="Merriweather" panose="020B0604020202020204" charset="0"/>
                        </a:rPr>
                        <a:t>PUSA Bin</a:t>
                      </a:r>
                      <a:endParaRPr lang="en-IN" sz="900" b="1" dirty="0">
                        <a:latin typeface="Merriweather" panose="020B0604020202020204" charset="0"/>
                      </a:endParaRPr>
                    </a:p>
                  </a:txBody>
                  <a:tcPr anchor="ctr"/>
                </a:tc>
                <a:tc>
                  <a:txBody>
                    <a:bodyPr/>
                    <a:lstStyle/>
                    <a:p>
                      <a:pPr algn="ctr"/>
                      <a:r>
                        <a:rPr lang="en-US" sz="900" b="1" dirty="0">
                          <a:latin typeface="Merriweather" panose="020B0604020202020204" charset="0"/>
                        </a:rPr>
                        <a:t>Capacity: </a:t>
                      </a:r>
                      <a:r>
                        <a:rPr lang="en-US" sz="900" dirty="0">
                          <a:latin typeface="Merriweather" panose="020B0604020202020204" charset="0"/>
                        </a:rPr>
                        <a:t>1 to 3 tones</a:t>
                      </a:r>
                    </a:p>
                    <a:p>
                      <a:pPr algn="ctr"/>
                      <a:r>
                        <a:rPr lang="en-US" sz="900" b="1" dirty="0">
                          <a:latin typeface="Merriweather" panose="020B0604020202020204" charset="0"/>
                        </a:rPr>
                        <a:t>Advantage</a:t>
                      </a:r>
                      <a:r>
                        <a:rPr lang="en-IN" sz="900" b="1" dirty="0">
                          <a:latin typeface="Merriweather" panose="020B0604020202020204" charset="0"/>
                        </a:rPr>
                        <a:t>:</a:t>
                      </a:r>
                      <a:r>
                        <a:rPr lang="en-IN" sz="900" dirty="0">
                          <a:latin typeface="Merriweather" panose="020B0604020202020204" charset="0"/>
                        </a:rPr>
                        <a:t> easy to install</a:t>
                      </a:r>
                      <a:endParaRPr lang="en-US" sz="900" dirty="0">
                        <a:latin typeface="Merriweather" panose="020B0604020202020204" charset="0"/>
                      </a:endParaRPr>
                    </a:p>
                  </a:txBody>
                  <a:tcPr anchor="ctr"/>
                </a:tc>
                <a:extLst>
                  <a:ext uri="{0D108BD9-81ED-4DB2-BD59-A6C34878D82A}">
                    <a16:rowId xmlns:a16="http://schemas.microsoft.com/office/drawing/2014/main" val="2275440393"/>
                  </a:ext>
                </a:extLst>
              </a:tr>
              <a:tr h="453185">
                <a:tc>
                  <a:txBody>
                    <a:bodyPr/>
                    <a:lstStyle/>
                    <a:p>
                      <a:pPr algn="ctr"/>
                      <a:r>
                        <a:rPr lang="en-US" sz="900" b="1" dirty="0">
                          <a:latin typeface="Merriweather" panose="020B0604020202020204" charset="0"/>
                        </a:rPr>
                        <a:t>Underground Pits</a:t>
                      </a:r>
                      <a:endParaRPr lang="en-IN" sz="900" b="1" dirty="0">
                        <a:latin typeface="Merriweather" panose="020B0604020202020204" charset="0"/>
                      </a:endParaRPr>
                    </a:p>
                  </a:txBody>
                  <a:tcPr anchor="ctr"/>
                </a:tc>
                <a:tc>
                  <a:txBody>
                    <a:bodyPr/>
                    <a:lstStyle/>
                    <a:p>
                      <a:pPr algn="ctr"/>
                      <a:r>
                        <a:rPr lang="en-US" sz="900" dirty="0">
                          <a:latin typeface="Merriweather" panose="020B0604020202020204" charset="0"/>
                        </a:rPr>
                        <a:t>Can keep grain without damage for many years.</a:t>
                      </a:r>
                    </a:p>
                    <a:p>
                      <a:pPr algn="ctr"/>
                      <a:r>
                        <a:rPr lang="en-US" sz="900" b="1" dirty="0">
                          <a:latin typeface="Merriweather" panose="020B0604020202020204" charset="0"/>
                        </a:rPr>
                        <a:t>Advantage:</a:t>
                      </a:r>
                      <a:r>
                        <a:rPr lang="en-US" sz="900" dirty="0">
                          <a:latin typeface="Merriweather" panose="020B0604020202020204" charset="0"/>
                        </a:rPr>
                        <a:t> Useful in Adverse weather</a:t>
                      </a:r>
                    </a:p>
                  </a:txBody>
                  <a:tcPr anchor="ctr"/>
                </a:tc>
                <a:extLst>
                  <a:ext uri="{0D108BD9-81ED-4DB2-BD59-A6C34878D82A}">
                    <a16:rowId xmlns:a16="http://schemas.microsoft.com/office/drawing/2014/main" val="1780464289"/>
                  </a:ext>
                </a:extLst>
              </a:tr>
              <a:tr h="453185">
                <a:tc>
                  <a:txBody>
                    <a:bodyPr/>
                    <a:lstStyle/>
                    <a:p>
                      <a:pPr algn="ctr"/>
                      <a:r>
                        <a:rPr lang="en-US" sz="900" b="1" dirty="0">
                          <a:latin typeface="Merriweather" panose="020B0604020202020204" charset="0"/>
                        </a:rPr>
                        <a:t>Domestic Hapur Bin</a:t>
                      </a:r>
                      <a:endParaRPr lang="en-IN" sz="900" b="1" dirty="0">
                        <a:latin typeface="Merriweather" panose="020B0604020202020204" charset="0"/>
                      </a:endParaRPr>
                    </a:p>
                  </a:txBody>
                  <a:tcPr anchor="ctr"/>
                </a:tc>
                <a:tc>
                  <a:txBody>
                    <a:bodyPr/>
                    <a:lstStyle/>
                    <a:p>
                      <a:pPr algn="ctr"/>
                      <a:r>
                        <a:rPr lang="en-US" sz="900" b="1" dirty="0">
                          <a:latin typeface="Merriweather" panose="020B0604020202020204" charset="0"/>
                        </a:rPr>
                        <a:t>Capacity:</a:t>
                      </a:r>
                      <a:r>
                        <a:rPr lang="en-US" sz="900" dirty="0">
                          <a:latin typeface="Merriweather" panose="020B0604020202020204" charset="0"/>
                        </a:rPr>
                        <a:t> 200 to 1000kg</a:t>
                      </a:r>
                    </a:p>
                    <a:p>
                      <a:pPr algn="ctr"/>
                      <a:r>
                        <a:rPr lang="en-US" sz="900" b="1" dirty="0">
                          <a:latin typeface="Merriweather" panose="020B0604020202020204" charset="0"/>
                        </a:rPr>
                        <a:t>Cost:</a:t>
                      </a:r>
                      <a:r>
                        <a:rPr lang="en-US" sz="900" dirty="0">
                          <a:latin typeface="Merriweather" panose="020B0604020202020204" charset="0"/>
                        </a:rPr>
                        <a:t> Rs350 to Rs1200</a:t>
                      </a:r>
                      <a:br>
                        <a:rPr lang="en-US" sz="900" dirty="0">
                          <a:latin typeface="Merriweather" panose="020B0604020202020204" charset="0"/>
                        </a:rPr>
                      </a:br>
                      <a:r>
                        <a:rPr lang="en-US" sz="900" b="1" dirty="0">
                          <a:latin typeface="Merriweather" panose="020B0604020202020204" charset="0"/>
                        </a:rPr>
                        <a:t>Advantage:</a:t>
                      </a:r>
                      <a:r>
                        <a:rPr lang="en-US" sz="900" dirty="0">
                          <a:latin typeface="Merriweather" panose="020B0604020202020204" charset="0"/>
                        </a:rPr>
                        <a:t> Portable and easy fabrication</a:t>
                      </a:r>
                      <a:endParaRPr lang="en-IN" sz="900" dirty="0">
                        <a:latin typeface="Merriweather" panose="020B0604020202020204" charset="0"/>
                      </a:endParaRPr>
                    </a:p>
                  </a:txBody>
                  <a:tcPr anchor="ctr"/>
                </a:tc>
                <a:extLst>
                  <a:ext uri="{0D108BD9-81ED-4DB2-BD59-A6C34878D82A}">
                    <a16:rowId xmlns:a16="http://schemas.microsoft.com/office/drawing/2014/main" val="3871492305"/>
                  </a:ext>
                </a:extLst>
              </a:tr>
              <a:tr h="453185">
                <a:tc>
                  <a:txBody>
                    <a:bodyPr/>
                    <a:lstStyle/>
                    <a:p>
                      <a:pPr algn="ctr"/>
                      <a:r>
                        <a:rPr lang="en-US" sz="900" b="1" dirty="0">
                          <a:latin typeface="Merriweather" panose="020B0604020202020204" charset="0"/>
                        </a:rPr>
                        <a:t>Coal Tar Drum Bin</a:t>
                      </a:r>
                      <a:endParaRPr lang="en-IN" sz="900" b="1" dirty="0">
                        <a:latin typeface="Merriweather" panose="020B0604020202020204" charset="0"/>
                      </a:endParaRPr>
                    </a:p>
                  </a:txBody>
                  <a:tcPr anchor="ctr"/>
                </a:tc>
                <a:tc>
                  <a:txBody>
                    <a:bodyPr/>
                    <a:lstStyle/>
                    <a:p>
                      <a:pPr algn="ctr"/>
                      <a:r>
                        <a:rPr lang="en-US" sz="900" b="1" dirty="0">
                          <a:latin typeface="Merriweather" panose="020B0604020202020204" charset="0"/>
                        </a:rPr>
                        <a:t>Capacity:</a:t>
                      </a:r>
                      <a:r>
                        <a:rPr lang="en-US" sz="900" dirty="0">
                          <a:latin typeface="Merriweather" panose="020B0604020202020204" charset="0"/>
                        </a:rPr>
                        <a:t> 150 kg</a:t>
                      </a:r>
                    </a:p>
                    <a:p>
                      <a:pPr algn="ctr"/>
                      <a:r>
                        <a:rPr lang="en-US" sz="900" b="1" dirty="0">
                          <a:latin typeface="Merriweather" panose="020B0604020202020204" charset="0"/>
                        </a:rPr>
                        <a:t>Cost:</a:t>
                      </a:r>
                      <a:r>
                        <a:rPr lang="en-US" sz="900" dirty="0">
                          <a:latin typeface="Merriweather" panose="020B0604020202020204" charset="0"/>
                        </a:rPr>
                        <a:t> Rs 682</a:t>
                      </a:r>
                    </a:p>
                    <a:p>
                      <a:pPr algn="ctr"/>
                      <a:r>
                        <a:rPr lang="en-US" sz="900" b="1" dirty="0">
                          <a:latin typeface="Merriweather" panose="020B0604020202020204" charset="0"/>
                        </a:rPr>
                        <a:t>Advantage:</a:t>
                      </a:r>
                      <a:r>
                        <a:rPr lang="en-US" sz="900" dirty="0">
                          <a:latin typeface="Merriweather" panose="020B0604020202020204" charset="0"/>
                        </a:rPr>
                        <a:t> Useful in Humid Location, </a:t>
                      </a:r>
                    </a:p>
                    <a:p>
                      <a:pPr algn="ctr"/>
                      <a:r>
                        <a:rPr lang="en-US" sz="900" dirty="0">
                          <a:latin typeface="Merriweather" panose="020B0604020202020204" charset="0"/>
                        </a:rPr>
                        <a:t>                                Cheaper than metal container</a:t>
                      </a:r>
                      <a:endParaRPr lang="en-IN" sz="900" dirty="0">
                        <a:latin typeface="Merriweather" panose="020B0604020202020204" charset="0"/>
                      </a:endParaRPr>
                    </a:p>
                  </a:txBody>
                  <a:tcPr anchor="ctr"/>
                </a:tc>
                <a:extLst>
                  <a:ext uri="{0D108BD9-81ED-4DB2-BD59-A6C34878D82A}">
                    <a16:rowId xmlns:a16="http://schemas.microsoft.com/office/drawing/2014/main" val="1796806441"/>
                  </a:ext>
                </a:extLst>
              </a:tr>
            </a:tbl>
          </a:graphicData>
        </a:graphic>
      </p:graphicFrame>
    </p:spTree>
    <p:extLst>
      <p:ext uri="{BB962C8B-B14F-4D97-AF65-F5344CB8AC3E}">
        <p14:creationId xmlns:p14="http://schemas.microsoft.com/office/powerpoint/2010/main" val="2599812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674FD7-1FEB-4138-AF18-E37E2E41F323}"/>
              </a:ext>
            </a:extLst>
          </p:cNvPr>
          <p:cNvSpPr/>
          <p:nvPr/>
        </p:nvSpPr>
        <p:spPr>
          <a:xfrm>
            <a:off x="3279586" y="803569"/>
            <a:ext cx="3925390" cy="306886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Merriweather" panose="020B0604020202020204" charset="0"/>
            </a:endParaRPr>
          </a:p>
        </p:txBody>
      </p:sp>
      <p:graphicFrame>
        <p:nvGraphicFramePr>
          <p:cNvPr id="6" name="Chart 5">
            <a:extLst>
              <a:ext uri="{FF2B5EF4-FFF2-40B4-BE49-F238E27FC236}">
                <a16:creationId xmlns:a16="http://schemas.microsoft.com/office/drawing/2014/main" id="{194F313C-56E5-40CF-963A-E6337C4E2BE6}"/>
              </a:ext>
            </a:extLst>
          </p:cNvPr>
          <p:cNvGraphicFramePr/>
          <p:nvPr>
            <p:extLst>
              <p:ext uri="{D42A27DB-BD31-4B8C-83A1-F6EECF244321}">
                <p14:modId xmlns:p14="http://schemas.microsoft.com/office/powerpoint/2010/main" val="477408840"/>
              </p:ext>
            </p:extLst>
          </p:nvPr>
        </p:nvGraphicFramePr>
        <p:xfrm>
          <a:off x="2236735" y="161131"/>
          <a:ext cx="6096000" cy="4064000"/>
        </p:xfrm>
        <a:graphic>
          <a:graphicData uri="http://schemas.openxmlformats.org/drawingml/2006/chart">
            <c:chart xmlns:c="http://schemas.openxmlformats.org/drawingml/2006/chart" xmlns:r="http://schemas.openxmlformats.org/officeDocument/2006/relationships" r:id="rId2"/>
          </a:graphicData>
        </a:graphic>
      </p:graphicFrame>
      <p:sp>
        <p:nvSpPr>
          <p:cNvPr id="11" name="Rectangle 10">
            <a:extLst>
              <a:ext uri="{FF2B5EF4-FFF2-40B4-BE49-F238E27FC236}">
                <a16:creationId xmlns:a16="http://schemas.microsoft.com/office/drawing/2014/main" id="{1A225A7C-DB0F-4C3D-AAD0-7D12FE938765}"/>
              </a:ext>
            </a:extLst>
          </p:cNvPr>
          <p:cNvSpPr/>
          <p:nvPr/>
        </p:nvSpPr>
        <p:spPr>
          <a:xfrm>
            <a:off x="6858809" y="3894843"/>
            <a:ext cx="404949" cy="2033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Merriweather" panose="020B0604020202020204" charset="0"/>
            </a:endParaRPr>
          </a:p>
        </p:txBody>
      </p:sp>
      <p:sp>
        <p:nvSpPr>
          <p:cNvPr id="5" name="TextBox 4">
            <a:extLst>
              <a:ext uri="{FF2B5EF4-FFF2-40B4-BE49-F238E27FC236}">
                <a16:creationId xmlns:a16="http://schemas.microsoft.com/office/drawing/2014/main" id="{EC5293E1-3C70-46E5-8B3D-29B453A21E92}"/>
              </a:ext>
            </a:extLst>
          </p:cNvPr>
          <p:cNvSpPr txBox="1"/>
          <p:nvPr/>
        </p:nvSpPr>
        <p:spPr>
          <a:xfrm>
            <a:off x="2948788" y="877528"/>
            <a:ext cx="373252" cy="3277820"/>
          </a:xfrm>
          <a:prstGeom prst="rect">
            <a:avLst/>
          </a:prstGeom>
          <a:noFill/>
        </p:spPr>
        <p:txBody>
          <a:bodyPr wrap="square" rtlCol="0">
            <a:spAutoFit/>
          </a:bodyPr>
          <a:lstStyle/>
          <a:p>
            <a:r>
              <a:rPr lang="en-US" sz="900" dirty="0">
                <a:latin typeface="Merriweather" panose="020B0604020202020204" charset="0"/>
              </a:rPr>
              <a:t>40</a:t>
            </a:r>
          </a:p>
          <a:p>
            <a:endParaRPr lang="en-US" sz="900" dirty="0">
              <a:latin typeface="Merriweather" panose="020B0604020202020204" charset="0"/>
            </a:endParaRPr>
          </a:p>
          <a:p>
            <a:endParaRPr lang="en-US" sz="900" dirty="0">
              <a:latin typeface="Merriweather" panose="020B0604020202020204" charset="0"/>
            </a:endParaRPr>
          </a:p>
          <a:p>
            <a:endParaRPr lang="en-US" sz="900" dirty="0">
              <a:latin typeface="Merriweather" panose="020B0604020202020204" charset="0"/>
            </a:endParaRPr>
          </a:p>
          <a:p>
            <a:endParaRPr lang="en-US" sz="900" dirty="0">
              <a:latin typeface="Merriweather" panose="020B0604020202020204" charset="0"/>
            </a:endParaRPr>
          </a:p>
          <a:p>
            <a:r>
              <a:rPr lang="en-US" sz="900" dirty="0">
                <a:latin typeface="Merriweather" panose="020B0604020202020204" charset="0"/>
              </a:rPr>
              <a:t>30</a:t>
            </a:r>
          </a:p>
          <a:p>
            <a:endParaRPr lang="en-US" sz="900" dirty="0">
              <a:latin typeface="Merriweather" panose="020B0604020202020204" charset="0"/>
            </a:endParaRPr>
          </a:p>
          <a:p>
            <a:endParaRPr lang="en-US" sz="900" dirty="0">
              <a:latin typeface="Merriweather" panose="020B0604020202020204" charset="0"/>
            </a:endParaRPr>
          </a:p>
          <a:p>
            <a:endParaRPr lang="en-US" sz="900" dirty="0">
              <a:latin typeface="Merriweather" panose="020B0604020202020204" charset="0"/>
            </a:endParaRPr>
          </a:p>
          <a:p>
            <a:endParaRPr lang="en-US" sz="900" dirty="0">
              <a:latin typeface="Merriweather" panose="020B0604020202020204" charset="0"/>
            </a:endParaRPr>
          </a:p>
          <a:p>
            <a:endParaRPr lang="en-US" sz="900" dirty="0">
              <a:latin typeface="Merriweather" panose="020B0604020202020204" charset="0"/>
            </a:endParaRPr>
          </a:p>
          <a:p>
            <a:r>
              <a:rPr lang="en-US" sz="900" dirty="0">
                <a:latin typeface="Merriweather" panose="020B0604020202020204" charset="0"/>
              </a:rPr>
              <a:t>20</a:t>
            </a:r>
          </a:p>
          <a:p>
            <a:endParaRPr lang="en-US" sz="900" dirty="0">
              <a:latin typeface="Merriweather" panose="020B0604020202020204" charset="0"/>
            </a:endParaRPr>
          </a:p>
          <a:p>
            <a:endParaRPr lang="en-US" sz="900" dirty="0">
              <a:latin typeface="Merriweather" panose="020B0604020202020204" charset="0"/>
            </a:endParaRPr>
          </a:p>
          <a:p>
            <a:endParaRPr lang="en-US" sz="900" dirty="0">
              <a:latin typeface="Merriweather" panose="020B0604020202020204" charset="0"/>
            </a:endParaRPr>
          </a:p>
          <a:p>
            <a:endParaRPr lang="en-US" sz="900" dirty="0">
              <a:latin typeface="Merriweather" panose="020B0604020202020204" charset="0"/>
            </a:endParaRPr>
          </a:p>
          <a:p>
            <a:r>
              <a:rPr lang="en-US" sz="900" dirty="0">
                <a:latin typeface="Merriweather" panose="020B0604020202020204" charset="0"/>
              </a:rPr>
              <a:t>10</a:t>
            </a:r>
          </a:p>
          <a:p>
            <a:endParaRPr lang="en-US" sz="900" dirty="0">
              <a:latin typeface="Merriweather" panose="020B0604020202020204" charset="0"/>
            </a:endParaRPr>
          </a:p>
          <a:p>
            <a:endParaRPr lang="en-US" sz="900" dirty="0">
              <a:latin typeface="Merriweather" panose="020B0604020202020204" charset="0"/>
            </a:endParaRPr>
          </a:p>
          <a:p>
            <a:endParaRPr lang="en-US" sz="900" dirty="0">
              <a:latin typeface="Merriweather" panose="020B0604020202020204" charset="0"/>
            </a:endParaRPr>
          </a:p>
          <a:p>
            <a:endParaRPr lang="en-US" sz="900" dirty="0">
              <a:latin typeface="Merriweather" panose="020B0604020202020204" charset="0"/>
            </a:endParaRPr>
          </a:p>
          <a:p>
            <a:pPr algn="r"/>
            <a:endParaRPr lang="en-US" sz="900" dirty="0">
              <a:latin typeface="Merriweather" panose="020B0604020202020204" charset="0"/>
            </a:endParaRPr>
          </a:p>
          <a:p>
            <a:pPr algn="r"/>
            <a:r>
              <a:rPr lang="en-US" sz="900" dirty="0">
                <a:latin typeface="Merriweather" panose="020B0604020202020204" charset="0"/>
              </a:rPr>
              <a:t> 0</a:t>
            </a:r>
            <a:endParaRPr lang="en-IN" sz="900" dirty="0">
              <a:latin typeface="Merriweather" panose="020B0604020202020204" charset="0"/>
            </a:endParaRPr>
          </a:p>
        </p:txBody>
      </p:sp>
      <p:sp>
        <p:nvSpPr>
          <p:cNvPr id="7" name="TextBox 6">
            <a:extLst>
              <a:ext uri="{FF2B5EF4-FFF2-40B4-BE49-F238E27FC236}">
                <a16:creationId xmlns:a16="http://schemas.microsoft.com/office/drawing/2014/main" id="{23E2C15F-C283-437A-B1B6-700FB881F60D}"/>
              </a:ext>
            </a:extLst>
          </p:cNvPr>
          <p:cNvSpPr txBox="1"/>
          <p:nvPr/>
        </p:nvSpPr>
        <p:spPr>
          <a:xfrm>
            <a:off x="3168552" y="3924516"/>
            <a:ext cx="3925390" cy="230832"/>
          </a:xfrm>
          <a:prstGeom prst="rect">
            <a:avLst/>
          </a:prstGeom>
          <a:noFill/>
        </p:spPr>
        <p:txBody>
          <a:bodyPr wrap="square" rtlCol="0">
            <a:spAutoFit/>
          </a:bodyPr>
          <a:lstStyle/>
          <a:p>
            <a:r>
              <a:rPr lang="en-US" sz="900" dirty="0">
                <a:latin typeface="Merriweather" panose="020B0604020202020204" charset="0"/>
              </a:rPr>
              <a:t>	10	15	20                       25</a:t>
            </a:r>
            <a:endParaRPr lang="en-IN" sz="900" dirty="0">
              <a:latin typeface="Merriweather" panose="020B0604020202020204" charset="0"/>
            </a:endParaRPr>
          </a:p>
        </p:txBody>
      </p:sp>
      <p:sp>
        <p:nvSpPr>
          <p:cNvPr id="8" name="TextBox 7">
            <a:extLst>
              <a:ext uri="{FF2B5EF4-FFF2-40B4-BE49-F238E27FC236}">
                <a16:creationId xmlns:a16="http://schemas.microsoft.com/office/drawing/2014/main" id="{CED97CAF-8168-497E-A4B9-3FBA0402CBA9}"/>
              </a:ext>
            </a:extLst>
          </p:cNvPr>
          <p:cNvSpPr txBox="1"/>
          <p:nvPr/>
        </p:nvSpPr>
        <p:spPr>
          <a:xfrm rot="16200000">
            <a:off x="2069299" y="2099692"/>
            <a:ext cx="1651542" cy="276999"/>
          </a:xfrm>
          <a:prstGeom prst="rect">
            <a:avLst/>
          </a:prstGeom>
          <a:noFill/>
        </p:spPr>
        <p:txBody>
          <a:bodyPr wrap="square" rtlCol="0">
            <a:spAutoFit/>
          </a:bodyPr>
          <a:lstStyle/>
          <a:p>
            <a:r>
              <a:rPr lang="en-US" sz="1200" dirty="0">
                <a:latin typeface="Merriweather" panose="020B0604020202020204" charset="0"/>
              </a:rPr>
              <a:t>Temperature (</a:t>
            </a:r>
            <a:r>
              <a:rPr lang="en-US" sz="1200" baseline="30000" dirty="0">
                <a:latin typeface="Merriweather" panose="020B0604020202020204" charset="0"/>
              </a:rPr>
              <a:t>o</a:t>
            </a:r>
            <a:r>
              <a:rPr lang="en-US" sz="1200" dirty="0">
                <a:latin typeface="Merriweather" panose="020B0604020202020204" charset="0"/>
              </a:rPr>
              <a:t>C)</a:t>
            </a:r>
            <a:endParaRPr lang="en-IN" sz="1200" dirty="0">
              <a:latin typeface="Merriweather" panose="020B0604020202020204" charset="0"/>
            </a:endParaRPr>
          </a:p>
        </p:txBody>
      </p:sp>
      <p:sp>
        <p:nvSpPr>
          <p:cNvPr id="9" name="TextBox 8">
            <a:extLst>
              <a:ext uri="{FF2B5EF4-FFF2-40B4-BE49-F238E27FC236}">
                <a16:creationId xmlns:a16="http://schemas.microsoft.com/office/drawing/2014/main" id="{5EB1AFE0-BF26-407B-8DF6-ABB77966C8B3}"/>
              </a:ext>
            </a:extLst>
          </p:cNvPr>
          <p:cNvSpPr txBox="1"/>
          <p:nvPr/>
        </p:nvSpPr>
        <p:spPr>
          <a:xfrm>
            <a:off x="3322040" y="4129662"/>
            <a:ext cx="3925390" cy="261610"/>
          </a:xfrm>
          <a:prstGeom prst="rect">
            <a:avLst/>
          </a:prstGeom>
          <a:noFill/>
        </p:spPr>
        <p:txBody>
          <a:bodyPr wrap="square" rtlCol="0">
            <a:spAutoFit/>
          </a:bodyPr>
          <a:lstStyle/>
          <a:p>
            <a:pPr algn="ctr"/>
            <a:r>
              <a:rPr lang="en-US" sz="1100" dirty="0">
                <a:latin typeface="Merriweather" panose="020B0604020202020204" charset="0"/>
              </a:rPr>
              <a:t>Moisture (%)</a:t>
            </a:r>
            <a:endParaRPr lang="en-IN" sz="1100" dirty="0">
              <a:latin typeface="Merriweather" panose="020B0604020202020204" charset="0"/>
            </a:endParaRPr>
          </a:p>
        </p:txBody>
      </p:sp>
      <p:sp>
        <p:nvSpPr>
          <p:cNvPr id="16" name="Rectangle 15">
            <a:extLst>
              <a:ext uri="{FF2B5EF4-FFF2-40B4-BE49-F238E27FC236}">
                <a16:creationId xmlns:a16="http://schemas.microsoft.com/office/drawing/2014/main" id="{C3E74270-EE7A-4D8C-B746-1F6E78FAA6D1}"/>
              </a:ext>
            </a:extLst>
          </p:cNvPr>
          <p:cNvSpPr/>
          <p:nvPr/>
        </p:nvSpPr>
        <p:spPr>
          <a:xfrm>
            <a:off x="7344056" y="2663966"/>
            <a:ext cx="253062" cy="136034"/>
          </a:xfrm>
          <a:prstGeom prst="rect">
            <a:avLst/>
          </a:prstGeom>
          <a:solidFill>
            <a:schemeClr val="accent1">
              <a:lumMod val="60000"/>
              <a:lumOff val="4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latin typeface="Merriweather" panose="020B0604020202020204" charset="0"/>
            </a:endParaRPr>
          </a:p>
        </p:txBody>
      </p:sp>
      <p:sp>
        <p:nvSpPr>
          <p:cNvPr id="17" name="TextBox 16">
            <a:extLst>
              <a:ext uri="{FF2B5EF4-FFF2-40B4-BE49-F238E27FC236}">
                <a16:creationId xmlns:a16="http://schemas.microsoft.com/office/drawing/2014/main" id="{2B272411-E60B-4366-BB8D-1E8F279F2F57}"/>
              </a:ext>
            </a:extLst>
          </p:cNvPr>
          <p:cNvSpPr txBox="1"/>
          <p:nvPr/>
        </p:nvSpPr>
        <p:spPr>
          <a:xfrm>
            <a:off x="7668586" y="2616567"/>
            <a:ext cx="1018895" cy="507831"/>
          </a:xfrm>
          <a:prstGeom prst="rect">
            <a:avLst/>
          </a:prstGeom>
          <a:noFill/>
        </p:spPr>
        <p:txBody>
          <a:bodyPr wrap="square" rtlCol="0">
            <a:spAutoFit/>
          </a:bodyPr>
          <a:lstStyle/>
          <a:p>
            <a:r>
              <a:rPr lang="en-US" sz="900" dirty="0">
                <a:latin typeface="Merriweather" panose="020B0604020202020204" charset="0"/>
              </a:rPr>
              <a:t>Suitable condition for fungal growth</a:t>
            </a:r>
            <a:endParaRPr lang="en-IN" sz="900" dirty="0">
              <a:latin typeface="Merriweather" panose="020B0604020202020204" charset="0"/>
            </a:endParaRPr>
          </a:p>
        </p:txBody>
      </p:sp>
      <p:sp>
        <p:nvSpPr>
          <p:cNvPr id="19" name="Google Shape;118;p16">
            <a:extLst>
              <a:ext uri="{FF2B5EF4-FFF2-40B4-BE49-F238E27FC236}">
                <a16:creationId xmlns:a16="http://schemas.microsoft.com/office/drawing/2014/main" id="{2B46887A-B02D-4ADE-A21D-FFE1DBB21A63}"/>
              </a:ext>
            </a:extLst>
          </p:cNvPr>
          <p:cNvSpPr txBox="1">
            <a:spLocks noGrp="1"/>
          </p:cNvSpPr>
          <p:nvPr>
            <p:ph type="title"/>
          </p:nvPr>
        </p:nvSpPr>
        <p:spPr>
          <a:xfrm>
            <a:off x="2145050" y="50025"/>
            <a:ext cx="6779100" cy="63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3700" dirty="0">
                <a:solidFill>
                  <a:srgbClr val="000000"/>
                </a:solidFill>
                <a:latin typeface="Merriweather" panose="020B0604020202020204" charset="0"/>
                <a:ea typeface="Merriweather"/>
                <a:cs typeface="Merriweather"/>
                <a:sym typeface="Merriweather"/>
              </a:rPr>
              <a:t>Ideal Storage Conditions</a:t>
            </a:r>
            <a:endParaRPr sz="3700" dirty="0">
              <a:solidFill>
                <a:srgbClr val="000000"/>
              </a:solidFill>
              <a:latin typeface="Merriweather" panose="020B0604020202020204" charset="0"/>
              <a:ea typeface="Merriweather"/>
              <a:cs typeface="Merriweather"/>
              <a:sym typeface="Merriweather"/>
            </a:endParaRPr>
          </a:p>
        </p:txBody>
      </p:sp>
      <p:sp>
        <p:nvSpPr>
          <p:cNvPr id="20" name="Rectangle 19">
            <a:extLst>
              <a:ext uri="{FF2B5EF4-FFF2-40B4-BE49-F238E27FC236}">
                <a16:creationId xmlns:a16="http://schemas.microsoft.com/office/drawing/2014/main" id="{ABE3222F-9E2B-412E-B5F8-6BDA578CD394}"/>
              </a:ext>
            </a:extLst>
          </p:cNvPr>
          <p:cNvSpPr/>
          <p:nvPr/>
        </p:nvSpPr>
        <p:spPr>
          <a:xfrm>
            <a:off x="7352764" y="1719094"/>
            <a:ext cx="253062" cy="136034"/>
          </a:xfrm>
          <a:prstGeom prst="rect">
            <a:avLst/>
          </a:prstGeom>
          <a:solidFill>
            <a:schemeClr val="accent3">
              <a:lumMod val="40000"/>
              <a:lumOff val="6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latin typeface="Merriweather" panose="020B0604020202020204" charset="0"/>
            </a:endParaRPr>
          </a:p>
        </p:txBody>
      </p:sp>
      <p:sp>
        <p:nvSpPr>
          <p:cNvPr id="21" name="Rectangle 20">
            <a:extLst>
              <a:ext uri="{FF2B5EF4-FFF2-40B4-BE49-F238E27FC236}">
                <a16:creationId xmlns:a16="http://schemas.microsoft.com/office/drawing/2014/main" id="{0A7EE9E2-DFE3-46C3-B3EC-208F989D925D}"/>
              </a:ext>
            </a:extLst>
          </p:cNvPr>
          <p:cNvSpPr/>
          <p:nvPr/>
        </p:nvSpPr>
        <p:spPr>
          <a:xfrm>
            <a:off x="7348410" y="2328688"/>
            <a:ext cx="253062" cy="136034"/>
          </a:xfrm>
          <a:prstGeom prst="rect">
            <a:avLst/>
          </a:prstGeom>
          <a:solidFill>
            <a:schemeClr val="accent2">
              <a:lumMod val="40000"/>
              <a:lumOff val="6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latin typeface="Merriweather" panose="020B0604020202020204" charset="0"/>
            </a:endParaRPr>
          </a:p>
        </p:txBody>
      </p:sp>
      <p:sp>
        <p:nvSpPr>
          <p:cNvPr id="22" name="TextBox 21">
            <a:extLst>
              <a:ext uri="{FF2B5EF4-FFF2-40B4-BE49-F238E27FC236}">
                <a16:creationId xmlns:a16="http://schemas.microsoft.com/office/drawing/2014/main" id="{72B0AA1A-1BAD-4F93-B67D-F17F38F6A9BE}"/>
              </a:ext>
            </a:extLst>
          </p:cNvPr>
          <p:cNvSpPr txBox="1"/>
          <p:nvPr/>
        </p:nvSpPr>
        <p:spPr>
          <a:xfrm>
            <a:off x="7690159" y="2202224"/>
            <a:ext cx="905812" cy="369332"/>
          </a:xfrm>
          <a:prstGeom prst="rect">
            <a:avLst/>
          </a:prstGeom>
          <a:noFill/>
        </p:spPr>
        <p:txBody>
          <a:bodyPr wrap="square" rtlCol="0">
            <a:spAutoFit/>
          </a:bodyPr>
          <a:lstStyle/>
          <a:p>
            <a:r>
              <a:rPr lang="en-US" sz="900" dirty="0">
                <a:latin typeface="Merriweather" panose="020B0604020202020204" charset="0"/>
              </a:rPr>
              <a:t>Fall in Germination</a:t>
            </a:r>
            <a:endParaRPr lang="en-IN" sz="900" dirty="0">
              <a:latin typeface="Merriweather" panose="020B0604020202020204" charset="0"/>
            </a:endParaRPr>
          </a:p>
        </p:txBody>
      </p:sp>
      <p:sp>
        <p:nvSpPr>
          <p:cNvPr id="23" name="TextBox 22">
            <a:extLst>
              <a:ext uri="{FF2B5EF4-FFF2-40B4-BE49-F238E27FC236}">
                <a16:creationId xmlns:a16="http://schemas.microsoft.com/office/drawing/2014/main" id="{25411FBD-F92D-4CE6-BD1D-CD7FEC994DA6}"/>
              </a:ext>
            </a:extLst>
          </p:cNvPr>
          <p:cNvSpPr txBox="1"/>
          <p:nvPr/>
        </p:nvSpPr>
        <p:spPr>
          <a:xfrm>
            <a:off x="7677294" y="1671695"/>
            <a:ext cx="1018895" cy="507831"/>
          </a:xfrm>
          <a:prstGeom prst="rect">
            <a:avLst/>
          </a:prstGeom>
          <a:noFill/>
        </p:spPr>
        <p:txBody>
          <a:bodyPr wrap="square" rtlCol="0">
            <a:spAutoFit/>
          </a:bodyPr>
          <a:lstStyle/>
          <a:p>
            <a:r>
              <a:rPr lang="en-US" sz="900" dirty="0">
                <a:latin typeface="Merriweather" panose="020B0604020202020204" charset="0"/>
              </a:rPr>
              <a:t>Suitable condition for insect growth</a:t>
            </a:r>
            <a:endParaRPr lang="en-IN" sz="900" dirty="0">
              <a:latin typeface="Merriweather" panose="020B0604020202020204" charset="0"/>
            </a:endParaRPr>
          </a:p>
        </p:txBody>
      </p:sp>
      <p:sp>
        <p:nvSpPr>
          <p:cNvPr id="18" name="TextBox 1">
            <a:extLst>
              <a:ext uri="{FF2B5EF4-FFF2-40B4-BE49-F238E27FC236}">
                <a16:creationId xmlns:a16="http://schemas.microsoft.com/office/drawing/2014/main" id="{B45E7C6A-3D58-4243-8160-C868E3FD1369}"/>
              </a:ext>
            </a:extLst>
          </p:cNvPr>
          <p:cNvSpPr txBox="1"/>
          <p:nvPr/>
        </p:nvSpPr>
        <p:spPr>
          <a:xfrm>
            <a:off x="1850231" y="4535937"/>
            <a:ext cx="7293769" cy="282909"/>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200" b="1" dirty="0">
                <a:latin typeface="Merriweather" panose="020B0604020202020204" charset="0"/>
              </a:rPr>
              <a:t>Hence, we can see that only the white area provides the ideal storage conditions for grains</a:t>
            </a:r>
            <a:endParaRPr lang="en-IN" sz="1200" b="1" dirty="0">
              <a:latin typeface="Merriweather" panose="020B0604020202020204" charset="0"/>
            </a:endParaRPr>
          </a:p>
        </p:txBody>
      </p:sp>
    </p:spTree>
    <p:extLst>
      <p:ext uri="{BB962C8B-B14F-4D97-AF65-F5344CB8AC3E}">
        <p14:creationId xmlns:p14="http://schemas.microsoft.com/office/powerpoint/2010/main" val="16667861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B0299B16-3848-4D8A-AF61-26E0DBE7718A}"/>
              </a:ext>
            </a:extLst>
          </p:cNvPr>
          <p:cNvGraphicFramePr/>
          <p:nvPr>
            <p:extLst>
              <p:ext uri="{D42A27DB-BD31-4B8C-83A1-F6EECF244321}">
                <p14:modId xmlns:p14="http://schemas.microsoft.com/office/powerpoint/2010/main" val="1310508618"/>
              </p:ext>
            </p:extLst>
          </p:nvPr>
        </p:nvGraphicFramePr>
        <p:xfrm>
          <a:off x="2302157" y="1160211"/>
          <a:ext cx="3555069" cy="2311650"/>
        </p:xfrm>
        <a:graphic>
          <a:graphicData uri="http://schemas.openxmlformats.org/drawingml/2006/chart">
            <c:chart xmlns:c="http://schemas.openxmlformats.org/drawingml/2006/chart" xmlns:r="http://schemas.openxmlformats.org/officeDocument/2006/relationships" r:id="rId2"/>
          </a:graphicData>
        </a:graphic>
      </p:graphicFrame>
      <p:sp>
        <p:nvSpPr>
          <p:cNvPr id="3" name="Google Shape;118;p16">
            <a:extLst>
              <a:ext uri="{FF2B5EF4-FFF2-40B4-BE49-F238E27FC236}">
                <a16:creationId xmlns:a16="http://schemas.microsoft.com/office/drawing/2014/main" id="{BD70567C-1232-4E57-BA34-12C76904FED3}"/>
              </a:ext>
            </a:extLst>
          </p:cNvPr>
          <p:cNvSpPr txBox="1">
            <a:spLocks noGrp="1"/>
          </p:cNvSpPr>
          <p:nvPr>
            <p:ph type="title"/>
          </p:nvPr>
        </p:nvSpPr>
        <p:spPr>
          <a:xfrm>
            <a:off x="2145050" y="50025"/>
            <a:ext cx="6779100" cy="63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3700" dirty="0">
                <a:solidFill>
                  <a:srgbClr val="000000"/>
                </a:solidFill>
                <a:latin typeface="Merriweather" panose="020B0604020202020204" charset="0"/>
                <a:ea typeface="Merriweather"/>
                <a:cs typeface="Merriweather"/>
                <a:sym typeface="Merriweather"/>
              </a:rPr>
              <a:t>Ideal Storage Conditions</a:t>
            </a:r>
            <a:endParaRPr sz="3700" dirty="0">
              <a:solidFill>
                <a:srgbClr val="000000"/>
              </a:solidFill>
              <a:latin typeface="Merriweather" panose="020B0604020202020204" charset="0"/>
              <a:ea typeface="Merriweather"/>
              <a:cs typeface="Merriweather"/>
              <a:sym typeface="Merriweather"/>
            </a:endParaRPr>
          </a:p>
        </p:txBody>
      </p:sp>
      <p:sp>
        <p:nvSpPr>
          <p:cNvPr id="2" name="TextBox 1">
            <a:extLst>
              <a:ext uri="{FF2B5EF4-FFF2-40B4-BE49-F238E27FC236}">
                <a16:creationId xmlns:a16="http://schemas.microsoft.com/office/drawing/2014/main" id="{2085577C-0F83-4635-A8A6-64011BEE4964}"/>
              </a:ext>
            </a:extLst>
          </p:cNvPr>
          <p:cNvSpPr txBox="1"/>
          <p:nvPr/>
        </p:nvSpPr>
        <p:spPr>
          <a:xfrm>
            <a:off x="2411784" y="3532481"/>
            <a:ext cx="3445442" cy="461665"/>
          </a:xfrm>
          <a:prstGeom prst="rect">
            <a:avLst/>
          </a:prstGeom>
          <a:noFill/>
        </p:spPr>
        <p:txBody>
          <a:bodyPr wrap="square" rtlCol="0">
            <a:spAutoFit/>
          </a:bodyPr>
          <a:lstStyle/>
          <a:p>
            <a:r>
              <a:rPr lang="en-US" sz="800" dirty="0">
                <a:latin typeface="Merriweather" panose="020B0604020202020204" charset="0"/>
              </a:rPr>
              <a:t>*For most cereals, it will increase by approximately 0.5 percent for every 10 °C temperature fall at the same percentage relative humidity of the air.</a:t>
            </a:r>
            <a:endParaRPr lang="en-IN" sz="800" dirty="0">
              <a:latin typeface="Merriweather" panose="020B0604020202020204" charset="0"/>
            </a:endParaRPr>
          </a:p>
        </p:txBody>
      </p:sp>
      <p:sp>
        <p:nvSpPr>
          <p:cNvPr id="7" name="TextBox 6">
            <a:extLst>
              <a:ext uri="{FF2B5EF4-FFF2-40B4-BE49-F238E27FC236}">
                <a16:creationId xmlns:a16="http://schemas.microsoft.com/office/drawing/2014/main" id="{6BB0414E-9152-450E-884C-0FE8F4BB982D}"/>
              </a:ext>
            </a:extLst>
          </p:cNvPr>
          <p:cNvSpPr txBox="1"/>
          <p:nvPr/>
        </p:nvSpPr>
        <p:spPr>
          <a:xfrm>
            <a:off x="1864517" y="4315935"/>
            <a:ext cx="7208043" cy="646331"/>
          </a:xfrm>
          <a:prstGeom prst="rect">
            <a:avLst/>
          </a:prstGeom>
          <a:noFill/>
        </p:spPr>
        <p:txBody>
          <a:bodyPr wrap="square" rtlCol="0">
            <a:spAutoFit/>
          </a:bodyPr>
          <a:lstStyle/>
          <a:p>
            <a:pPr algn="just"/>
            <a:r>
              <a:rPr lang="en-US" sz="1200" b="1" dirty="0">
                <a:latin typeface="Merriweather" panose="020B0604020202020204" charset="0"/>
              </a:rPr>
              <a:t>After research we found that Wheat, Rice and Maize are the grains which are majorly stored using traditional and modern methods of storage. Hence, we compare them in terms of moisture content and temperature and humidity limits.</a:t>
            </a:r>
            <a:endParaRPr lang="en-IN" sz="1200" b="1" dirty="0">
              <a:latin typeface="Merriweather" panose="020B0604020202020204" charset="0"/>
            </a:endParaRPr>
          </a:p>
        </p:txBody>
      </p:sp>
      <p:graphicFrame>
        <p:nvGraphicFramePr>
          <p:cNvPr id="8" name="Chart 7">
            <a:extLst>
              <a:ext uri="{FF2B5EF4-FFF2-40B4-BE49-F238E27FC236}">
                <a16:creationId xmlns:a16="http://schemas.microsoft.com/office/drawing/2014/main" id="{05577480-14FF-422A-AA89-FA0C484A867D}"/>
              </a:ext>
            </a:extLst>
          </p:cNvPr>
          <p:cNvGraphicFramePr/>
          <p:nvPr>
            <p:extLst>
              <p:ext uri="{D42A27DB-BD31-4B8C-83A1-F6EECF244321}">
                <p14:modId xmlns:p14="http://schemas.microsoft.com/office/powerpoint/2010/main" val="1926404933"/>
              </p:ext>
            </p:extLst>
          </p:nvPr>
        </p:nvGraphicFramePr>
        <p:xfrm>
          <a:off x="5951000" y="827565"/>
          <a:ext cx="2571494" cy="155970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16B9F5DE-D360-4D6A-9967-CB467C130DBB}"/>
              </a:ext>
            </a:extLst>
          </p:cNvPr>
          <p:cNvGraphicFramePr/>
          <p:nvPr>
            <p:extLst>
              <p:ext uri="{D42A27DB-BD31-4B8C-83A1-F6EECF244321}">
                <p14:modId xmlns:p14="http://schemas.microsoft.com/office/powerpoint/2010/main" val="403243761"/>
              </p:ext>
            </p:extLst>
          </p:nvPr>
        </p:nvGraphicFramePr>
        <p:xfrm>
          <a:off x="5951000" y="2492863"/>
          <a:ext cx="2571495" cy="1559708"/>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Box 10">
            <a:extLst>
              <a:ext uri="{FF2B5EF4-FFF2-40B4-BE49-F238E27FC236}">
                <a16:creationId xmlns:a16="http://schemas.microsoft.com/office/drawing/2014/main" id="{F830DDBE-8D0E-4C6F-8B1A-BB2A903D1B0C}"/>
              </a:ext>
            </a:extLst>
          </p:cNvPr>
          <p:cNvSpPr txBox="1"/>
          <p:nvPr/>
        </p:nvSpPr>
        <p:spPr>
          <a:xfrm rot="16200000">
            <a:off x="5302430" y="3302992"/>
            <a:ext cx="1281977" cy="230832"/>
          </a:xfrm>
          <a:prstGeom prst="rect">
            <a:avLst/>
          </a:prstGeom>
          <a:noFill/>
        </p:spPr>
        <p:txBody>
          <a:bodyPr wrap="square">
            <a:spAutoFit/>
          </a:bodyPr>
          <a:lstStyle/>
          <a:p>
            <a:pPr algn="ctr"/>
            <a:r>
              <a:rPr lang="en-IN" sz="900" dirty="0">
                <a:latin typeface="Merriweather" panose="020B0604020202020204" charset="0"/>
              </a:rPr>
              <a:t>Temperature (°C)</a:t>
            </a:r>
          </a:p>
        </p:txBody>
      </p:sp>
      <p:sp>
        <p:nvSpPr>
          <p:cNvPr id="12" name="TextBox 11">
            <a:extLst>
              <a:ext uri="{FF2B5EF4-FFF2-40B4-BE49-F238E27FC236}">
                <a16:creationId xmlns:a16="http://schemas.microsoft.com/office/drawing/2014/main" id="{D6FF0DD4-00CD-4B0B-8621-7C761A7C522C}"/>
              </a:ext>
            </a:extLst>
          </p:cNvPr>
          <p:cNvSpPr txBox="1"/>
          <p:nvPr/>
        </p:nvSpPr>
        <p:spPr>
          <a:xfrm rot="16200000">
            <a:off x="5172593" y="1724813"/>
            <a:ext cx="1463041" cy="230832"/>
          </a:xfrm>
          <a:prstGeom prst="rect">
            <a:avLst/>
          </a:prstGeom>
          <a:noFill/>
        </p:spPr>
        <p:txBody>
          <a:bodyPr wrap="square">
            <a:spAutoFit/>
          </a:bodyPr>
          <a:lstStyle/>
          <a:p>
            <a:pPr algn="ctr"/>
            <a:r>
              <a:rPr lang="en-IN" sz="900" dirty="0">
                <a:latin typeface="Merriweather" panose="020B0604020202020204" charset="0"/>
              </a:rPr>
              <a:t>Relative Humidity (%)</a:t>
            </a:r>
          </a:p>
        </p:txBody>
      </p:sp>
    </p:spTree>
    <p:extLst>
      <p:ext uri="{BB962C8B-B14F-4D97-AF65-F5344CB8AC3E}">
        <p14:creationId xmlns:p14="http://schemas.microsoft.com/office/powerpoint/2010/main" val="1042414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oogle Shape;128;p17">
            <a:extLst>
              <a:ext uri="{FF2B5EF4-FFF2-40B4-BE49-F238E27FC236}">
                <a16:creationId xmlns:a16="http://schemas.microsoft.com/office/drawing/2014/main" id="{FBF65BAB-95D7-4352-AA00-3C58BC098D7F}"/>
              </a:ext>
            </a:extLst>
          </p:cNvPr>
          <p:cNvPicPr preferRelativeResize="0"/>
          <p:nvPr/>
        </p:nvPicPr>
        <p:blipFill>
          <a:blip r:embed="rId2">
            <a:alphaModFix/>
          </a:blip>
          <a:stretch>
            <a:fillRect/>
          </a:stretch>
        </p:blipFill>
        <p:spPr>
          <a:xfrm>
            <a:off x="2049749" y="863334"/>
            <a:ext cx="3395530" cy="1575642"/>
          </a:xfrm>
          <a:prstGeom prst="rect">
            <a:avLst/>
          </a:prstGeom>
          <a:noFill/>
          <a:ln>
            <a:noFill/>
          </a:ln>
        </p:spPr>
      </p:pic>
      <p:sp>
        <p:nvSpPr>
          <p:cNvPr id="11" name="Google Shape;127;p17">
            <a:extLst>
              <a:ext uri="{FF2B5EF4-FFF2-40B4-BE49-F238E27FC236}">
                <a16:creationId xmlns:a16="http://schemas.microsoft.com/office/drawing/2014/main" id="{2A07D3AC-3726-45C4-AD2F-F8AF62775B74}"/>
              </a:ext>
            </a:extLst>
          </p:cNvPr>
          <p:cNvSpPr txBox="1">
            <a:spLocks noGrp="1"/>
          </p:cNvSpPr>
          <p:nvPr>
            <p:ph type="title"/>
          </p:nvPr>
        </p:nvSpPr>
        <p:spPr>
          <a:xfrm>
            <a:off x="1785095" y="200695"/>
            <a:ext cx="4250704" cy="522604"/>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2400" b="1" dirty="0">
                <a:solidFill>
                  <a:srgbClr val="000000"/>
                </a:solidFill>
                <a:latin typeface="Merriweather" panose="020B0604020202020204" charset="0"/>
                <a:ea typeface="Merriweather"/>
                <a:cs typeface="Merriweather"/>
                <a:sym typeface="Merriweather"/>
              </a:rPr>
              <a:t>The Proposed Solution</a:t>
            </a:r>
            <a:endParaRPr sz="2400" dirty="0">
              <a:solidFill>
                <a:srgbClr val="000000"/>
              </a:solidFill>
              <a:latin typeface="Merriweather" panose="020B0604020202020204" charset="0"/>
              <a:ea typeface="Merriweather"/>
              <a:cs typeface="Merriweather"/>
              <a:sym typeface="Merriweather"/>
            </a:endParaRPr>
          </a:p>
        </p:txBody>
      </p:sp>
      <p:sp>
        <p:nvSpPr>
          <p:cNvPr id="13" name="Google Shape;143;p19">
            <a:extLst>
              <a:ext uri="{FF2B5EF4-FFF2-40B4-BE49-F238E27FC236}">
                <a16:creationId xmlns:a16="http://schemas.microsoft.com/office/drawing/2014/main" id="{CF0D07B4-41CC-43D5-AC71-51B7A121D692}"/>
              </a:ext>
            </a:extLst>
          </p:cNvPr>
          <p:cNvSpPr txBox="1">
            <a:spLocks/>
          </p:cNvSpPr>
          <p:nvPr/>
        </p:nvSpPr>
        <p:spPr>
          <a:xfrm>
            <a:off x="1870544" y="4506701"/>
            <a:ext cx="3721841" cy="52260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00"/>
              </a:buClr>
              <a:buSzPts val="3600"/>
              <a:buFont typeface="Calibri"/>
              <a:buNone/>
              <a:defRPr sz="3600" b="0" i="0" u="none" strike="noStrike" cap="none">
                <a:solidFill>
                  <a:srgbClr val="FFFF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dk1"/>
              </a:buClr>
              <a:buSzPts val="1100"/>
              <a:buFont typeface="Arial"/>
              <a:buNone/>
            </a:pPr>
            <a:r>
              <a:rPr lang="en-US" sz="2400" b="1" dirty="0">
                <a:solidFill>
                  <a:srgbClr val="000000"/>
                </a:solidFill>
                <a:latin typeface="Merriweather" panose="020B0604020202020204" charset="0"/>
                <a:ea typeface="Merriweather"/>
                <a:cs typeface="Merriweather"/>
                <a:sym typeface="Merriweather"/>
              </a:rPr>
              <a:t>Process of Detection</a:t>
            </a:r>
            <a:endParaRPr lang="en-US" sz="2400" dirty="0">
              <a:solidFill>
                <a:srgbClr val="000000"/>
              </a:solidFill>
              <a:latin typeface="Merriweather" panose="020B0604020202020204" charset="0"/>
              <a:ea typeface="Merriweather"/>
              <a:cs typeface="Merriweather"/>
              <a:sym typeface="Merriweather"/>
            </a:endParaRPr>
          </a:p>
        </p:txBody>
      </p:sp>
      <p:pic>
        <p:nvPicPr>
          <p:cNvPr id="14" name="Google Shape;144;p19">
            <a:extLst>
              <a:ext uri="{FF2B5EF4-FFF2-40B4-BE49-F238E27FC236}">
                <a16:creationId xmlns:a16="http://schemas.microsoft.com/office/drawing/2014/main" id="{8E8BD62C-795C-4559-844C-226C6E9D8648}"/>
              </a:ext>
            </a:extLst>
          </p:cNvPr>
          <p:cNvPicPr preferRelativeResize="0"/>
          <p:nvPr/>
        </p:nvPicPr>
        <p:blipFill>
          <a:blip r:embed="rId3">
            <a:alphaModFix/>
          </a:blip>
          <a:stretch>
            <a:fillRect/>
          </a:stretch>
        </p:blipFill>
        <p:spPr>
          <a:xfrm>
            <a:off x="2224273" y="2702246"/>
            <a:ext cx="3079794" cy="1804455"/>
          </a:xfrm>
          <a:prstGeom prst="rect">
            <a:avLst/>
          </a:prstGeom>
          <a:noFill/>
          <a:ln>
            <a:noFill/>
          </a:ln>
        </p:spPr>
      </p:pic>
      <p:sp>
        <p:nvSpPr>
          <p:cNvPr id="6" name="TextBox 1">
            <a:extLst>
              <a:ext uri="{FF2B5EF4-FFF2-40B4-BE49-F238E27FC236}">
                <a16:creationId xmlns:a16="http://schemas.microsoft.com/office/drawing/2014/main" id="{B2616C0A-5C18-47C7-A2A6-22083B6D4FC2}"/>
              </a:ext>
            </a:extLst>
          </p:cNvPr>
          <p:cNvSpPr txBox="1"/>
          <p:nvPr/>
        </p:nvSpPr>
        <p:spPr>
          <a:xfrm>
            <a:off x="1960147" y="563191"/>
            <a:ext cx="3900600" cy="242752"/>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(HOW we are trying to solve the problem)</a:t>
            </a:r>
            <a:endParaRPr lang="en-IN" sz="1400" b="1" dirty="0">
              <a:latin typeface="Merriweather" panose="020B0604020202020204" charset="0"/>
            </a:endParaRPr>
          </a:p>
        </p:txBody>
      </p:sp>
      <p:sp>
        <p:nvSpPr>
          <p:cNvPr id="21" name="TextBox 1">
            <a:extLst>
              <a:ext uri="{FF2B5EF4-FFF2-40B4-BE49-F238E27FC236}">
                <a16:creationId xmlns:a16="http://schemas.microsoft.com/office/drawing/2014/main" id="{A1D7D1E9-FC29-474F-A041-E2DD002E2BC3}"/>
              </a:ext>
            </a:extLst>
          </p:cNvPr>
          <p:cNvSpPr txBox="1"/>
          <p:nvPr/>
        </p:nvSpPr>
        <p:spPr>
          <a:xfrm>
            <a:off x="5868915" y="805943"/>
            <a:ext cx="3278085" cy="2608295"/>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285750" indent="-285750">
              <a:buFont typeface="Arial" panose="020B0604020202020204" pitchFamily="34" charset="0"/>
              <a:buChar char="•"/>
            </a:pPr>
            <a:r>
              <a:rPr lang="en-US" dirty="0">
                <a:latin typeface="Merriweather" panose="020B0604020202020204" charset="0"/>
              </a:rPr>
              <a:t>We also plan to introduce automation in our product which will allow it to take mitigative measures in addition to sending the alert to the user.  </a:t>
            </a:r>
          </a:p>
          <a:p>
            <a:pPr marL="285750" indent="-285750">
              <a:buFont typeface="Arial" panose="020B0604020202020204" pitchFamily="34" charset="0"/>
              <a:buChar char="•"/>
            </a:pPr>
            <a:endParaRPr lang="en-US" dirty="0">
              <a:latin typeface="Merriweather" panose="020B0604020202020204" charset="0"/>
            </a:endParaRPr>
          </a:p>
          <a:p>
            <a:pPr marL="285750" indent="-285750">
              <a:buFont typeface="Arial" panose="020B0604020202020204" pitchFamily="34" charset="0"/>
              <a:buChar char="•"/>
            </a:pPr>
            <a:r>
              <a:rPr lang="en-US" dirty="0">
                <a:latin typeface="Merriweather" panose="020B0604020202020204" charset="0"/>
              </a:rPr>
              <a:t>This has been implemented and tested using a Relay which is connected to an Arduino Nano and which will be used to power appliances such as Exhaust Fans. </a:t>
            </a:r>
          </a:p>
          <a:p>
            <a:pPr marL="285750" indent="-285750">
              <a:buFont typeface="Arial" panose="020B0604020202020204" pitchFamily="34" charset="0"/>
              <a:buChar char="•"/>
            </a:pPr>
            <a:endParaRPr lang="en-US" dirty="0">
              <a:latin typeface="Merriweather" panose="020B0604020202020204" charset="0"/>
            </a:endParaRPr>
          </a:p>
          <a:p>
            <a:pPr marL="285750" indent="-285750">
              <a:buFont typeface="Arial" panose="020B0604020202020204" pitchFamily="34" charset="0"/>
              <a:buChar char="•"/>
            </a:pPr>
            <a:r>
              <a:rPr lang="en-US" dirty="0">
                <a:latin typeface="Merriweather" panose="020B0604020202020204" charset="0"/>
              </a:rPr>
              <a:t>When the </a:t>
            </a:r>
            <a:r>
              <a:rPr lang="en-US" b="1" dirty="0">
                <a:latin typeface="Merriweather" panose="020B0604020202020204" charset="0"/>
              </a:rPr>
              <a:t>Sensors detect the changes</a:t>
            </a:r>
            <a:r>
              <a:rPr lang="en-US" dirty="0">
                <a:latin typeface="Merriweather" panose="020B0604020202020204" charset="0"/>
              </a:rPr>
              <a:t>, they will automatically </a:t>
            </a:r>
            <a:r>
              <a:rPr lang="en-US" b="1" dirty="0">
                <a:latin typeface="Merriweather" panose="020B0604020202020204" charset="0"/>
              </a:rPr>
              <a:t>switch the appliance ON </a:t>
            </a:r>
            <a:r>
              <a:rPr lang="en-US" dirty="0">
                <a:latin typeface="Merriweather" panose="020B0604020202020204" charset="0"/>
              </a:rPr>
              <a:t>in addition to sending the alert which will </a:t>
            </a:r>
            <a:r>
              <a:rPr lang="en-US" b="1" dirty="0">
                <a:latin typeface="Merriweather" panose="020B0604020202020204" charset="0"/>
              </a:rPr>
              <a:t>further help mitigate the damage and cut losses.</a:t>
            </a:r>
            <a:endParaRPr lang="en-IN" b="1" dirty="0">
              <a:latin typeface="Merriweather" panose="020B0604020202020204" charset="0"/>
            </a:endParaRPr>
          </a:p>
        </p:txBody>
      </p:sp>
      <p:pic>
        <p:nvPicPr>
          <p:cNvPr id="22" name="Picture 21">
            <a:extLst>
              <a:ext uri="{FF2B5EF4-FFF2-40B4-BE49-F238E27FC236}">
                <a16:creationId xmlns:a16="http://schemas.microsoft.com/office/drawing/2014/main" id="{B6250C74-6D0B-47B8-9DA8-B43036752AEB}"/>
              </a:ext>
            </a:extLst>
          </p:cNvPr>
          <p:cNvPicPr>
            <a:picLocks noChangeAspect="1"/>
          </p:cNvPicPr>
          <p:nvPr/>
        </p:nvPicPr>
        <p:blipFill>
          <a:blip r:embed="rId4"/>
          <a:stretch>
            <a:fillRect/>
          </a:stretch>
        </p:blipFill>
        <p:spPr>
          <a:xfrm>
            <a:off x="6912205" y="3586655"/>
            <a:ext cx="1045395" cy="1501803"/>
          </a:xfrm>
          <a:prstGeom prst="rect">
            <a:avLst/>
          </a:prstGeom>
          <a:scene3d>
            <a:camera prst="orthographicFront">
              <a:rot lat="0" lon="0" rev="5400000"/>
            </a:camera>
            <a:lightRig rig="threePt" dir="t"/>
          </a:scene3d>
        </p:spPr>
      </p:pic>
      <p:cxnSp>
        <p:nvCxnSpPr>
          <p:cNvPr id="23" name="Straight Arrow Connector 22">
            <a:extLst>
              <a:ext uri="{FF2B5EF4-FFF2-40B4-BE49-F238E27FC236}">
                <a16:creationId xmlns:a16="http://schemas.microsoft.com/office/drawing/2014/main" id="{8BACB094-395F-45CE-A11A-DD240E6EC6FE}"/>
              </a:ext>
            </a:extLst>
          </p:cNvPr>
          <p:cNvCxnSpPr>
            <a:cxnSpLocks/>
          </p:cNvCxnSpPr>
          <p:nvPr/>
        </p:nvCxnSpPr>
        <p:spPr>
          <a:xfrm flipH="1">
            <a:off x="7874211" y="4337556"/>
            <a:ext cx="477360" cy="1268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F63BC511-EA08-4CB6-A164-BA7DD6D47FD1}"/>
              </a:ext>
            </a:extLst>
          </p:cNvPr>
          <p:cNvCxnSpPr>
            <a:cxnSpLocks/>
          </p:cNvCxnSpPr>
          <p:nvPr/>
        </p:nvCxnSpPr>
        <p:spPr>
          <a:xfrm>
            <a:off x="6518234" y="4168185"/>
            <a:ext cx="521677" cy="29622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0E502BC-ADB5-4F71-BC80-11037A721C8D}"/>
              </a:ext>
            </a:extLst>
          </p:cNvPr>
          <p:cNvCxnSpPr>
            <a:cxnSpLocks/>
          </p:cNvCxnSpPr>
          <p:nvPr/>
        </p:nvCxnSpPr>
        <p:spPr>
          <a:xfrm>
            <a:off x="6407921" y="4639280"/>
            <a:ext cx="331105"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DFF5DB9-BD5B-45D1-A410-81DD1404854B}"/>
              </a:ext>
            </a:extLst>
          </p:cNvPr>
          <p:cNvCxnSpPr>
            <a:cxnSpLocks/>
          </p:cNvCxnSpPr>
          <p:nvPr/>
        </p:nvCxnSpPr>
        <p:spPr>
          <a:xfrm flipH="1">
            <a:off x="7434903" y="3929516"/>
            <a:ext cx="819175" cy="38678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3ED1557-0F02-4439-B510-FBD24D92FB7C}"/>
              </a:ext>
            </a:extLst>
          </p:cNvPr>
          <p:cNvSpPr txBox="1"/>
          <p:nvPr/>
        </p:nvSpPr>
        <p:spPr>
          <a:xfrm>
            <a:off x="6023297" y="4024212"/>
            <a:ext cx="589633" cy="230832"/>
          </a:xfrm>
          <a:prstGeom prst="rect">
            <a:avLst/>
          </a:prstGeom>
          <a:noFill/>
        </p:spPr>
        <p:txBody>
          <a:bodyPr wrap="square" rtlCol="0">
            <a:spAutoFit/>
          </a:bodyPr>
          <a:lstStyle/>
          <a:p>
            <a:pPr algn="ctr"/>
            <a:r>
              <a:rPr lang="en-IN" sz="900" b="1" dirty="0">
                <a:latin typeface="Merriweather" panose="020B0604020202020204" charset="0"/>
              </a:rPr>
              <a:t>Relay</a:t>
            </a:r>
          </a:p>
        </p:txBody>
      </p:sp>
      <p:sp>
        <p:nvSpPr>
          <p:cNvPr id="28" name="TextBox 27">
            <a:extLst>
              <a:ext uri="{FF2B5EF4-FFF2-40B4-BE49-F238E27FC236}">
                <a16:creationId xmlns:a16="http://schemas.microsoft.com/office/drawing/2014/main" id="{5B111CBE-C63D-40DE-A186-AA1C245B8706}"/>
              </a:ext>
            </a:extLst>
          </p:cNvPr>
          <p:cNvSpPr txBox="1"/>
          <p:nvPr/>
        </p:nvSpPr>
        <p:spPr>
          <a:xfrm>
            <a:off x="5614847" y="4522222"/>
            <a:ext cx="1068966" cy="507831"/>
          </a:xfrm>
          <a:prstGeom prst="rect">
            <a:avLst/>
          </a:prstGeom>
          <a:noFill/>
        </p:spPr>
        <p:txBody>
          <a:bodyPr wrap="square" rtlCol="0">
            <a:spAutoFit/>
          </a:bodyPr>
          <a:lstStyle/>
          <a:p>
            <a:pPr algn="ctr"/>
            <a:r>
              <a:rPr lang="en-IN" sz="900" b="1" dirty="0">
                <a:latin typeface="Merriweather" panose="020B0604020202020204" charset="0"/>
              </a:rPr>
              <a:t>Wire for powering the Appliance</a:t>
            </a:r>
          </a:p>
        </p:txBody>
      </p:sp>
      <p:sp>
        <p:nvSpPr>
          <p:cNvPr id="29" name="TextBox 28">
            <a:extLst>
              <a:ext uri="{FF2B5EF4-FFF2-40B4-BE49-F238E27FC236}">
                <a16:creationId xmlns:a16="http://schemas.microsoft.com/office/drawing/2014/main" id="{F757B0DF-0B4F-4939-A60B-8DCE43500ABE}"/>
              </a:ext>
            </a:extLst>
          </p:cNvPr>
          <p:cNvSpPr txBox="1"/>
          <p:nvPr/>
        </p:nvSpPr>
        <p:spPr>
          <a:xfrm>
            <a:off x="7967483" y="3639568"/>
            <a:ext cx="1219076" cy="507831"/>
          </a:xfrm>
          <a:prstGeom prst="rect">
            <a:avLst/>
          </a:prstGeom>
          <a:noFill/>
        </p:spPr>
        <p:txBody>
          <a:bodyPr wrap="square" rtlCol="0">
            <a:spAutoFit/>
          </a:bodyPr>
          <a:lstStyle/>
          <a:p>
            <a:pPr algn="ctr"/>
            <a:r>
              <a:rPr lang="en-IN" sz="900" b="1" dirty="0">
                <a:latin typeface="Merriweather" panose="020B0604020202020204" charset="0"/>
              </a:rPr>
              <a:t>Communications Module</a:t>
            </a:r>
          </a:p>
          <a:p>
            <a:pPr algn="ctr"/>
            <a:r>
              <a:rPr lang="en-IN" sz="900" b="1" dirty="0">
                <a:latin typeface="Merriweather" panose="020B0604020202020204" charset="0"/>
              </a:rPr>
              <a:t>(Bluetooth)</a:t>
            </a:r>
          </a:p>
        </p:txBody>
      </p:sp>
      <p:sp>
        <p:nvSpPr>
          <p:cNvPr id="30" name="TextBox 29">
            <a:extLst>
              <a:ext uri="{FF2B5EF4-FFF2-40B4-BE49-F238E27FC236}">
                <a16:creationId xmlns:a16="http://schemas.microsoft.com/office/drawing/2014/main" id="{F50A7756-CA22-41FC-BAA2-DACF27FE3F2E}"/>
              </a:ext>
            </a:extLst>
          </p:cNvPr>
          <p:cNvSpPr txBox="1"/>
          <p:nvPr/>
        </p:nvSpPr>
        <p:spPr>
          <a:xfrm>
            <a:off x="8314595" y="4152890"/>
            <a:ext cx="682570" cy="369332"/>
          </a:xfrm>
          <a:prstGeom prst="rect">
            <a:avLst/>
          </a:prstGeom>
          <a:noFill/>
        </p:spPr>
        <p:txBody>
          <a:bodyPr wrap="square" rtlCol="0">
            <a:spAutoFit/>
          </a:bodyPr>
          <a:lstStyle/>
          <a:p>
            <a:pPr algn="ctr"/>
            <a:r>
              <a:rPr lang="en-IN" sz="900" b="1" dirty="0">
                <a:latin typeface="Merriweather" panose="020B0604020202020204" charset="0"/>
              </a:rPr>
              <a:t>Arduino Nano</a:t>
            </a:r>
          </a:p>
        </p:txBody>
      </p:sp>
      <p:sp>
        <p:nvSpPr>
          <p:cNvPr id="31" name="Google Shape;127;p17">
            <a:extLst>
              <a:ext uri="{FF2B5EF4-FFF2-40B4-BE49-F238E27FC236}">
                <a16:creationId xmlns:a16="http://schemas.microsoft.com/office/drawing/2014/main" id="{25DC2C23-6E44-4750-839E-BE0DBB612819}"/>
              </a:ext>
            </a:extLst>
          </p:cNvPr>
          <p:cNvSpPr txBox="1">
            <a:spLocks/>
          </p:cNvSpPr>
          <p:nvPr/>
        </p:nvSpPr>
        <p:spPr>
          <a:xfrm>
            <a:off x="5771144" y="355407"/>
            <a:ext cx="3545744" cy="52260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00"/>
              </a:buClr>
              <a:buSzPts val="3600"/>
              <a:buFont typeface="Calibri"/>
              <a:buNone/>
              <a:defRPr sz="3600" b="0" i="0" u="none" strike="noStrike" cap="none">
                <a:solidFill>
                  <a:srgbClr val="FFFF00"/>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dk1"/>
              </a:buClr>
              <a:buSzPts val="1100"/>
              <a:buFont typeface="Arial"/>
              <a:buNone/>
            </a:pPr>
            <a:r>
              <a:rPr lang="en-US" sz="2000" b="1" dirty="0">
                <a:solidFill>
                  <a:srgbClr val="000000"/>
                </a:solidFill>
                <a:latin typeface="Merriweather" panose="020B0604020202020204" charset="0"/>
                <a:ea typeface="Merriweather"/>
                <a:cs typeface="Merriweather"/>
                <a:sym typeface="Merriweather"/>
              </a:rPr>
              <a:t>Automation Measures</a:t>
            </a:r>
            <a:endParaRPr lang="en-US" sz="2000" dirty="0">
              <a:solidFill>
                <a:srgbClr val="000000"/>
              </a:solidFill>
              <a:latin typeface="Merriweather" panose="020B0604020202020204" charset="0"/>
              <a:ea typeface="Merriweather"/>
              <a:cs typeface="Merriweather"/>
              <a:sym typeface="Merriweather"/>
            </a:endParaRPr>
          </a:p>
        </p:txBody>
      </p:sp>
    </p:spTree>
    <p:extLst>
      <p:ext uri="{BB962C8B-B14F-4D97-AF65-F5344CB8AC3E}">
        <p14:creationId xmlns:p14="http://schemas.microsoft.com/office/powerpoint/2010/main" val="441669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Google Shape;127;p17">
            <a:extLst>
              <a:ext uri="{FF2B5EF4-FFF2-40B4-BE49-F238E27FC236}">
                <a16:creationId xmlns:a16="http://schemas.microsoft.com/office/drawing/2014/main" id="{2A07D3AC-3726-45C4-AD2F-F8AF62775B74}"/>
              </a:ext>
            </a:extLst>
          </p:cNvPr>
          <p:cNvSpPr txBox="1">
            <a:spLocks noGrp="1"/>
          </p:cNvSpPr>
          <p:nvPr>
            <p:ph type="title"/>
          </p:nvPr>
        </p:nvSpPr>
        <p:spPr>
          <a:xfrm>
            <a:off x="2996971" y="10999"/>
            <a:ext cx="5231775" cy="522604"/>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3200" b="1" dirty="0">
                <a:solidFill>
                  <a:srgbClr val="000000"/>
                </a:solidFill>
                <a:latin typeface="Merriweather" panose="020B0604020202020204" charset="0"/>
                <a:ea typeface="Merriweather"/>
                <a:cs typeface="Merriweather"/>
                <a:sym typeface="Merriweather"/>
              </a:rPr>
              <a:t>The Proposed Solution</a:t>
            </a:r>
            <a:endParaRPr sz="3200" dirty="0">
              <a:solidFill>
                <a:srgbClr val="000000"/>
              </a:solidFill>
              <a:latin typeface="Merriweather" panose="020B0604020202020204" charset="0"/>
              <a:ea typeface="Merriweather"/>
              <a:cs typeface="Merriweather"/>
              <a:sym typeface="Merriweather"/>
            </a:endParaRPr>
          </a:p>
        </p:txBody>
      </p:sp>
      <p:sp>
        <p:nvSpPr>
          <p:cNvPr id="6" name="TextBox 1">
            <a:extLst>
              <a:ext uri="{FF2B5EF4-FFF2-40B4-BE49-F238E27FC236}">
                <a16:creationId xmlns:a16="http://schemas.microsoft.com/office/drawing/2014/main" id="{B2616C0A-5C18-47C7-A2A6-22083B6D4FC2}"/>
              </a:ext>
            </a:extLst>
          </p:cNvPr>
          <p:cNvSpPr txBox="1"/>
          <p:nvPr/>
        </p:nvSpPr>
        <p:spPr>
          <a:xfrm>
            <a:off x="3566000" y="488205"/>
            <a:ext cx="4093718" cy="298927"/>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(HOW we are trying to solve the problem)</a:t>
            </a:r>
            <a:endParaRPr lang="en-IN" sz="1400" b="1" dirty="0">
              <a:latin typeface="Merriweather" panose="020B0604020202020204" charset="0"/>
            </a:endParaRPr>
          </a:p>
        </p:txBody>
      </p:sp>
      <p:pic>
        <p:nvPicPr>
          <p:cNvPr id="33" name="Picture 32">
            <a:extLst>
              <a:ext uri="{FF2B5EF4-FFF2-40B4-BE49-F238E27FC236}">
                <a16:creationId xmlns:a16="http://schemas.microsoft.com/office/drawing/2014/main" id="{37BD6BFB-D00E-40B2-BF0E-62783493A300}"/>
              </a:ext>
            </a:extLst>
          </p:cNvPr>
          <p:cNvPicPr>
            <a:picLocks noChangeAspect="1"/>
          </p:cNvPicPr>
          <p:nvPr/>
        </p:nvPicPr>
        <p:blipFill rotWithShape="1">
          <a:blip r:embed="rId2"/>
          <a:srcRect t="17999" r="48825"/>
          <a:stretch/>
        </p:blipFill>
        <p:spPr>
          <a:xfrm>
            <a:off x="3136365" y="1637810"/>
            <a:ext cx="1435635" cy="3404951"/>
          </a:xfrm>
          <a:prstGeom prst="rect">
            <a:avLst/>
          </a:prstGeom>
        </p:spPr>
      </p:pic>
      <p:pic>
        <p:nvPicPr>
          <p:cNvPr id="31" name="Picture 30">
            <a:extLst>
              <a:ext uri="{FF2B5EF4-FFF2-40B4-BE49-F238E27FC236}">
                <a16:creationId xmlns:a16="http://schemas.microsoft.com/office/drawing/2014/main" id="{C35CB9DD-71E4-42F2-AA8A-9437156CBF79}"/>
              </a:ext>
            </a:extLst>
          </p:cNvPr>
          <p:cNvPicPr>
            <a:picLocks noChangeAspect="1"/>
          </p:cNvPicPr>
          <p:nvPr/>
        </p:nvPicPr>
        <p:blipFill rotWithShape="1">
          <a:blip r:embed="rId3"/>
          <a:srcRect l="2886" t="19585" b="17746"/>
          <a:stretch/>
        </p:blipFill>
        <p:spPr>
          <a:xfrm>
            <a:off x="5534130" y="890436"/>
            <a:ext cx="2213817" cy="1805850"/>
          </a:xfrm>
          <a:prstGeom prst="rect">
            <a:avLst/>
          </a:prstGeom>
        </p:spPr>
      </p:pic>
      <p:sp>
        <p:nvSpPr>
          <p:cNvPr id="34" name="Isosceles Triangle 33">
            <a:extLst>
              <a:ext uri="{FF2B5EF4-FFF2-40B4-BE49-F238E27FC236}">
                <a16:creationId xmlns:a16="http://schemas.microsoft.com/office/drawing/2014/main" id="{8FB32B1F-10B4-4698-80BA-DD32302E1DC6}"/>
              </a:ext>
            </a:extLst>
          </p:cNvPr>
          <p:cNvSpPr/>
          <p:nvPr/>
        </p:nvSpPr>
        <p:spPr>
          <a:xfrm>
            <a:off x="3752161" y="1637811"/>
            <a:ext cx="2213817" cy="182826"/>
          </a:xfrm>
          <a:prstGeom prst="triangle">
            <a:avLst>
              <a:gd name="adj" fmla="val 99179"/>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Merriweather" panose="020B0604020202020204" charset="0"/>
            </a:endParaRPr>
          </a:p>
        </p:txBody>
      </p:sp>
      <p:sp>
        <p:nvSpPr>
          <p:cNvPr id="35" name="TextBox 1">
            <a:extLst>
              <a:ext uri="{FF2B5EF4-FFF2-40B4-BE49-F238E27FC236}">
                <a16:creationId xmlns:a16="http://schemas.microsoft.com/office/drawing/2014/main" id="{E0BE57DD-1952-4D9E-9AA0-63F4998EC930}"/>
              </a:ext>
            </a:extLst>
          </p:cNvPr>
          <p:cNvSpPr txBox="1"/>
          <p:nvPr/>
        </p:nvSpPr>
        <p:spPr>
          <a:xfrm>
            <a:off x="5358968" y="2696286"/>
            <a:ext cx="2564139" cy="604414"/>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b="1" dirty="0">
                <a:latin typeface="Merriweather" panose="020B0604020202020204" charset="0"/>
              </a:rPr>
              <a:t>Sensors, Communications Unit and Microcontroller inside the Spherical Casing</a:t>
            </a:r>
            <a:endParaRPr lang="en-IN" b="1" dirty="0">
              <a:latin typeface="Merriweather" panose="020B0604020202020204" charset="0"/>
            </a:endParaRPr>
          </a:p>
        </p:txBody>
      </p:sp>
      <p:sp>
        <p:nvSpPr>
          <p:cNvPr id="36" name="TextBox 1">
            <a:extLst>
              <a:ext uri="{FF2B5EF4-FFF2-40B4-BE49-F238E27FC236}">
                <a16:creationId xmlns:a16="http://schemas.microsoft.com/office/drawing/2014/main" id="{E80B5DD5-E250-4250-812D-4D296113E8F0}"/>
              </a:ext>
            </a:extLst>
          </p:cNvPr>
          <p:cNvSpPr txBox="1"/>
          <p:nvPr/>
        </p:nvSpPr>
        <p:spPr>
          <a:xfrm>
            <a:off x="5534130" y="4176349"/>
            <a:ext cx="2920782" cy="724230"/>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b="1" dirty="0">
                <a:latin typeface="Merriweather" panose="020B0604020202020204" charset="0"/>
              </a:rPr>
              <a:t>The diagram has been shown for a Storage Container and the sensors will be implemented in a similar manner for other methods of Storage as well.</a:t>
            </a:r>
            <a:endParaRPr lang="en-IN" b="1" dirty="0">
              <a:latin typeface="Merriweather" panose="020B0604020202020204" charset="0"/>
            </a:endParaRPr>
          </a:p>
        </p:txBody>
      </p:sp>
      <p:sp>
        <p:nvSpPr>
          <p:cNvPr id="2" name="Rectangle 1">
            <a:extLst>
              <a:ext uri="{FF2B5EF4-FFF2-40B4-BE49-F238E27FC236}">
                <a16:creationId xmlns:a16="http://schemas.microsoft.com/office/drawing/2014/main" id="{6CB32F9E-D251-4AEB-82A1-B6DCD946A5F3}"/>
              </a:ext>
            </a:extLst>
          </p:cNvPr>
          <p:cNvSpPr/>
          <p:nvPr/>
        </p:nvSpPr>
        <p:spPr>
          <a:xfrm>
            <a:off x="4497790" y="3163561"/>
            <a:ext cx="223200" cy="1879200"/>
          </a:xfrm>
          <a:prstGeom prst="rect">
            <a:avLst/>
          </a:prstGeom>
          <a:solidFill>
            <a:srgbClr val="FEFFF9"/>
          </a:solidFill>
          <a:ln>
            <a:solidFill>
              <a:srgbClr val="FEFF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Merriweather" panose="020B0604020202020204" charset="0"/>
            </a:endParaRPr>
          </a:p>
        </p:txBody>
      </p:sp>
    </p:spTree>
    <p:extLst>
      <p:ext uri="{BB962C8B-B14F-4D97-AF65-F5344CB8AC3E}">
        <p14:creationId xmlns:p14="http://schemas.microsoft.com/office/powerpoint/2010/main" val="41239504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BFAE1-45D3-4B3B-81D2-0BF25FA84FB8}"/>
              </a:ext>
            </a:extLst>
          </p:cNvPr>
          <p:cNvSpPr>
            <a:spLocks noGrp="1"/>
          </p:cNvSpPr>
          <p:nvPr>
            <p:ph type="title"/>
          </p:nvPr>
        </p:nvSpPr>
        <p:spPr>
          <a:xfrm>
            <a:off x="1325880" y="190739"/>
            <a:ext cx="8229600" cy="857400"/>
          </a:xfrm>
        </p:spPr>
        <p:txBody>
          <a:bodyPr/>
          <a:lstStyle/>
          <a:p>
            <a:r>
              <a:rPr lang="en-IN" sz="3700" dirty="0">
                <a:latin typeface="Merriweather" panose="020B0604020202020204" charset="0"/>
              </a:rPr>
              <a:t>Estimated </a:t>
            </a:r>
            <a:br>
              <a:rPr lang="en-IN" sz="3700" dirty="0">
                <a:latin typeface="Merriweather" panose="020B0604020202020204" charset="0"/>
              </a:rPr>
            </a:br>
            <a:r>
              <a:rPr lang="en-IN" sz="3700" dirty="0">
                <a:latin typeface="Merriweather" panose="020B0604020202020204" charset="0"/>
              </a:rPr>
              <a:t>Manufacturing Cost</a:t>
            </a:r>
            <a:endParaRPr lang="en-US" sz="3700" dirty="0">
              <a:latin typeface="Merriweather" panose="020B0604020202020204" charset="0"/>
            </a:endParaRPr>
          </a:p>
        </p:txBody>
      </p:sp>
      <p:grpSp>
        <p:nvGrpSpPr>
          <p:cNvPr id="3" name="Group 2">
            <a:extLst>
              <a:ext uri="{FF2B5EF4-FFF2-40B4-BE49-F238E27FC236}">
                <a16:creationId xmlns:a16="http://schemas.microsoft.com/office/drawing/2014/main" id="{D724FC7B-CCF5-4EDA-B42A-4B7C978CE30E}"/>
              </a:ext>
            </a:extLst>
          </p:cNvPr>
          <p:cNvGrpSpPr/>
          <p:nvPr/>
        </p:nvGrpSpPr>
        <p:grpSpPr>
          <a:xfrm>
            <a:off x="3770265" y="2241550"/>
            <a:ext cx="884880" cy="447613"/>
            <a:chOff x="3345686" y="3131264"/>
            <a:chExt cx="4042611" cy="2014429"/>
          </a:xfrm>
          <a:scene3d>
            <a:camera prst="isometricTopUp"/>
            <a:lightRig rig="threePt" dir="t"/>
          </a:scene3d>
        </p:grpSpPr>
        <p:sp>
          <p:nvSpPr>
            <p:cNvPr id="4" name="Rectangle 3">
              <a:extLst>
                <a:ext uri="{FF2B5EF4-FFF2-40B4-BE49-F238E27FC236}">
                  <a16:creationId xmlns:a16="http://schemas.microsoft.com/office/drawing/2014/main" id="{3AAC4FD0-B507-432D-80A0-ABAA2CCC9FFB}"/>
                </a:ext>
              </a:extLst>
            </p:cNvPr>
            <p:cNvSpPr/>
            <p:nvPr/>
          </p:nvSpPr>
          <p:spPr>
            <a:xfrm>
              <a:off x="3345686" y="3131264"/>
              <a:ext cx="4042611" cy="2014429"/>
            </a:xfrm>
            <a:prstGeom prst="rect">
              <a:avLst/>
            </a:prstGeom>
            <a:solidFill>
              <a:schemeClr val="accent6"/>
            </a:solidFill>
            <a:ln>
              <a:solidFill>
                <a:schemeClr val="accent3"/>
              </a:solidFill>
            </a:ln>
            <a:sp3d extrusionH="1111250"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latin typeface="Merriweather" panose="020B0604020202020204" charset="0"/>
              </a:endParaRPr>
            </a:p>
          </p:txBody>
        </p:sp>
        <p:sp>
          <p:nvSpPr>
            <p:cNvPr id="5" name="Freeform: Shape 4">
              <a:extLst>
                <a:ext uri="{FF2B5EF4-FFF2-40B4-BE49-F238E27FC236}">
                  <a16:creationId xmlns:a16="http://schemas.microsoft.com/office/drawing/2014/main" id="{A654A896-C026-4B95-82D0-707752FAB8C3}"/>
                </a:ext>
              </a:extLst>
            </p:cNvPr>
            <p:cNvSpPr/>
            <p:nvPr/>
          </p:nvSpPr>
          <p:spPr>
            <a:xfrm>
              <a:off x="3460748" y="3244404"/>
              <a:ext cx="3812486" cy="1788154"/>
            </a:xfrm>
            <a:custGeom>
              <a:avLst/>
              <a:gdLst>
                <a:gd name="connsiteX0" fmla="*/ 3021857 w 3812486"/>
                <a:gd name="connsiteY0" fmla="*/ 668593 h 1788154"/>
                <a:gd name="connsiteX1" fmla="*/ 3247341 w 3812486"/>
                <a:gd name="connsiteY1" fmla="*/ 894077 h 1788154"/>
                <a:gd name="connsiteX2" fmla="*/ 3021857 w 3812486"/>
                <a:gd name="connsiteY2" fmla="*/ 1119561 h 1788154"/>
                <a:gd name="connsiteX3" fmla="*/ 2796373 w 3812486"/>
                <a:gd name="connsiteY3" fmla="*/ 894077 h 1788154"/>
                <a:gd name="connsiteX4" fmla="*/ 3021857 w 3812486"/>
                <a:gd name="connsiteY4" fmla="*/ 668593 h 1788154"/>
                <a:gd name="connsiteX5" fmla="*/ 790627 w 3812486"/>
                <a:gd name="connsiteY5" fmla="*/ 668593 h 1788154"/>
                <a:gd name="connsiteX6" fmla="*/ 1016111 w 3812486"/>
                <a:gd name="connsiteY6" fmla="*/ 894077 h 1788154"/>
                <a:gd name="connsiteX7" fmla="*/ 790627 w 3812486"/>
                <a:gd name="connsiteY7" fmla="*/ 1119561 h 1788154"/>
                <a:gd name="connsiteX8" fmla="*/ 565143 w 3812486"/>
                <a:gd name="connsiteY8" fmla="*/ 894077 h 1788154"/>
                <a:gd name="connsiteX9" fmla="*/ 790627 w 3812486"/>
                <a:gd name="connsiteY9" fmla="*/ 668593 h 1788154"/>
                <a:gd name="connsiteX10" fmla="*/ 1932537 w 3812486"/>
                <a:gd name="connsiteY10" fmla="*/ 478071 h 1788154"/>
                <a:gd name="connsiteX11" fmla="*/ 1911636 w 3812486"/>
                <a:gd name="connsiteY11" fmla="*/ 479067 h 1788154"/>
                <a:gd name="connsiteX12" fmla="*/ 1898946 w 3812486"/>
                <a:gd name="connsiteY12" fmla="*/ 482301 h 1788154"/>
                <a:gd name="connsiteX13" fmla="*/ 1892476 w 3812486"/>
                <a:gd name="connsiteY13" fmla="*/ 487278 h 1788154"/>
                <a:gd name="connsiteX14" fmla="*/ 1890237 w 3812486"/>
                <a:gd name="connsiteY14" fmla="*/ 493996 h 1788154"/>
                <a:gd name="connsiteX15" fmla="*/ 1880284 w 3812486"/>
                <a:gd name="connsiteY15" fmla="*/ 594023 h 1788154"/>
                <a:gd name="connsiteX16" fmla="*/ 1802900 w 3812486"/>
                <a:gd name="connsiteY16" fmla="*/ 613182 h 1788154"/>
                <a:gd name="connsiteX17" fmla="*/ 1745423 w 3812486"/>
                <a:gd name="connsiteY17" fmla="*/ 650256 h 1788154"/>
                <a:gd name="connsiteX18" fmla="*/ 1709592 w 3812486"/>
                <a:gd name="connsiteY18" fmla="*/ 703753 h 1788154"/>
                <a:gd name="connsiteX19" fmla="*/ 1697151 w 3812486"/>
                <a:gd name="connsiteY19" fmla="*/ 771681 h 1788154"/>
                <a:gd name="connsiteX20" fmla="*/ 1709343 w 3812486"/>
                <a:gd name="connsiteY20" fmla="*/ 842098 h 1788154"/>
                <a:gd name="connsiteX21" fmla="*/ 1741939 w 3812486"/>
                <a:gd name="connsiteY21" fmla="*/ 891614 h 1788154"/>
                <a:gd name="connsiteX22" fmla="*/ 1787971 w 3812486"/>
                <a:gd name="connsiteY22" fmla="*/ 925951 h 1788154"/>
                <a:gd name="connsiteX23" fmla="*/ 1840473 w 3812486"/>
                <a:gd name="connsiteY23" fmla="*/ 950336 h 1788154"/>
                <a:gd name="connsiteX24" fmla="*/ 1892974 w 3812486"/>
                <a:gd name="connsiteY24" fmla="*/ 969993 h 1788154"/>
                <a:gd name="connsiteX25" fmla="*/ 1939006 w 3812486"/>
                <a:gd name="connsiteY25" fmla="*/ 990894 h 1788154"/>
                <a:gd name="connsiteX26" fmla="*/ 1971602 w 3812486"/>
                <a:gd name="connsiteY26" fmla="*/ 1018015 h 1788154"/>
                <a:gd name="connsiteX27" fmla="*/ 1983794 w 3812486"/>
                <a:gd name="connsiteY27" fmla="*/ 1057329 h 1788154"/>
                <a:gd name="connsiteX28" fmla="*/ 1955428 w 3812486"/>
                <a:gd name="connsiteY28" fmla="*/ 1114807 h 1788154"/>
                <a:gd name="connsiteX29" fmla="*/ 1868838 w 3812486"/>
                <a:gd name="connsiteY29" fmla="*/ 1136455 h 1788154"/>
                <a:gd name="connsiteX30" fmla="*/ 1803896 w 3812486"/>
                <a:gd name="connsiteY30" fmla="*/ 1128990 h 1788154"/>
                <a:gd name="connsiteX31" fmla="*/ 1756868 w 3812486"/>
                <a:gd name="connsiteY31" fmla="*/ 1112568 h 1788154"/>
                <a:gd name="connsiteX32" fmla="*/ 1725019 w 3812486"/>
                <a:gd name="connsiteY32" fmla="*/ 1096145 h 1788154"/>
                <a:gd name="connsiteX33" fmla="*/ 1706109 w 3812486"/>
                <a:gd name="connsiteY33" fmla="*/ 1088681 h 1788154"/>
                <a:gd name="connsiteX34" fmla="*/ 1697400 w 3812486"/>
                <a:gd name="connsiteY34" fmla="*/ 1090920 h 1788154"/>
                <a:gd name="connsiteX35" fmla="*/ 1691179 w 3812486"/>
                <a:gd name="connsiteY35" fmla="*/ 1099131 h 1788154"/>
                <a:gd name="connsiteX36" fmla="*/ 1687696 w 3812486"/>
                <a:gd name="connsiteY36" fmla="*/ 1116051 h 1788154"/>
                <a:gd name="connsiteX37" fmla="*/ 1686701 w 3812486"/>
                <a:gd name="connsiteY37" fmla="*/ 1143919 h 1788154"/>
                <a:gd name="connsiteX38" fmla="*/ 1689189 w 3812486"/>
                <a:gd name="connsiteY38" fmla="*/ 1177013 h 1788154"/>
                <a:gd name="connsiteX39" fmla="*/ 1697400 w 3812486"/>
                <a:gd name="connsiteY39" fmla="*/ 1193933 h 1788154"/>
                <a:gd name="connsiteX40" fmla="*/ 1714320 w 3812486"/>
                <a:gd name="connsiteY40" fmla="*/ 1205627 h 1788154"/>
                <a:gd name="connsiteX41" fmla="*/ 1740944 w 3812486"/>
                <a:gd name="connsiteY41" fmla="*/ 1217322 h 1788154"/>
                <a:gd name="connsiteX42" fmla="*/ 1775281 w 3812486"/>
                <a:gd name="connsiteY42" fmla="*/ 1227772 h 1788154"/>
                <a:gd name="connsiteX43" fmla="*/ 1815590 w 3812486"/>
                <a:gd name="connsiteY43" fmla="*/ 1235486 h 1788154"/>
                <a:gd name="connsiteX44" fmla="*/ 1805140 w 3812486"/>
                <a:gd name="connsiteY44" fmla="*/ 1336507 h 1788154"/>
                <a:gd name="connsiteX45" fmla="*/ 1805886 w 3812486"/>
                <a:gd name="connsiteY45" fmla="*/ 1346460 h 1788154"/>
                <a:gd name="connsiteX46" fmla="*/ 1813102 w 3812486"/>
                <a:gd name="connsiteY46" fmla="*/ 1353676 h 1788154"/>
                <a:gd name="connsiteX47" fmla="*/ 1828280 w 3812486"/>
                <a:gd name="connsiteY47" fmla="*/ 1357906 h 1788154"/>
                <a:gd name="connsiteX48" fmla="*/ 1853909 w 3812486"/>
                <a:gd name="connsiteY48" fmla="*/ 1359399 h 1788154"/>
                <a:gd name="connsiteX49" fmla="*/ 1874561 w 3812486"/>
                <a:gd name="connsiteY49" fmla="*/ 1358155 h 1788154"/>
                <a:gd name="connsiteX50" fmla="*/ 1887500 w 3812486"/>
                <a:gd name="connsiteY50" fmla="*/ 1354920 h 1788154"/>
                <a:gd name="connsiteX51" fmla="*/ 1893969 w 3812486"/>
                <a:gd name="connsiteY51" fmla="*/ 1349944 h 1788154"/>
                <a:gd name="connsiteX52" fmla="*/ 1896209 w 3812486"/>
                <a:gd name="connsiteY52" fmla="*/ 1342977 h 1788154"/>
                <a:gd name="connsiteX53" fmla="*/ 1906659 w 3812486"/>
                <a:gd name="connsiteY53" fmla="*/ 1236481 h 1788154"/>
                <a:gd name="connsiteX54" fmla="*/ 1993747 w 3812486"/>
                <a:gd name="connsiteY54" fmla="*/ 1217571 h 1788154"/>
                <a:gd name="connsiteX55" fmla="*/ 2060929 w 3812486"/>
                <a:gd name="connsiteY55" fmla="*/ 1177759 h 1788154"/>
                <a:gd name="connsiteX56" fmla="*/ 2103975 w 3812486"/>
                <a:gd name="connsiteY56" fmla="*/ 1118539 h 1788154"/>
                <a:gd name="connsiteX57" fmla="*/ 2119153 w 3812486"/>
                <a:gd name="connsiteY57" fmla="*/ 1041405 h 1788154"/>
                <a:gd name="connsiteX58" fmla="*/ 2106712 w 3812486"/>
                <a:gd name="connsiteY58" fmla="*/ 972481 h 1788154"/>
                <a:gd name="connsiteX59" fmla="*/ 2073868 w 3812486"/>
                <a:gd name="connsiteY59" fmla="*/ 923712 h 1788154"/>
                <a:gd name="connsiteX60" fmla="*/ 2027338 w 3812486"/>
                <a:gd name="connsiteY60" fmla="*/ 889872 h 1788154"/>
                <a:gd name="connsiteX61" fmla="*/ 1974090 w 3812486"/>
                <a:gd name="connsiteY61" fmla="*/ 865736 h 1788154"/>
                <a:gd name="connsiteX62" fmla="*/ 1920842 w 3812486"/>
                <a:gd name="connsiteY62" fmla="*/ 845830 h 1788154"/>
                <a:gd name="connsiteX63" fmla="*/ 1874064 w 3812486"/>
                <a:gd name="connsiteY63" fmla="*/ 824929 h 1788154"/>
                <a:gd name="connsiteX64" fmla="*/ 1840970 w 3812486"/>
                <a:gd name="connsiteY64" fmla="*/ 797559 h 1788154"/>
                <a:gd name="connsiteX65" fmla="*/ 1828529 w 3812486"/>
                <a:gd name="connsiteY65" fmla="*/ 758245 h 1788154"/>
                <a:gd name="connsiteX66" fmla="*/ 1834003 w 3812486"/>
                <a:gd name="connsiteY66" fmla="*/ 730875 h 1788154"/>
                <a:gd name="connsiteX67" fmla="*/ 1850923 w 3812486"/>
                <a:gd name="connsiteY67" fmla="*/ 709476 h 1788154"/>
                <a:gd name="connsiteX68" fmla="*/ 1880782 w 3812486"/>
                <a:gd name="connsiteY68" fmla="*/ 695542 h 1788154"/>
                <a:gd name="connsiteX69" fmla="*/ 1925072 w 3812486"/>
                <a:gd name="connsiteY69" fmla="*/ 690565 h 1788154"/>
                <a:gd name="connsiteX70" fmla="*/ 1977076 w 3812486"/>
                <a:gd name="connsiteY70" fmla="*/ 697035 h 1788154"/>
                <a:gd name="connsiteX71" fmla="*/ 2018878 w 3812486"/>
                <a:gd name="connsiteY71" fmla="*/ 710969 h 1788154"/>
                <a:gd name="connsiteX72" fmla="*/ 2049483 w 3812486"/>
                <a:gd name="connsiteY72" fmla="*/ 724903 h 1788154"/>
                <a:gd name="connsiteX73" fmla="*/ 2068394 w 3812486"/>
                <a:gd name="connsiteY73" fmla="*/ 731372 h 1788154"/>
                <a:gd name="connsiteX74" fmla="*/ 2074365 w 3812486"/>
                <a:gd name="connsiteY74" fmla="*/ 729631 h 1788154"/>
                <a:gd name="connsiteX75" fmla="*/ 2078844 w 3812486"/>
                <a:gd name="connsiteY75" fmla="*/ 722664 h 1788154"/>
                <a:gd name="connsiteX76" fmla="*/ 2081581 w 3812486"/>
                <a:gd name="connsiteY76" fmla="*/ 707485 h 1788154"/>
                <a:gd name="connsiteX77" fmla="*/ 2082328 w 3812486"/>
                <a:gd name="connsiteY77" fmla="*/ 682106 h 1788154"/>
                <a:gd name="connsiteX78" fmla="*/ 2081830 w 3812486"/>
                <a:gd name="connsiteY78" fmla="*/ 661951 h 1788154"/>
                <a:gd name="connsiteX79" fmla="*/ 2080088 w 3812486"/>
                <a:gd name="connsiteY79" fmla="*/ 647022 h 1788154"/>
                <a:gd name="connsiteX80" fmla="*/ 2076605 w 3812486"/>
                <a:gd name="connsiteY80" fmla="*/ 636571 h 1788154"/>
                <a:gd name="connsiteX81" fmla="*/ 2070135 w 3812486"/>
                <a:gd name="connsiteY81" fmla="*/ 628111 h 1788154"/>
                <a:gd name="connsiteX82" fmla="*/ 2054957 w 3812486"/>
                <a:gd name="connsiteY82" fmla="*/ 618656 h 1788154"/>
                <a:gd name="connsiteX83" fmla="*/ 2030573 w 3812486"/>
                <a:gd name="connsiteY83" fmla="*/ 608703 h 1788154"/>
                <a:gd name="connsiteX84" fmla="*/ 2001709 w 3812486"/>
                <a:gd name="connsiteY84" fmla="*/ 600492 h 1788154"/>
                <a:gd name="connsiteX85" fmla="*/ 1972348 w 3812486"/>
                <a:gd name="connsiteY85" fmla="*/ 595018 h 1788154"/>
                <a:gd name="connsiteX86" fmla="*/ 1982301 w 3812486"/>
                <a:gd name="connsiteY86" fmla="*/ 500963 h 1788154"/>
                <a:gd name="connsiteX87" fmla="*/ 1980808 w 3812486"/>
                <a:gd name="connsiteY87" fmla="*/ 491010 h 1788154"/>
                <a:gd name="connsiteX88" fmla="*/ 1973841 w 3812486"/>
                <a:gd name="connsiteY88" fmla="*/ 483794 h 1788154"/>
                <a:gd name="connsiteX89" fmla="*/ 1958165 w 3812486"/>
                <a:gd name="connsiteY89" fmla="*/ 479564 h 1788154"/>
                <a:gd name="connsiteX90" fmla="*/ 1932537 w 3812486"/>
                <a:gd name="connsiteY90" fmla="*/ 478071 h 1788154"/>
                <a:gd name="connsiteX91" fmla="*/ 1906243 w 3812486"/>
                <a:gd name="connsiteY91" fmla="*/ 303527 h 1788154"/>
                <a:gd name="connsiteX92" fmla="*/ 2496793 w 3812486"/>
                <a:gd name="connsiteY92" fmla="*/ 894077 h 1788154"/>
                <a:gd name="connsiteX93" fmla="*/ 1906243 w 3812486"/>
                <a:gd name="connsiteY93" fmla="*/ 1484627 h 1788154"/>
                <a:gd name="connsiteX94" fmla="*/ 1315693 w 3812486"/>
                <a:gd name="connsiteY94" fmla="*/ 894077 h 1788154"/>
                <a:gd name="connsiteX95" fmla="*/ 1906243 w 3812486"/>
                <a:gd name="connsiteY95" fmla="*/ 303527 h 1788154"/>
                <a:gd name="connsiteX96" fmla="*/ 492187 w 3812486"/>
                <a:gd name="connsiteY96" fmla="*/ 171334 h 1788154"/>
                <a:gd name="connsiteX97" fmla="*/ 495319 w 3812486"/>
                <a:gd name="connsiteY97" fmla="*/ 192053 h 1788154"/>
                <a:gd name="connsiteX98" fmla="*/ 190128 w 3812486"/>
                <a:gd name="connsiteY98" fmla="*/ 497244 h 1788154"/>
                <a:gd name="connsiteX99" fmla="*/ 167414 w 3812486"/>
                <a:gd name="connsiteY99" fmla="*/ 493810 h 1788154"/>
                <a:gd name="connsiteX100" fmla="*/ 167414 w 3812486"/>
                <a:gd name="connsiteY100" fmla="*/ 1294344 h 1788154"/>
                <a:gd name="connsiteX101" fmla="*/ 190128 w 3812486"/>
                <a:gd name="connsiteY101" fmla="*/ 1290910 h 1788154"/>
                <a:gd name="connsiteX102" fmla="*/ 495319 w 3812486"/>
                <a:gd name="connsiteY102" fmla="*/ 1596101 h 1788154"/>
                <a:gd name="connsiteX103" fmla="*/ 492187 w 3812486"/>
                <a:gd name="connsiteY103" fmla="*/ 1616820 h 1788154"/>
                <a:gd name="connsiteX104" fmla="*/ 3320300 w 3812486"/>
                <a:gd name="connsiteY104" fmla="*/ 1616820 h 1788154"/>
                <a:gd name="connsiteX105" fmla="*/ 3317167 w 3812486"/>
                <a:gd name="connsiteY105" fmla="*/ 1596101 h 1788154"/>
                <a:gd name="connsiteX106" fmla="*/ 3622358 w 3812486"/>
                <a:gd name="connsiteY106" fmla="*/ 1290910 h 1788154"/>
                <a:gd name="connsiteX107" fmla="*/ 3645071 w 3812486"/>
                <a:gd name="connsiteY107" fmla="*/ 1294344 h 1788154"/>
                <a:gd name="connsiteX108" fmla="*/ 3645071 w 3812486"/>
                <a:gd name="connsiteY108" fmla="*/ 493810 h 1788154"/>
                <a:gd name="connsiteX109" fmla="*/ 3622357 w 3812486"/>
                <a:gd name="connsiteY109" fmla="*/ 497244 h 1788154"/>
                <a:gd name="connsiteX110" fmla="*/ 3317166 w 3812486"/>
                <a:gd name="connsiteY110" fmla="*/ 192053 h 1788154"/>
                <a:gd name="connsiteX111" fmla="*/ 3320299 w 3812486"/>
                <a:gd name="connsiteY111" fmla="*/ 171334 h 1788154"/>
                <a:gd name="connsiteX112" fmla="*/ 0 w 3812486"/>
                <a:gd name="connsiteY112" fmla="*/ 0 h 1788154"/>
                <a:gd name="connsiteX113" fmla="*/ 425526 w 3812486"/>
                <a:gd name="connsiteY113" fmla="*/ 0 h 1788154"/>
                <a:gd name="connsiteX114" fmla="*/ 3386960 w 3812486"/>
                <a:gd name="connsiteY114" fmla="*/ 0 h 1788154"/>
                <a:gd name="connsiteX115" fmla="*/ 3812485 w 3812486"/>
                <a:gd name="connsiteY115" fmla="*/ 0 h 1788154"/>
                <a:gd name="connsiteX116" fmla="*/ 3812485 w 3812486"/>
                <a:gd name="connsiteY116" fmla="*/ 429039 h 1788154"/>
                <a:gd name="connsiteX117" fmla="*/ 3812485 w 3812486"/>
                <a:gd name="connsiteY117" fmla="*/ 1359114 h 1788154"/>
                <a:gd name="connsiteX118" fmla="*/ 3812486 w 3812486"/>
                <a:gd name="connsiteY118" fmla="*/ 1359115 h 1788154"/>
                <a:gd name="connsiteX119" fmla="*/ 3812486 w 3812486"/>
                <a:gd name="connsiteY119" fmla="*/ 1788154 h 1788154"/>
                <a:gd name="connsiteX120" fmla="*/ 3812485 w 3812486"/>
                <a:gd name="connsiteY120" fmla="*/ 1788154 h 1788154"/>
                <a:gd name="connsiteX121" fmla="*/ 3386961 w 3812486"/>
                <a:gd name="connsiteY121" fmla="*/ 1788154 h 1788154"/>
                <a:gd name="connsiteX122" fmla="*/ 425526 w 3812486"/>
                <a:gd name="connsiteY122" fmla="*/ 1788154 h 1788154"/>
                <a:gd name="connsiteX123" fmla="*/ 0 w 3812486"/>
                <a:gd name="connsiteY123" fmla="*/ 1788154 h 1788154"/>
                <a:gd name="connsiteX124" fmla="*/ 0 w 3812486"/>
                <a:gd name="connsiteY124" fmla="*/ 1359116 h 1788154"/>
                <a:gd name="connsiteX125" fmla="*/ 0 w 3812486"/>
                <a:gd name="connsiteY125" fmla="*/ 429039 h 178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3812486" h="1788154">
                  <a:moveTo>
                    <a:pt x="3021857" y="668593"/>
                  </a:moveTo>
                  <a:cubicBezTo>
                    <a:pt x="3146388" y="668593"/>
                    <a:pt x="3247341" y="769546"/>
                    <a:pt x="3247341" y="894077"/>
                  </a:cubicBezTo>
                  <a:cubicBezTo>
                    <a:pt x="3247341" y="1018608"/>
                    <a:pt x="3146388" y="1119561"/>
                    <a:pt x="3021857" y="1119561"/>
                  </a:cubicBezTo>
                  <a:cubicBezTo>
                    <a:pt x="2897326" y="1119561"/>
                    <a:pt x="2796373" y="1018608"/>
                    <a:pt x="2796373" y="894077"/>
                  </a:cubicBezTo>
                  <a:cubicBezTo>
                    <a:pt x="2796373" y="769546"/>
                    <a:pt x="2897326" y="668593"/>
                    <a:pt x="3021857" y="668593"/>
                  </a:cubicBezTo>
                  <a:close/>
                  <a:moveTo>
                    <a:pt x="790627" y="668593"/>
                  </a:moveTo>
                  <a:cubicBezTo>
                    <a:pt x="915158" y="668593"/>
                    <a:pt x="1016111" y="769546"/>
                    <a:pt x="1016111" y="894077"/>
                  </a:cubicBezTo>
                  <a:cubicBezTo>
                    <a:pt x="1016111" y="1018608"/>
                    <a:pt x="915158" y="1119561"/>
                    <a:pt x="790627" y="1119561"/>
                  </a:cubicBezTo>
                  <a:cubicBezTo>
                    <a:pt x="666096" y="1119561"/>
                    <a:pt x="565143" y="1018608"/>
                    <a:pt x="565143" y="894077"/>
                  </a:cubicBezTo>
                  <a:cubicBezTo>
                    <a:pt x="565143" y="769546"/>
                    <a:pt x="666096" y="668593"/>
                    <a:pt x="790627" y="668593"/>
                  </a:cubicBezTo>
                  <a:close/>
                  <a:moveTo>
                    <a:pt x="1932537" y="478071"/>
                  </a:moveTo>
                  <a:cubicBezTo>
                    <a:pt x="1923911" y="478071"/>
                    <a:pt x="1916944" y="478403"/>
                    <a:pt x="1911636" y="479067"/>
                  </a:cubicBezTo>
                  <a:cubicBezTo>
                    <a:pt x="1906327" y="479730"/>
                    <a:pt x="1902097" y="480809"/>
                    <a:pt x="1898946" y="482301"/>
                  </a:cubicBezTo>
                  <a:cubicBezTo>
                    <a:pt x="1895794" y="483794"/>
                    <a:pt x="1893638" y="485453"/>
                    <a:pt x="1892476" y="487278"/>
                  </a:cubicBezTo>
                  <a:cubicBezTo>
                    <a:pt x="1891315" y="489103"/>
                    <a:pt x="1890569" y="491342"/>
                    <a:pt x="1890237" y="493996"/>
                  </a:cubicBezTo>
                  <a:lnTo>
                    <a:pt x="1880284" y="594023"/>
                  </a:lnTo>
                  <a:cubicBezTo>
                    <a:pt x="1851421" y="597340"/>
                    <a:pt x="1825626" y="603727"/>
                    <a:pt x="1802900" y="613182"/>
                  </a:cubicBezTo>
                  <a:cubicBezTo>
                    <a:pt x="1780175" y="622637"/>
                    <a:pt x="1761015" y="634995"/>
                    <a:pt x="1745423" y="650256"/>
                  </a:cubicBezTo>
                  <a:cubicBezTo>
                    <a:pt x="1729830" y="665517"/>
                    <a:pt x="1717886" y="683350"/>
                    <a:pt x="1709592" y="703753"/>
                  </a:cubicBezTo>
                  <a:cubicBezTo>
                    <a:pt x="1701298" y="724156"/>
                    <a:pt x="1697151" y="746799"/>
                    <a:pt x="1697151" y="771681"/>
                  </a:cubicBezTo>
                  <a:cubicBezTo>
                    <a:pt x="1697151" y="799218"/>
                    <a:pt x="1701215" y="822690"/>
                    <a:pt x="1709343" y="842098"/>
                  </a:cubicBezTo>
                  <a:cubicBezTo>
                    <a:pt x="1717472" y="861506"/>
                    <a:pt x="1728337" y="878011"/>
                    <a:pt x="1741939" y="891614"/>
                  </a:cubicBezTo>
                  <a:cubicBezTo>
                    <a:pt x="1755541" y="905216"/>
                    <a:pt x="1770885" y="916662"/>
                    <a:pt x="1787971" y="925951"/>
                  </a:cubicBezTo>
                  <a:cubicBezTo>
                    <a:pt x="1805057" y="935241"/>
                    <a:pt x="1822557" y="943369"/>
                    <a:pt x="1840473" y="950336"/>
                  </a:cubicBezTo>
                  <a:cubicBezTo>
                    <a:pt x="1858388" y="957303"/>
                    <a:pt x="1875888" y="963855"/>
                    <a:pt x="1892974" y="969993"/>
                  </a:cubicBezTo>
                  <a:cubicBezTo>
                    <a:pt x="1910060" y="976130"/>
                    <a:pt x="1925404" y="983097"/>
                    <a:pt x="1939006" y="990894"/>
                  </a:cubicBezTo>
                  <a:cubicBezTo>
                    <a:pt x="1952608" y="998690"/>
                    <a:pt x="1963474" y="1007731"/>
                    <a:pt x="1971602" y="1018015"/>
                  </a:cubicBezTo>
                  <a:cubicBezTo>
                    <a:pt x="1979730" y="1028300"/>
                    <a:pt x="1983794" y="1041405"/>
                    <a:pt x="1983794" y="1057329"/>
                  </a:cubicBezTo>
                  <a:cubicBezTo>
                    <a:pt x="1983794" y="1081216"/>
                    <a:pt x="1974339" y="1100375"/>
                    <a:pt x="1955428" y="1114807"/>
                  </a:cubicBezTo>
                  <a:cubicBezTo>
                    <a:pt x="1936518" y="1129239"/>
                    <a:pt x="1907655" y="1136455"/>
                    <a:pt x="1868838" y="1136455"/>
                  </a:cubicBezTo>
                  <a:cubicBezTo>
                    <a:pt x="1843956" y="1136455"/>
                    <a:pt x="1822309" y="1133966"/>
                    <a:pt x="1803896" y="1128990"/>
                  </a:cubicBezTo>
                  <a:cubicBezTo>
                    <a:pt x="1785483" y="1124014"/>
                    <a:pt x="1769807" y="1118539"/>
                    <a:pt x="1756868" y="1112568"/>
                  </a:cubicBezTo>
                  <a:cubicBezTo>
                    <a:pt x="1743930" y="1106596"/>
                    <a:pt x="1733313" y="1101122"/>
                    <a:pt x="1725019" y="1096145"/>
                  </a:cubicBezTo>
                  <a:cubicBezTo>
                    <a:pt x="1716725" y="1091169"/>
                    <a:pt x="1710422" y="1088681"/>
                    <a:pt x="1706109" y="1088681"/>
                  </a:cubicBezTo>
                  <a:cubicBezTo>
                    <a:pt x="1702791" y="1088681"/>
                    <a:pt x="1699888" y="1089427"/>
                    <a:pt x="1697400" y="1090920"/>
                  </a:cubicBezTo>
                  <a:cubicBezTo>
                    <a:pt x="1694912" y="1092413"/>
                    <a:pt x="1692838" y="1095150"/>
                    <a:pt x="1691179" y="1099131"/>
                  </a:cubicBezTo>
                  <a:cubicBezTo>
                    <a:pt x="1689521" y="1103112"/>
                    <a:pt x="1688359" y="1108752"/>
                    <a:pt x="1687696" y="1116051"/>
                  </a:cubicBezTo>
                  <a:cubicBezTo>
                    <a:pt x="1687032" y="1123350"/>
                    <a:pt x="1686701" y="1132639"/>
                    <a:pt x="1686701" y="1143919"/>
                  </a:cubicBezTo>
                  <a:cubicBezTo>
                    <a:pt x="1686701" y="1158517"/>
                    <a:pt x="1687530" y="1169548"/>
                    <a:pt x="1689189" y="1177013"/>
                  </a:cubicBezTo>
                  <a:cubicBezTo>
                    <a:pt x="1690848" y="1184477"/>
                    <a:pt x="1693585" y="1190117"/>
                    <a:pt x="1697400" y="1193933"/>
                  </a:cubicBezTo>
                  <a:cubicBezTo>
                    <a:pt x="1701215" y="1197748"/>
                    <a:pt x="1706855" y="1201646"/>
                    <a:pt x="1714320" y="1205627"/>
                  </a:cubicBezTo>
                  <a:cubicBezTo>
                    <a:pt x="1721784" y="1209608"/>
                    <a:pt x="1730659" y="1213507"/>
                    <a:pt x="1740944" y="1217322"/>
                  </a:cubicBezTo>
                  <a:cubicBezTo>
                    <a:pt x="1751228" y="1221137"/>
                    <a:pt x="1762674" y="1224621"/>
                    <a:pt x="1775281" y="1227772"/>
                  </a:cubicBezTo>
                  <a:cubicBezTo>
                    <a:pt x="1787888" y="1230924"/>
                    <a:pt x="1801325" y="1233495"/>
                    <a:pt x="1815590" y="1235486"/>
                  </a:cubicBezTo>
                  <a:lnTo>
                    <a:pt x="1805140" y="1336507"/>
                  </a:lnTo>
                  <a:cubicBezTo>
                    <a:pt x="1804476" y="1340157"/>
                    <a:pt x="1804725" y="1343475"/>
                    <a:pt x="1805886" y="1346460"/>
                  </a:cubicBezTo>
                  <a:cubicBezTo>
                    <a:pt x="1807047" y="1349446"/>
                    <a:pt x="1809453" y="1351852"/>
                    <a:pt x="1813102" y="1353676"/>
                  </a:cubicBezTo>
                  <a:cubicBezTo>
                    <a:pt x="1816752" y="1355501"/>
                    <a:pt x="1821811" y="1356911"/>
                    <a:pt x="1828280" y="1357906"/>
                  </a:cubicBezTo>
                  <a:cubicBezTo>
                    <a:pt x="1834750" y="1358901"/>
                    <a:pt x="1843293" y="1359399"/>
                    <a:pt x="1853909" y="1359399"/>
                  </a:cubicBezTo>
                  <a:cubicBezTo>
                    <a:pt x="1862203" y="1359399"/>
                    <a:pt x="1869087" y="1358984"/>
                    <a:pt x="1874561" y="1358155"/>
                  </a:cubicBezTo>
                  <a:cubicBezTo>
                    <a:pt x="1880035" y="1357326"/>
                    <a:pt x="1884348" y="1356247"/>
                    <a:pt x="1887500" y="1354920"/>
                  </a:cubicBezTo>
                  <a:cubicBezTo>
                    <a:pt x="1890652" y="1353593"/>
                    <a:pt x="1892808" y="1351934"/>
                    <a:pt x="1893969" y="1349944"/>
                  </a:cubicBezTo>
                  <a:cubicBezTo>
                    <a:pt x="1895130" y="1347953"/>
                    <a:pt x="1895877" y="1345631"/>
                    <a:pt x="1896209" y="1342977"/>
                  </a:cubicBezTo>
                  <a:lnTo>
                    <a:pt x="1906659" y="1236481"/>
                  </a:lnTo>
                  <a:cubicBezTo>
                    <a:pt x="1938508" y="1233827"/>
                    <a:pt x="1967538" y="1227523"/>
                    <a:pt x="1993747" y="1217571"/>
                  </a:cubicBezTo>
                  <a:cubicBezTo>
                    <a:pt x="2019956" y="1207618"/>
                    <a:pt x="2042350" y="1194347"/>
                    <a:pt x="2060929" y="1177759"/>
                  </a:cubicBezTo>
                  <a:cubicBezTo>
                    <a:pt x="2079508" y="1161171"/>
                    <a:pt x="2093856" y="1141431"/>
                    <a:pt x="2103975" y="1118539"/>
                  </a:cubicBezTo>
                  <a:cubicBezTo>
                    <a:pt x="2114094" y="1095648"/>
                    <a:pt x="2119153" y="1069936"/>
                    <a:pt x="2119153" y="1041405"/>
                  </a:cubicBezTo>
                  <a:cubicBezTo>
                    <a:pt x="2119153" y="1014532"/>
                    <a:pt x="2115006" y="991557"/>
                    <a:pt x="2106712" y="972481"/>
                  </a:cubicBezTo>
                  <a:cubicBezTo>
                    <a:pt x="2098418" y="953405"/>
                    <a:pt x="2087470" y="937148"/>
                    <a:pt x="2073868" y="923712"/>
                  </a:cubicBezTo>
                  <a:cubicBezTo>
                    <a:pt x="2060265" y="910275"/>
                    <a:pt x="2044755" y="898995"/>
                    <a:pt x="2027338" y="889872"/>
                  </a:cubicBezTo>
                  <a:cubicBezTo>
                    <a:pt x="2009920" y="880749"/>
                    <a:pt x="1992171" y="872703"/>
                    <a:pt x="1974090" y="865736"/>
                  </a:cubicBezTo>
                  <a:cubicBezTo>
                    <a:pt x="1956009" y="858769"/>
                    <a:pt x="1938260" y="852134"/>
                    <a:pt x="1920842" y="845830"/>
                  </a:cubicBezTo>
                  <a:cubicBezTo>
                    <a:pt x="1903425" y="839527"/>
                    <a:pt x="1887832" y="832560"/>
                    <a:pt x="1874064" y="824929"/>
                  </a:cubicBezTo>
                  <a:cubicBezTo>
                    <a:pt x="1860295" y="817299"/>
                    <a:pt x="1849264" y="808175"/>
                    <a:pt x="1840970" y="797559"/>
                  </a:cubicBezTo>
                  <a:cubicBezTo>
                    <a:pt x="1832676" y="786943"/>
                    <a:pt x="1828529" y="773838"/>
                    <a:pt x="1828529" y="758245"/>
                  </a:cubicBezTo>
                  <a:cubicBezTo>
                    <a:pt x="1828529" y="748292"/>
                    <a:pt x="1830354" y="739169"/>
                    <a:pt x="1834003" y="730875"/>
                  </a:cubicBezTo>
                  <a:cubicBezTo>
                    <a:pt x="1837653" y="722581"/>
                    <a:pt x="1843293" y="715448"/>
                    <a:pt x="1850923" y="709476"/>
                  </a:cubicBezTo>
                  <a:cubicBezTo>
                    <a:pt x="1858554" y="703504"/>
                    <a:pt x="1868507" y="698860"/>
                    <a:pt x="1880782" y="695542"/>
                  </a:cubicBezTo>
                  <a:cubicBezTo>
                    <a:pt x="1893057" y="692224"/>
                    <a:pt x="1907820" y="690565"/>
                    <a:pt x="1925072" y="690565"/>
                  </a:cubicBezTo>
                  <a:cubicBezTo>
                    <a:pt x="1943983" y="690565"/>
                    <a:pt x="1961317" y="692722"/>
                    <a:pt x="1977076" y="697035"/>
                  </a:cubicBezTo>
                  <a:cubicBezTo>
                    <a:pt x="1992835" y="701348"/>
                    <a:pt x="2006769" y="705992"/>
                    <a:pt x="2018878" y="710969"/>
                  </a:cubicBezTo>
                  <a:cubicBezTo>
                    <a:pt x="2030987" y="715945"/>
                    <a:pt x="2041189" y="720590"/>
                    <a:pt x="2049483" y="724903"/>
                  </a:cubicBezTo>
                  <a:cubicBezTo>
                    <a:pt x="2057777" y="729216"/>
                    <a:pt x="2064081" y="731372"/>
                    <a:pt x="2068394" y="731372"/>
                  </a:cubicBezTo>
                  <a:cubicBezTo>
                    <a:pt x="2070716" y="731372"/>
                    <a:pt x="2072706" y="730792"/>
                    <a:pt x="2074365" y="729631"/>
                  </a:cubicBezTo>
                  <a:cubicBezTo>
                    <a:pt x="2076024" y="728469"/>
                    <a:pt x="2077517" y="726147"/>
                    <a:pt x="2078844" y="722664"/>
                  </a:cubicBezTo>
                  <a:cubicBezTo>
                    <a:pt x="2080171" y="719180"/>
                    <a:pt x="2081083" y="714121"/>
                    <a:pt x="2081581" y="707485"/>
                  </a:cubicBezTo>
                  <a:cubicBezTo>
                    <a:pt x="2082079" y="700850"/>
                    <a:pt x="2082328" y="692390"/>
                    <a:pt x="2082328" y="682106"/>
                  </a:cubicBezTo>
                  <a:cubicBezTo>
                    <a:pt x="2082328" y="674475"/>
                    <a:pt x="2082162" y="667757"/>
                    <a:pt x="2081830" y="661951"/>
                  </a:cubicBezTo>
                  <a:cubicBezTo>
                    <a:pt x="2081498" y="656145"/>
                    <a:pt x="2080918" y="651169"/>
                    <a:pt x="2080088" y="647022"/>
                  </a:cubicBezTo>
                  <a:cubicBezTo>
                    <a:pt x="2079259" y="642875"/>
                    <a:pt x="2078098" y="639391"/>
                    <a:pt x="2076605" y="636571"/>
                  </a:cubicBezTo>
                  <a:cubicBezTo>
                    <a:pt x="2075112" y="633751"/>
                    <a:pt x="2072955" y="630931"/>
                    <a:pt x="2070135" y="628111"/>
                  </a:cubicBezTo>
                  <a:cubicBezTo>
                    <a:pt x="2067315" y="625291"/>
                    <a:pt x="2062256" y="622139"/>
                    <a:pt x="2054957" y="618656"/>
                  </a:cubicBezTo>
                  <a:cubicBezTo>
                    <a:pt x="2047658" y="615172"/>
                    <a:pt x="2039530" y="611855"/>
                    <a:pt x="2030573" y="608703"/>
                  </a:cubicBezTo>
                  <a:cubicBezTo>
                    <a:pt x="2021615" y="605551"/>
                    <a:pt x="2011994" y="602814"/>
                    <a:pt x="2001709" y="600492"/>
                  </a:cubicBezTo>
                  <a:cubicBezTo>
                    <a:pt x="1991425" y="598170"/>
                    <a:pt x="1981638" y="596345"/>
                    <a:pt x="1972348" y="595018"/>
                  </a:cubicBezTo>
                  <a:lnTo>
                    <a:pt x="1982301" y="500963"/>
                  </a:lnTo>
                  <a:cubicBezTo>
                    <a:pt x="1982301" y="497314"/>
                    <a:pt x="1981803" y="493996"/>
                    <a:pt x="1980808" y="491010"/>
                  </a:cubicBezTo>
                  <a:cubicBezTo>
                    <a:pt x="1979813" y="488024"/>
                    <a:pt x="1977491" y="485619"/>
                    <a:pt x="1973841" y="483794"/>
                  </a:cubicBezTo>
                  <a:cubicBezTo>
                    <a:pt x="1970192" y="481970"/>
                    <a:pt x="1964967" y="480560"/>
                    <a:pt x="1958165" y="479564"/>
                  </a:cubicBezTo>
                  <a:cubicBezTo>
                    <a:pt x="1951364" y="478569"/>
                    <a:pt x="1942821" y="478071"/>
                    <a:pt x="1932537" y="478071"/>
                  </a:cubicBezTo>
                  <a:close/>
                  <a:moveTo>
                    <a:pt x="1906243" y="303527"/>
                  </a:moveTo>
                  <a:cubicBezTo>
                    <a:pt x="2232395" y="303527"/>
                    <a:pt x="2496793" y="567925"/>
                    <a:pt x="2496793" y="894077"/>
                  </a:cubicBezTo>
                  <a:cubicBezTo>
                    <a:pt x="2496793" y="1220229"/>
                    <a:pt x="2232395" y="1484627"/>
                    <a:pt x="1906243" y="1484627"/>
                  </a:cubicBezTo>
                  <a:cubicBezTo>
                    <a:pt x="1580091" y="1484627"/>
                    <a:pt x="1315693" y="1220229"/>
                    <a:pt x="1315693" y="894077"/>
                  </a:cubicBezTo>
                  <a:cubicBezTo>
                    <a:pt x="1315693" y="567925"/>
                    <a:pt x="1580091" y="303527"/>
                    <a:pt x="1906243" y="303527"/>
                  </a:cubicBezTo>
                  <a:close/>
                  <a:moveTo>
                    <a:pt x="492187" y="171334"/>
                  </a:moveTo>
                  <a:lnTo>
                    <a:pt x="495319" y="192053"/>
                  </a:lnTo>
                  <a:cubicBezTo>
                    <a:pt x="495319" y="360605"/>
                    <a:pt x="358680" y="497244"/>
                    <a:pt x="190128" y="497244"/>
                  </a:cubicBezTo>
                  <a:lnTo>
                    <a:pt x="167414" y="493810"/>
                  </a:lnTo>
                  <a:lnTo>
                    <a:pt x="167414" y="1294344"/>
                  </a:lnTo>
                  <a:lnTo>
                    <a:pt x="190128" y="1290910"/>
                  </a:lnTo>
                  <a:cubicBezTo>
                    <a:pt x="358680" y="1290910"/>
                    <a:pt x="495319" y="1427549"/>
                    <a:pt x="495319" y="1596101"/>
                  </a:cubicBezTo>
                  <a:lnTo>
                    <a:pt x="492187" y="1616820"/>
                  </a:lnTo>
                  <a:lnTo>
                    <a:pt x="3320300" y="1616820"/>
                  </a:lnTo>
                  <a:lnTo>
                    <a:pt x="3317167" y="1596101"/>
                  </a:lnTo>
                  <a:cubicBezTo>
                    <a:pt x="3317167" y="1427549"/>
                    <a:pt x="3453806" y="1290910"/>
                    <a:pt x="3622358" y="1290910"/>
                  </a:cubicBezTo>
                  <a:lnTo>
                    <a:pt x="3645071" y="1294344"/>
                  </a:lnTo>
                  <a:lnTo>
                    <a:pt x="3645071" y="493810"/>
                  </a:lnTo>
                  <a:lnTo>
                    <a:pt x="3622357" y="497244"/>
                  </a:lnTo>
                  <a:cubicBezTo>
                    <a:pt x="3453805" y="497244"/>
                    <a:pt x="3317166" y="360605"/>
                    <a:pt x="3317166" y="192053"/>
                  </a:cubicBezTo>
                  <a:lnTo>
                    <a:pt x="3320299" y="171334"/>
                  </a:lnTo>
                  <a:close/>
                  <a:moveTo>
                    <a:pt x="0" y="0"/>
                  </a:moveTo>
                  <a:lnTo>
                    <a:pt x="425526" y="0"/>
                  </a:lnTo>
                  <a:lnTo>
                    <a:pt x="3386960" y="0"/>
                  </a:lnTo>
                  <a:lnTo>
                    <a:pt x="3812485" y="0"/>
                  </a:lnTo>
                  <a:lnTo>
                    <a:pt x="3812485" y="429039"/>
                  </a:lnTo>
                  <a:lnTo>
                    <a:pt x="3812485" y="1359114"/>
                  </a:lnTo>
                  <a:lnTo>
                    <a:pt x="3812486" y="1359115"/>
                  </a:lnTo>
                  <a:lnTo>
                    <a:pt x="3812486" y="1788154"/>
                  </a:lnTo>
                  <a:lnTo>
                    <a:pt x="3812485" y="1788154"/>
                  </a:lnTo>
                  <a:lnTo>
                    <a:pt x="3386961" y="1788154"/>
                  </a:lnTo>
                  <a:lnTo>
                    <a:pt x="425526" y="1788154"/>
                  </a:lnTo>
                  <a:lnTo>
                    <a:pt x="0" y="1788154"/>
                  </a:lnTo>
                  <a:lnTo>
                    <a:pt x="0" y="1359116"/>
                  </a:lnTo>
                  <a:lnTo>
                    <a:pt x="0" y="429039"/>
                  </a:lnTo>
                  <a:close/>
                </a:path>
              </a:pathLst>
            </a:custGeom>
            <a:solidFill>
              <a:schemeClr val="accent6">
                <a:lumMod val="50000"/>
                <a:alpha val="70000"/>
              </a:schemeClr>
            </a:solidFill>
            <a:ln>
              <a:solidFill>
                <a:schemeClr val="accent3"/>
              </a:solidFill>
            </a:ln>
            <a:sp3d extrusionH="1111250" prstMaterial="dkEdge"/>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latin typeface="Merriweather" panose="020B0604020202020204" charset="0"/>
              </a:endParaRPr>
            </a:p>
          </p:txBody>
        </p:sp>
      </p:grpSp>
      <p:grpSp>
        <p:nvGrpSpPr>
          <p:cNvPr id="6" name="Group 5">
            <a:extLst>
              <a:ext uri="{FF2B5EF4-FFF2-40B4-BE49-F238E27FC236}">
                <a16:creationId xmlns:a16="http://schemas.microsoft.com/office/drawing/2014/main" id="{DB228A10-6E4A-446C-B569-8908124B5E63}"/>
              </a:ext>
            </a:extLst>
          </p:cNvPr>
          <p:cNvGrpSpPr/>
          <p:nvPr/>
        </p:nvGrpSpPr>
        <p:grpSpPr>
          <a:xfrm>
            <a:off x="2085230" y="2607459"/>
            <a:ext cx="885496" cy="440935"/>
            <a:chOff x="3345686" y="3131264"/>
            <a:chExt cx="4042610" cy="2014429"/>
          </a:xfrm>
          <a:scene3d>
            <a:camera prst="isometricTopUp"/>
            <a:lightRig rig="threePt" dir="t">
              <a:rot lat="0" lon="0" rev="0"/>
            </a:lightRig>
          </a:scene3d>
        </p:grpSpPr>
        <p:sp>
          <p:nvSpPr>
            <p:cNvPr id="7" name="Rectangle 6">
              <a:extLst>
                <a:ext uri="{FF2B5EF4-FFF2-40B4-BE49-F238E27FC236}">
                  <a16:creationId xmlns:a16="http://schemas.microsoft.com/office/drawing/2014/main" id="{0E9ED12A-4549-4B1E-83BD-147066ADEF24}"/>
                </a:ext>
              </a:extLst>
            </p:cNvPr>
            <p:cNvSpPr/>
            <p:nvPr/>
          </p:nvSpPr>
          <p:spPr>
            <a:xfrm>
              <a:off x="3345686" y="3131264"/>
              <a:ext cx="4042610" cy="2014429"/>
            </a:xfrm>
            <a:prstGeom prst="rect">
              <a:avLst/>
            </a:prstGeom>
            <a:solidFill>
              <a:schemeClr val="accent6"/>
            </a:solidFill>
            <a:ln>
              <a:solidFill>
                <a:schemeClr val="accent3"/>
              </a:solidFill>
            </a:ln>
            <a:sp3d extrusionH="635000" prstMaterial="dkEdge">
              <a:bevelT h="0"/>
              <a:bevelB w="0" h="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latin typeface="Merriweather" panose="020B0604020202020204" charset="0"/>
              </a:endParaRPr>
            </a:p>
          </p:txBody>
        </p:sp>
        <p:sp>
          <p:nvSpPr>
            <p:cNvPr id="8" name="Freeform: Shape 7">
              <a:extLst>
                <a:ext uri="{FF2B5EF4-FFF2-40B4-BE49-F238E27FC236}">
                  <a16:creationId xmlns:a16="http://schemas.microsoft.com/office/drawing/2014/main" id="{F71835A2-F864-449A-9915-80663D8199A3}"/>
                </a:ext>
              </a:extLst>
            </p:cNvPr>
            <p:cNvSpPr/>
            <p:nvPr/>
          </p:nvSpPr>
          <p:spPr>
            <a:xfrm>
              <a:off x="3460748" y="3244404"/>
              <a:ext cx="3812486" cy="1788154"/>
            </a:xfrm>
            <a:custGeom>
              <a:avLst/>
              <a:gdLst>
                <a:gd name="connsiteX0" fmla="*/ 3021857 w 3812486"/>
                <a:gd name="connsiteY0" fmla="*/ 668593 h 1788154"/>
                <a:gd name="connsiteX1" fmla="*/ 3247341 w 3812486"/>
                <a:gd name="connsiteY1" fmla="*/ 894077 h 1788154"/>
                <a:gd name="connsiteX2" fmla="*/ 3021857 w 3812486"/>
                <a:gd name="connsiteY2" fmla="*/ 1119561 h 1788154"/>
                <a:gd name="connsiteX3" fmla="*/ 2796373 w 3812486"/>
                <a:gd name="connsiteY3" fmla="*/ 894077 h 1788154"/>
                <a:gd name="connsiteX4" fmla="*/ 3021857 w 3812486"/>
                <a:gd name="connsiteY4" fmla="*/ 668593 h 1788154"/>
                <a:gd name="connsiteX5" fmla="*/ 790627 w 3812486"/>
                <a:gd name="connsiteY5" fmla="*/ 668593 h 1788154"/>
                <a:gd name="connsiteX6" fmla="*/ 1016111 w 3812486"/>
                <a:gd name="connsiteY6" fmla="*/ 894077 h 1788154"/>
                <a:gd name="connsiteX7" fmla="*/ 790627 w 3812486"/>
                <a:gd name="connsiteY7" fmla="*/ 1119561 h 1788154"/>
                <a:gd name="connsiteX8" fmla="*/ 565143 w 3812486"/>
                <a:gd name="connsiteY8" fmla="*/ 894077 h 1788154"/>
                <a:gd name="connsiteX9" fmla="*/ 790627 w 3812486"/>
                <a:gd name="connsiteY9" fmla="*/ 668593 h 1788154"/>
                <a:gd name="connsiteX10" fmla="*/ 1932537 w 3812486"/>
                <a:gd name="connsiteY10" fmla="*/ 478071 h 1788154"/>
                <a:gd name="connsiteX11" fmla="*/ 1911636 w 3812486"/>
                <a:gd name="connsiteY11" fmla="*/ 479067 h 1788154"/>
                <a:gd name="connsiteX12" fmla="*/ 1898946 w 3812486"/>
                <a:gd name="connsiteY12" fmla="*/ 482301 h 1788154"/>
                <a:gd name="connsiteX13" fmla="*/ 1892476 w 3812486"/>
                <a:gd name="connsiteY13" fmla="*/ 487278 h 1788154"/>
                <a:gd name="connsiteX14" fmla="*/ 1890237 w 3812486"/>
                <a:gd name="connsiteY14" fmla="*/ 493996 h 1788154"/>
                <a:gd name="connsiteX15" fmla="*/ 1880284 w 3812486"/>
                <a:gd name="connsiteY15" fmla="*/ 594023 h 1788154"/>
                <a:gd name="connsiteX16" fmla="*/ 1802900 w 3812486"/>
                <a:gd name="connsiteY16" fmla="*/ 613182 h 1788154"/>
                <a:gd name="connsiteX17" fmla="*/ 1745423 w 3812486"/>
                <a:gd name="connsiteY17" fmla="*/ 650256 h 1788154"/>
                <a:gd name="connsiteX18" fmla="*/ 1709592 w 3812486"/>
                <a:gd name="connsiteY18" fmla="*/ 703753 h 1788154"/>
                <a:gd name="connsiteX19" fmla="*/ 1697151 w 3812486"/>
                <a:gd name="connsiteY19" fmla="*/ 771681 h 1788154"/>
                <a:gd name="connsiteX20" fmla="*/ 1709343 w 3812486"/>
                <a:gd name="connsiteY20" fmla="*/ 842098 h 1788154"/>
                <a:gd name="connsiteX21" fmla="*/ 1741939 w 3812486"/>
                <a:gd name="connsiteY21" fmla="*/ 891614 h 1788154"/>
                <a:gd name="connsiteX22" fmla="*/ 1787971 w 3812486"/>
                <a:gd name="connsiteY22" fmla="*/ 925951 h 1788154"/>
                <a:gd name="connsiteX23" fmla="*/ 1840473 w 3812486"/>
                <a:gd name="connsiteY23" fmla="*/ 950336 h 1788154"/>
                <a:gd name="connsiteX24" fmla="*/ 1892974 w 3812486"/>
                <a:gd name="connsiteY24" fmla="*/ 969993 h 1788154"/>
                <a:gd name="connsiteX25" fmla="*/ 1939006 w 3812486"/>
                <a:gd name="connsiteY25" fmla="*/ 990894 h 1788154"/>
                <a:gd name="connsiteX26" fmla="*/ 1971602 w 3812486"/>
                <a:gd name="connsiteY26" fmla="*/ 1018015 h 1788154"/>
                <a:gd name="connsiteX27" fmla="*/ 1983794 w 3812486"/>
                <a:gd name="connsiteY27" fmla="*/ 1057329 h 1788154"/>
                <a:gd name="connsiteX28" fmla="*/ 1955428 w 3812486"/>
                <a:gd name="connsiteY28" fmla="*/ 1114807 h 1788154"/>
                <a:gd name="connsiteX29" fmla="*/ 1868838 w 3812486"/>
                <a:gd name="connsiteY29" fmla="*/ 1136455 h 1788154"/>
                <a:gd name="connsiteX30" fmla="*/ 1803896 w 3812486"/>
                <a:gd name="connsiteY30" fmla="*/ 1128990 h 1788154"/>
                <a:gd name="connsiteX31" fmla="*/ 1756868 w 3812486"/>
                <a:gd name="connsiteY31" fmla="*/ 1112568 h 1788154"/>
                <a:gd name="connsiteX32" fmla="*/ 1725019 w 3812486"/>
                <a:gd name="connsiteY32" fmla="*/ 1096145 h 1788154"/>
                <a:gd name="connsiteX33" fmla="*/ 1706109 w 3812486"/>
                <a:gd name="connsiteY33" fmla="*/ 1088681 h 1788154"/>
                <a:gd name="connsiteX34" fmla="*/ 1697400 w 3812486"/>
                <a:gd name="connsiteY34" fmla="*/ 1090920 h 1788154"/>
                <a:gd name="connsiteX35" fmla="*/ 1691179 w 3812486"/>
                <a:gd name="connsiteY35" fmla="*/ 1099131 h 1788154"/>
                <a:gd name="connsiteX36" fmla="*/ 1687696 w 3812486"/>
                <a:gd name="connsiteY36" fmla="*/ 1116051 h 1788154"/>
                <a:gd name="connsiteX37" fmla="*/ 1686701 w 3812486"/>
                <a:gd name="connsiteY37" fmla="*/ 1143919 h 1788154"/>
                <a:gd name="connsiteX38" fmla="*/ 1689189 w 3812486"/>
                <a:gd name="connsiteY38" fmla="*/ 1177013 h 1788154"/>
                <a:gd name="connsiteX39" fmla="*/ 1697400 w 3812486"/>
                <a:gd name="connsiteY39" fmla="*/ 1193933 h 1788154"/>
                <a:gd name="connsiteX40" fmla="*/ 1714320 w 3812486"/>
                <a:gd name="connsiteY40" fmla="*/ 1205627 h 1788154"/>
                <a:gd name="connsiteX41" fmla="*/ 1740944 w 3812486"/>
                <a:gd name="connsiteY41" fmla="*/ 1217322 h 1788154"/>
                <a:gd name="connsiteX42" fmla="*/ 1775281 w 3812486"/>
                <a:gd name="connsiteY42" fmla="*/ 1227772 h 1788154"/>
                <a:gd name="connsiteX43" fmla="*/ 1815590 w 3812486"/>
                <a:gd name="connsiteY43" fmla="*/ 1235486 h 1788154"/>
                <a:gd name="connsiteX44" fmla="*/ 1805140 w 3812486"/>
                <a:gd name="connsiteY44" fmla="*/ 1336507 h 1788154"/>
                <a:gd name="connsiteX45" fmla="*/ 1805886 w 3812486"/>
                <a:gd name="connsiteY45" fmla="*/ 1346460 h 1788154"/>
                <a:gd name="connsiteX46" fmla="*/ 1813102 w 3812486"/>
                <a:gd name="connsiteY46" fmla="*/ 1353676 h 1788154"/>
                <a:gd name="connsiteX47" fmla="*/ 1828280 w 3812486"/>
                <a:gd name="connsiteY47" fmla="*/ 1357906 h 1788154"/>
                <a:gd name="connsiteX48" fmla="*/ 1853909 w 3812486"/>
                <a:gd name="connsiteY48" fmla="*/ 1359399 h 1788154"/>
                <a:gd name="connsiteX49" fmla="*/ 1874561 w 3812486"/>
                <a:gd name="connsiteY49" fmla="*/ 1358155 h 1788154"/>
                <a:gd name="connsiteX50" fmla="*/ 1887500 w 3812486"/>
                <a:gd name="connsiteY50" fmla="*/ 1354920 h 1788154"/>
                <a:gd name="connsiteX51" fmla="*/ 1893969 w 3812486"/>
                <a:gd name="connsiteY51" fmla="*/ 1349944 h 1788154"/>
                <a:gd name="connsiteX52" fmla="*/ 1896209 w 3812486"/>
                <a:gd name="connsiteY52" fmla="*/ 1342977 h 1788154"/>
                <a:gd name="connsiteX53" fmla="*/ 1906659 w 3812486"/>
                <a:gd name="connsiteY53" fmla="*/ 1236481 h 1788154"/>
                <a:gd name="connsiteX54" fmla="*/ 1993747 w 3812486"/>
                <a:gd name="connsiteY54" fmla="*/ 1217571 h 1788154"/>
                <a:gd name="connsiteX55" fmla="*/ 2060929 w 3812486"/>
                <a:gd name="connsiteY55" fmla="*/ 1177759 h 1788154"/>
                <a:gd name="connsiteX56" fmla="*/ 2103975 w 3812486"/>
                <a:gd name="connsiteY56" fmla="*/ 1118539 h 1788154"/>
                <a:gd name="connsiteX57" fmla="*/ 2119153 w 3812486"/>
                <a:gd name="connsiteY57" fmla="*/ 1041405 h 1788154"/>
                <a:gd name="connsiteX58" fmla="*/ 2106712 w 3812486"/>
                <a:gd name="connsiteY58" fmla="*/ 972481 h 1788154"/>
                <a:gd name="connsiteX59" fmla="*/ 2073868 w 3812486"/>
                <a:gd name="connsiteY59" fmla="*/ 923712 h 1788154"/>
                <a:gd name="connsiteX60" fmla="*/ 2027338 w 3812486"/>
                <a:gd name="connsiteY60" fmla="*/ 889872 h 1788154"/>
                <a:gd name="connsiteX61" fmla="*/ 1974090 w 3812486"/>
                <a:gd name="connsiteY61" fmla="*/ 865736 h 1788154"/>
                <a:gd name="connsiteX62" fmla="*/ 1920842 w 3812486"/>
                <a:gd name="connsiteY62" fmla="*/ 845830 h 1788154"/>
                <a:gd name="connsiteX63" fmla="*/ 1874064 w 3812486"/>
                <a:gd name="connsiteY63" fmla="*/ 824929 h 1788154"/>
                <a:gd name="connsiteX64" fmla="*/ 1840970 w 3812486"/>
                <a:gd name="connsiteY64" fmla="*/ 797559 h 1788154"/>
                <a:gd name="connsiteX65" fmla="*/ 1828529 w 3812486"/>
                <a:gd name="connsiteY65" fmla="*/ 758245 h 1788154"/>
                <a:gd name="connsiteX66" fmla="*/ 1834003 w 3812486"/>
                <a:gd name="connsiteY66" fmla="*/ 730875 h 1788154"/>
                <a:gd name="connsiteX67" fmla="*/ 1850923 w 3812486"/>
                <a:gd name="connsiteY67" fmla="*/ 709476 h 1788154"/>
                <a:gd name="connsiteX68" fmla="*/ 1880782 w 3812486"/>
                <a:gd name="connsiteY68" fmla="*/ 695542 h 1788154"/>
                <a:gd name="connsiteX69" fmla="*/ 1925072 w 3812486"/>
                <a:gd name="connsiteY69" fmla="*/ 690565 h 1788154"/>
                <a:gd name="connsiteX70" fmla="*/ 1977076 w 3812486"/>
                <a:gd name="connsiteY70" fmla="*/ 697035 h 1788154"/>
                <a:gd name="connsiteX71" fmla="*/ 2018878 w 3812486"/>
                <a:gd name="connsiteY71" fmla="*/ 710969 h 1788154"/>
                <a:gd name="connsiteX72" fmla="*/ 2049483 w 3812486"/>
                <a:gd name="connsiteY72" fmla="*/ 724903 h 1788154"/>
                <a:gd name="connsiteX73" fmla="*/ 2068394 w 3812486"/>
                <a:gd name="connsiteY73" fmla="*/ 731372 h 1788154"/>
                <a:gd name="connsiteX74" fmla="*/ 2074365 w 3812486"/>
                <a:gd name="connsiteY74" fmla="*/ 729631 h 1788154"/>
                <a:gd name="connsiteX75" fmla="*/ 2078844 w 3812486"/>
                <a:gd name="connsiteY75" fmla="*/ 722664 h 1788154"/>
                <a:gd name="connsiteX76" fmla="*/ 2081581 w 3812486"/>
                <a:gd name="connsiteY76" fmla="*/ 707485 h 1788154"/>
                <a:gd name="connsiteX77" fmla="*/ 2082328 w 3812486"/>
                <a:gd name="connsiteY77" fmla="*/ 682106 h 1788154"/>
                <a:gd name="connsiteX78" fmla="*/ 2081830 w 3812486"/>
                <a:gd name="connsiteY78" fmla="*/ 661951 h 1788154"/>
                <a:gd name="connsiteX79" fmla="*/ 2080088 w 3812486"/>
                <a:gd name="connsiteY79" fmla="*/ 647022 h 1788154"/>
                <a:gd name="connsiteX80" fmla="*/ 2076605 w 3812486"/>
                <a:gd name="connsiteY80" fmla="*/ 636571 h 1788154"/>
                <a:gd name="connsiteX81" fmla="*/ 2070135 w 3812486"/>
                <a:gd name="connsiteY81" fmla="*/ 628111 h 1788154"/>
                <a:gd name="connsiteX82" fmla="*/ 2054957 w 3812486"/>
                <a:gd name="connsiteY82" fmla="*/ 618656 h 1788154"/>
                <a:gd name="connsiteX83" fmla="*/ 2030573 w 3812486"/>
                <a:gd name="connsiteY83" fmla="*/ 608703 h 1788154"/>
                <a:gd name="connsiteX84" fmla="*/ 2001709 w 3812486"/>
                <a:gd name="connsiteY84" fmla="*/ 600492 h 1788154"/>
                <a:gd name="connsiteX85" fmla="*/ 1972348 w 3812486"/>
                <a:gd name="connsiteY85" fmla="*/ 595018 h 1788154"/>
                <a:gd name="connsiteX86" fmla="*/ 1982301 w 3812486"/>
                <a:gd name="connsiteY86" fmla="*/ 500963 h 1788154"/>
                <a:gd name="connsiteX87" fmla="*/ 1980808 w 3812486"/>
                <a:gd name="connsiteY87" fmla="*/ 491010 h 1788154"/>
                <a:gd name="connsiteX88" fmla="*/ 1973841 w 3812486"/>
                <a:gd name="connsiteY88" fmla="*/ 483794 h 1788154"/>
                <a:gd name="connsiteX89" fmla="*/ 1958165 w 3812486"/>
                <a:gd name="connsiteY89" fmla="*/ 479564 h 1788154"/>
                <a:gd name="connsiteX90" fmla="*/ 1932537 w 3812486"/>
                <a:gd name="connsiteY90" fmla="*/ 478071 h 1788154"/>
                <a:gd name="connsiteX91" fmla="*/ 1906243 w 3812486"/>
                <a:gd name="connsiteY91" fmla="*/ 303527 h 1788154"/>
                <a:gd name="connsiteX92" fmla="*/ 2496793 w 3812486"/>
                <a:gd name="connsiteY92" fmla="*/ 894077 h 1788154"/>
                <a:gd name="connsiteX93" fmla="*/ 1906243 w 3812486"/>
                <a:gd name="connsiteY93" fmla="*/ 1484627 h 1788154"/>
                <a:gd name="connsiteX94" fmla="*/ 1315693 w 3812486"/>
                <a:gd name="connsiteY94" fmla="*/ 894077 h 1788154"/>
                <a:gd name="connsiteX95" fmla="*/ 1906243 w 3812486"/>
                <a:gd name="connsiteY95" fmla="*/ 303527 h 1788154"/>
                <a:gd name="connsiteX96" fmla="*/ 492187 w 3812486"/>
                <a:gd name="connsiteY96" fmla="*/ 171334 h 1788154"/>
                <a:gd name="connsiteX97" fmla="*/ 495319 w 3812486"/>
                <a:gd name="connsiteY97" fmla="*/ 192053 h 1788154"/>
                <a:gd name="connsiteX98" fmla="*/ 190128 w 3812486"/>
                <a:gd name="connsiteY98" fmla="*/ 497244 h 1788154"/>
                <a:gd name="connsiteX99" fmla="*/ 167414 w 3812486"/>
                <a:gd name="connsiteY99" fmla="*/ 493810 h 1788154"/>
                <a:gd name="connsiteX100" fmla="*/ 167414 w 3812486"/>
                <a:gd name="connsiteY100" fmla="*/ 1294344 h 1788154"/>
                <a:gd name="connsiteX101" fmla="*/ 190128 w 3812486"/>
                <a:gd name="connsiteY101" fmla="*/ 1290910 h 1788154"/>
                <a:gd name="connsiteX102" fmla="*/ 495319 w 3812486"/>
                <a:gd name="connsiteY102" fmla="*/ 1596101 h 1788154"/>
                <a:gd name="connsiteX103" fmla="*/ 492187 w 3812486"/>
                <a:gd name="connsiteY103" fmla="*/ 1616820 h 1788154"/>
                <a:gd name="connsiteX104" fmla="*/ 3320300 w 3812486"/>
                <a:gd name="connsiteY104" fmla="*/ 1616820 h 1788154"/>
                <a:gd name="connsiteX105" fmla="*/ 3317167 w 3812486"/>
                <a:gd name="connsiteY105" fmla="*/ 1596101 h 1788154"/>
                <a:gd name="connsiteX106" fmla="*/ 3622358 w 3812486"/>
                <a:gd name="connsiteY106" fmla="*/ 1290910 h 1788154"/>
                <a:gd name="connsiteX107" fmla="*/ 3645071 w 3812486"/>
                <a:gd name="connsiteY107" fmla="*/ 1294344 h 1788154"/>
                <a:gd name="connsiteX108" fmla="*/ 3645071 w 3812486"/>
                <a:gd name="connsiteY108" fmla="*/ 493810 h 1788154"/>
                <a:gd name="connsiteX109" fmla="*/ 3622357 w 3812486"/>
                <a:gd name="connsiteY109" fmla="*/ 497244 h 1788154"/>
                <a:gd name="connsiteX110" fmla="*/ 3317166 w 3812486"/>
                <a:gd name="connsiteY110" fmla="*/ 192053 h 1788154"/>
                <a:gd name="connsiteX111" fmla="*/ 3320299 w 3812486"/>
                <a:gd name="connsiteY111" fmla="*/ 171334 h 1788154"/>
                <a:gd name="connsiteX112" fmla="*/ 0 w 3812486"/>
                <a:gd name="connsiteY112" fmla="*/ 0 h 1788154"/>
                <a:gd name="connsiteX113" fmla="*/ 425526 w 3812486"/>
                <a:gd name="connsiteY113" fmla="*/ 0 h 1788154"/>
                <a:gd name="connsiteX114" fmla="*/ 3386960 w 3812486"/>
                <a:gd name="connsiteY114" fmla="*/ 0 h 1788154"/>
                <a:gd name="connsiteX115" fmla="*/ 3812485 w 3812486"/>
                <a:gd name="connsiteY115" fmla="*/ 0 h 1788154"/>
                <a:gd name="connsiteX116" fmla="*/ 3812485 w 3812486"/>
                <a:gd name="connsiteY116" fmla="*/ 429039 h 1788154"/>
                <a:gd name="connsiteX117" fmla="*/ 3812485 w 3812486"/>
                <a:gd name="connsiteY117" fmla="*/ 1359114 h 1788154"/>
                <a:gd name="connsiteX118" fmla="*/ 3812486 w 3812486"/>
                <a:gd name="connsiteY118" fmla="*/ 1359115 h 1788154"/>
                <a:gd name="connsiteX119" fmla="*/ 3812486 w 3812486"/>
                <a:gd name="connsiteY119" fmla="*/ 1788154 h 1788154"/>
                <a:gd name="connsiteX120" fmla="*/ 3812485 w 3812486"/>
                <a:gd name="connsiteY120" fmla="*/ 1788154 h 1788154"/>
                <a:gd name="connsiteX121" fmla="*/ 3386961 w 3812486"/>
                <a:gd name="connsiteY121" fmla="*/ 1788154 h 1788154"/>
                <a:gd name="connsiteX122" fmla="*/ 425526 w 3812486"/>
                <a:gd name="connsiteY122" fmla="*/ 1788154 h 1788154"/>
                <a:gd name="connsiteX123" fmla="*/ 0 w 3812486"/>
                <a:gd name="connsiteY123" fmla="*/ 1788154 h 1788154"/>
                <a:gd name="connsiteX124" fmla="*/ 0 w 3812486"/>
                <a:gd name="connsiteY124" fmla="*/ 1359116 h 1788154"/>
                <a:gd name="connsiteX125" fmla="*/ 0 w 3812486"/>
                <a:gd name="connsiteY125" fmla="*/ 429039 h 178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3812486" h="1788154">
                  <a:moveTo>
                    <a:pt x="3021857" y="668593"/>
                  </a:moveTo>
                  <a:cubicBezTo>
                    <a:pt x="3146388" y="668593"/>
                    <a:pt x="3247341" y="769546"/>
                    <a:pt x="3247341" y="894077"/>
                  </a:cubicBezTo>
                  <a:cubicBezTo>
                    <a:pt x="3247341" y="1018608"/>
                    <a:pt x="3146388" y="1119561"/>
                    <a:pt x="3021857" y="1119561"/>
                  </a:cubicBezTo>
                  <a:cubicBezTo>
                    <a:pt x="2897326" y="1119561"/>
                    <a:pt x="2796373" y="1018608"/>
                    <a:pt x="2796373" y="894077"/>
                  </a:cubicBezTo>
                  <a:cubicBezTo>
                    <a:pt x="2796373" y="769546"/>
                    <a:pt x="2897326" y="668593"/>
                    <a:pt x="3021857" y="668593"/>
                  </a:cubicBezTo>
                  <a:close/>
                  <a:moveTo>
                    <a:pt x="790627" y="668593"/>
                  </a:moveTo>
                  <a:cubicBezTo>
                    <a:pt x="915158" y="668593"/>
                    <a:pt x="1016111" y="769546"/>
                    <a:pt x="1016111" y="894077"/>
                  </a:cubicBezTo>
                  <a:cubicBezTo>
                    <a:pt x="1016111" y="1018608"/>
                    <a:pt x="915158" y="1119561"/>
                    <a:pt x="790627" y="1119561"/>
                  </a:cubicBezTo>
                  <a:cubicBezTo>
                    <a:pt x="666096" y="1119561"/>
                    <a:pt x="565143" y="1018608"/>
                    <a:pt x="565143" y="894077"/>
                  </a:cubicBezTo>
                  <a:cubicBezTo>
                    <a:pt x="565143" y="769546"/>
                    <a:pt x="666096" y="668593"/>
                    <a:pt x="790627" y="668593"/>
                  </a:cubicBezTo>
                  <a:close/>
                  <a:moveTo>
                    <a:pt x="1932537" y="478071"/>
                  </a:moveTo>
                  <a:cubicBezTo>
                    <a:pt x="1923911" y="478071"/>
                    <a:pt x="1916944" y="478403"/>
                    <a:pt x="1911636" y="479067"/>
                  </a:cubicBezTo>
                  <a:cubicBezTo>
                    <a:pt x="1906327" y="479730"/>
                    <a:pt x="1902097" y="480809"/>
                    <a:pt x="1898946" y="482301"/>
                  </a:cubicBezTo>
                  <a:cubicBezTo>
                    <a:pt x="1895794" y="483794"/>
                    <a:pt x="1893638" y="485453"/>
                    <a:pt x="1892476" y="487278"/>
                  </a:cubicBezTo>
                  <a:cubicBezTo>
                    <a:pt x="1891315" y="489103"/>
                    <a:pt x="1890569" y="491342"/>
                    <a:pt x="1890237" y="493996"/>
                  </a:cubicBezTo>
                  <a:lnTo>
                    <a:pt x="1880284" y="594023"/>
                  </a:lnTo>
                  <a:cubicBezTo>
                    <a:pt x="1851421" y="597340"/>
                    <a:pt x="1825626" y="603727"/>
                    <a:pt x="1802900" y="613182"/>
                  </a:cubicBezTo>
                  <a:cubicBezTo>
                    <a:pt x="1780175" y="622637"/>
                    <a:pt x="1761015" y="634995"/>
                    <a:pt x="1745423" y="650256"/>
                  </a:cubicBezTo>
                  <a:cubicBezTo>
                    <a:pt x="1729830" y="665517"/>
                    <a:pt x="1717886" y="683350"/>
                    <a:pt x="1709592" y="703753"/>
                  </a:cubicBezTo>
                  <a:cubicBezTo>
                    <a:pt x="1701298" y="724156"/>
                    <a:pt x="1697151" y="746799"/>
                    <a:pt x="1697151" y="771681"/>
                  </a:cubicBezTo>
                  <a:cubicBezTo>
                    <a:pt x="1697151" y="799218"/>
                    <a:pt x="1701215" y="822690"/>
                    <a:pt x="1709343" y="842098"/>
                  </a:cubicBezTo>
                  <a:cubicBezTo>
                    <a:pt x="1717472" y="861506"/>
                    <a:pt x="1728337" y="878011"/>
                    <a:pt x="1741939" y="891614"/>
                  </a:cubicBezTo>
                  <a:cubicBezTo>
                    <a:pt x="1755541" y="905216"/>
                    <a:pt x="1770885" y="916662"/>
                    <a:pt x="1787971" y="925951"/>
                  </a:cubicBezTo>
                  <a:cubicBezTo>
                    <a:pt x="1805057" y="935241"/>
                    <a:pt x="1822557" y="943369"/>
                    <a:pt x="1840473" y="950336"/>
                  </a:cubicBezTo>
                  <a:cubicBezTo>
                    <a:pt x="1858388" y="957303"/>
                    <a:pt x="1875888" y="963855"/>
                    <a:pt x="1892974" y="969993"/>
                  </a:cubicBezTo>
                  <a:cubicBezTo>
                    <a:pt x="1910060" y="976130"/>
                    <a:pt x="1925404" y="983097"/>
                    <a:pt x="1939006" y="990894"/>
                  </a:cubicBezTo>
                  <a:cubicBezTo>
                    <a:pt x="1952608" y="998690"/>
                    <a:pt x="1963474" y="1007731"/>
                    <a:pt x="1971602" y="1018015"/>
                  </a:cubicBezTo>
                  <a:cubicBezTo>
                    <a:pt x="1979730" y="1028300"/>
                    <a:pt x="1983794" y="1041405"/>
                    <a:pt x="1983794" y="1057329"/>
                  </a:cubicBezTo>
                  <a:cubicBezTo>
                    <a:pt x="1983794" y="1081216"/>
                    <a:pt x="1974339" y="1100375"/>
                    <a:pt x="1955428" y="1114807"/>
                  </a:cubicBezTo>
                  <a:cubicBezTo>
                    <a:pt x="1936518" y="1129239"/>
                    <a:pt x="1907655" y="1136455"/>
                    <a:pt x="1868838" y="1136455"/>
                  </a:cubicBezTo>
                  <a:cubicBezTo>
                    <a:pt x="1843956" y="1136455"/>
                    <a:pt x="1822309" y="1133966"/>
                    <a:pt x="1803896" y="1128990"/>
                  </a:cubicBezTo>
                  <a:cubicBezTo>
                    <a:pt x="1785483" y="1124014"/>
                    <a:pt x="1769807" y="1118539"/>
                    <a:pt x="1756868" y="1112568"/>
                  </a:cubicBezTo>
                  <a:cubicBezTo>
                    <a:pt x="1743930" y="1106596"/>
                    <a:pt x="1733313" y="1101122"/>
                    <a:pt x="1725019" y="1096145"/>
                  </a:cubicBezTo>
                  <a:cubicBezTo>
                    <a:pt x="1716725" y="1091169"/>
                    <a:pt x="1710422" y="1088681"/>
                    <a:pt x="1706109" y="1088681"/>
                  </a:cubicBezTo>
                  <a:cubicBezTo>
                    <a:pt x="1702791" y="1088681"/>
                    <a:pt x="1699888" y="1089427"/>
                    <a:pt x="1697400" y="1090920"/>
                  </a:cubicBezTo>
                  <a:cubicBezTo>
                    <a:pt x="1694912" y="1092413"/>
                    <a:pt x="1692838" y="1095150"/>
                    <a:pt x="1691179" y="1099131"/>
                  </a:cubicBezTo>
                  <a:cubicBezTo>
                    <a:pt x="1689521" y="1103112"/>
                    <a:pt x="1688359" y="1108752"/>
                    <a:pt x="1687696" y="1116051"/>
                  </a:cubicBezTo>
                  <a:cubicBezTo>
                    <a:pt x="1687032" y="1123350"/>
                    <a:pt x="1686701" y="1132639"/>
                    <a:pt x="1686701" y="1143919"/>
                  </a:cubicBezTo>
                  <a:cubicBezTo>
                    <a:pt x="1686701" y="1158517"/>
                    <a:pt x="1687530" y="1169548"/>
                    <a:pt x="1689189" y="1177013"/>
                  </a:cubicBezTo>
                  <a:cubicBezTo>
                    <a:pt x="1690848" y="1184477"/>
                    <a:pt x="1693585" y="1190117"/>
                    <a:pt x="1697400" y="1193933"/>
                  </a:cubicBezTo>
                  <a:cubicBezTo>
                    <a:pt x="1701215" y="1197748"/>
                    <a:pt x="1706855" y="1201646"/>
                    <a:pt x="1714320" y="1205627"/>
                  </a:cubicBezTo>
                  <a:cubicBezTo>
                    <a:pt x="1721784" y="1209608"/>
                    <a:pt x="1730659" y="1213507"/>
                    <a:pt x="1740944" y="1217322"/>
                  </a:cubicBezTo>
                  <a:cubicBezTo>
                    <a:pt x="1751228" y="1221137"/>
                    <a:pt x="1762674" y="1224621"/>
                    <a:pt x="1775281" y="1227772"/>
                  </a:cubicBezTo>
                  <a:cubicBezTo>
                    <a:pt x="1787888" y="1230924"/>
                    <a:pt x="1801325" y="1233495"/>
                    <a:pt x="1815590" y="1235486"/>
                  </a:cubicBezTo>
                  <a:lnTo>
                    <a:pt x="1805140" y="1336507"/>
                  </a:lnTo>
                  <a:cubicBezTo>
                    <a:pt x="1804476" y="1340157"/>
                    <a:pt x="1804725" y="1343475"/>
                    <a:pt x="1805886" y="1346460"/>
                  </a:cubicBezTo>
                  <a:cubicBezTo>
                    <a:pt x="1807047" y="1349446"/>
                    <a:pt x="1809453" y="1351852"/>
                    <a:pt x="1813102" y="1353676"/>
                  </a:cubicBezTo>
                  <a:cubicBezTo>
                    <a:pt x="1816752" y="1355501"/>
                    <a:pt x="1821811" y="1356911"/>
                    <a:pt x="1828280" y="1357906"/>
                  </a:cubicBezTo>
                  <a:cubicBezTo>
                    <a:pt x="1834750" y="1358901"/>
                    <a:pt x="1843293" y="1359399"/>
                    <a:pt x="1853909" y="1359399"/>
                  </a:cubicBezTo>
                  <a:cubicBezTo>
                    <a:pt x="1862203" y="1359399"/>
                    <a:pt x="1869087" y="1358984"/>
                    <a:pt x="1874561" y="1358155"/>
                  </a:cubicBezTo>
                  <a:cubicBezTo>
                    <a:pt x="1880035" y="1357326"/>
                    <a:pt x="1884348" y="1356247"/>
                    <a:pt x="1887500" y="1354920"/>
                  </a:cubicBezTo>
                  <a:cubicBezTo>
                    <a:pt x="1890652" y="1353593"/>
                    <a:pt x="1892808" y="1351934"/>
                    <a:pt x="1893969" y="1349944"/>
                  </a:cubicBezTo>
                  <a:cubicBezTo>
                    <a:pt x="1895130" y="1347953"/>
                    <a:pt x="1895877" y="1345631"/>
                    <a:pt x="1896209" y="1342977"/>
                  </a:cubicBezTo>
                  <a:lnTo>
                    <a:pt x="1906659" y="1236481"/>
                  </a:lnTo>
                  <a:cubicBezTo>
                    <a:pt x="1938508" y="1233827"/>
                    <a:pt x="1967538" y="1227523"/>
                    <a:pt x="1993747" y="1217571"/>
                  </a:cubicBezTo>
                  <a:cubicBezTo>
                    <a:pt x="2019956" y="1207618"/>
                    <a:pt x="2042350" y="1194347"/>
                    <a:pt x="2060929" y="1177759"/>
                  </a:cubicBezTo>
                  <a:cubicBezTo>
                    <a:pt x="2079508" y="1161171"/>
                    <a:pt x="2093856" y="1141431"/>
                    <a:pt x="2103975" y="1118539"/>
                  </a:cubicBezTo>
                  <a:cubicBezTo>
                    <a:pt x="2114094" y="1095648"/>
                    <a:pt x="2119153" y="1069936"/>
                    <a:pt x="2119153" y="1041405"/>
                  </a:cubicBezTo>
                  <a:cubicBezTo>
                    <a:pt x="2119153" y="1014532"/>
                    <a:pt x="2115006" y="991557"/>
                    <a:pt x="2106712" y="972481"/>
                  </a:cubicBezTo>
                  <a:cubicBezTo>
                    <a:pt x="2098418" y="953405"/>
                    <a:pt x="2087470" y="937148"/>
                    <a:pt x="2073868" y="923712"/>
                  </a:cubicBezTo>
                  <a:cubicBezTo>
                    <a:pt x="2060265" y="910275"/>
                    <a:pt x="2044755" y="898995"/>
                    <a:pt x="2027338" y="889872"/>
                  </a:cubicBezTo>
                  <a:cubicBezTo>
                    <a:pt x="2009920" y="880749"/>
                    <a:pt x="1992171" y="872703"/>
                    <a:pt x="1974090" y="865736"/>
                  </a:cubicBezTo>
                  <a:cubicBezTo>
                    <a:pt x="1956009" y="858769"/>
                    <a:pt x="1938260" y="852134"/>
                    <a:pt x="1920842" y="845830"/>
                  </a:cubicBezTo>
                  <a:cubicBezTo>
                    <a:pt x="1903425" y="839527"/>
                    <a:pt x="1887832" y="832560"/>
                    <a:pt x="1874064" y="824929"/>
                  </a:cubicBezTo>
                  <a:cubicBezTo>
                    <a:pt x="1860295" y="817299"/>
                    <a:pt x="1849264" y="808175"/>
                    <a:pt x="1840970" y="797559"/>
                  </a:cubicBezTo>
                  <a:cubicBezTo>
                    <a:pt x="1832676" y="786943"/>
                    <a:pt x="1828529" y="773838"/>
                    <a:pt x="1828529" y="758245"/>
                  </a:cubicBezTo>
                  <a:cubicBezTo>
                    <a:pt x="1828529" y="748292"/>
                    <a:pt x="1830354" y="739169"/>
                    <a:pt x="1834003" y="730875"/>
                  </a:cubicBezTo>
                  <a:cubicBezTo>
                    <a:pt x="1837653" y="722581"/>
                    <a:pt x="1843293" y="715448"/>
                    <a:pt x="1850923" y="709476"/>
                  </a:cubicBezTo>
                  <a:cubicBezTo>
                    <a:pt x="1858554" y="703504"/>
                    <a:pt x="1868507" y="698860"/>
                    <a:pt x="1880782" y="695542"/>
                  </a:cubicBezTo>
                  <a:cubicBezTo>
                    <a:pt x="1893057" y="692224"/>
                    <a:pt x="1907820" y="690565"/>
                    <a:pt x="1925072" y="690565"/>
                  </a:cubicBezTo>
                  <a:cubicBezTo>
                    <a:pt x="1943983" y="690565"/>
                    <a:pt x="1961317" y="692722"/>
                    <a:pt x="1977076" y="697035"/>
                  </a:cubicBezTo>
                  <a:cubicBezTo>
                    <a:pt x="1992835" y="701348"/>
                    <a:pt x="2006769" y="705992"/>
                    <a:pt x="2018878" y="710969"/>
                  </a:cubicBezTo>
                  <a:cubicBezTo>
                    <a:pt x="2030987" y="715945"/>
                    <a:pt x="2041189" y="720590"/>
                    <a:pt x="2049483" y="724903"/>
                  </a:cubicBezTo>
                  <a:cubicBezTo>
                    <a:pt x="2057777" y="729216"/>
                    <a:pt x="2064081" y="731372"/>
                    <a:pt x="2068394" y="731372"/>
                  </a:cubicBezTo>
                  <a:cubicBezTo>
                    <a:pt x="2070716" y="731372"/>
                    <a:pt x="2072706" y="730792"/>
                    <a:pt x="2074365" y="729631"/>
                  </a:cubicBezTo>
                  <a:cubicBezTo>
                    <a:pt x="2076024" y="728469"/>
                    <a:pt x="2077517" y="726147"/>
                    <a:pt x="2078844" y="722664"/>
                  </a:cubicBezTo>
                  <a:cubicBezTo>
                    <a:pt x="2080171" y="719180"/>
                    <a:pt x="2081083" y="714121"/>
                    <a:pt x="2081581" y="707485"/>
                  </a:cubicBezTo>
                  <a:cubicBezTo>
                    <a:pt x="2082079" y="700850"/>
                    <a:pt x="2082328" y="692390"/>
                    <a:pt x="2082328" y="682106"/>
                  </a:cubicBezTo>
                  <a:cubicBezTo>
                    <a:pt x="2082328" y="674475"/>
                    <a:pt x="2082162" y="667757"/>
                    <a:pt x="2081830" y="661951"/>
                  </a:cubicBezTo>
                  <a:cubicBezTo>
                    <a:pt x="2081498" y="656145"/>
                    <a:pt x="2080918" y="651169"/>
                    <a:pt x="2080088" y="647022"/>
                  </a:cubicBezTo>
                  <a:cubicBezTo>
                    <a:pt x="2079259" y="642875"/>
                    <a:pt x="2078098" y="639391"/>
                    <a:pt x="2076605" y="636571"/>
                  </a:cubicBezTo>
                  <a:cubicBezTo>
                    <a:pt x="2075112" y="633751"/>
                    <a:pt x="2072955" y="630931"/>
                    <a:pt x="2070135" y="628111"/>
                  </a:cubicBezTo>
                  <a:cubicBezTo>
                    <a:pt x="2067315" y="625291"/>
                    <a:pt x="2062256" y="622139"/>
                    <a:pt x="2054957" y="618656"/>
                  </a:cubicBezTo>
                  <a:cubicBezTo>
                    <a:pt x="2047658" y="615172"/>
                    <a:pt x="2039530" y="611855"/>
                    <a:pt x="2030573" y="608703"/>
                  </a:cubicBezTo>
                  <a:cubicBezTo>
                    <a:pt x="2021615" y="605551"/>
                    <a:pt x="2011994" y="602814"/>
                    <a:pt x="2001709" y="600492"/>
                  </a:cubicBezTo>
                  <a:cubicBezTo>
                    <a:pt x="1991425" y="598170"/>
                    <a:pt x="1981638" y="596345"/>
                    <a:pt x="1972348" y="595018"/>
                  </a:cubicBezTo>
                  <a:lnTo>
                    <a:pt x="1982301" y="500963"/>
                  </a:lnTo>
                  <a:cubicBezTo>
                    <a:pt x="1982301" y="497314"/>
                    <a:pt x="1981803" y="493996"/>
                    <a:pt x="1980808" y="491010"/>
                  </a:cubicBezTo>
                  <a:cubicBezTo>
                    <a:pt x="1979813" y="488024"/>
                    <a:pt x="1977491" y="485619"/>
                    <a:pt x="1973841" y="483794"/>
                  </a:cubicBezTo>
                  <a:cubicBezTo>
                    <a:pt x="1970192" y="481970"/>
                    <a:pt x="1964967" y="480560"/>
                    <a:pt x="1958165" y="479564"/>
                  </a:cubicBezTo>
                  <a:cubicBezTo>
                    <a:pt x="1951364" y="478569"/>
                    <a:pt x="1942821" y="478071"/>
                    <a:pt x="1932537" y="478071"/>
                  </a:cubicBezTo>
                  <a:close/>
                  <a:moveTo>
                    <a:pt x="1906243" y="303527"/>
                  </a:moveTo>
                  <a:cubicBezTo>
                    <a:pt x="2232395" y="303527"/>
                    <a:pt x="2496793" y="567925"/>
                    <a:pt x="2496793" y="894077"/>
                  </a:cubicBezTo>
                  <a:cubicBezTo>
                    <a:pt x="2496793" y="1220229"/>
                    <a:pt x="2232395" y="1484627"/>
                    <a:pt x="1906243" y="1484627"/>
                  </a:cubicBezTo>
                  <a:cubicBezTo>
                    <a:pt x="1580091" y="1484627"/>
                    <a:pt x="1315693" y="1220229"/>
                    <a:pt x="1315693" y="894077"/>
                  </a:cubicBezTo>
                  <a:cubicBezTo>
                    <a:pt x="1315693" y="567925"/>
                    <a:pt x="1580091" y="303527"/>
                    <a:pt x="1906243" y="303527"/>
                  </a:cubicBezTo>
                  <a:close/>
                  <a:moveTo>
                    <a:pt x="492187" y="171334"/>
                  </a:moveTo>
                  <a:lnTo>
                    <a:pt x="495319" y="192053"/>
                  </a:lnTo>
                  <a:cubicBezTo>
                    <a:pt x="495319" y="360605"/>
                    <a:pt x="358680" y="497244"/>
                    <a:pt x="190128" y="497244"/>
                  </a:cubicBezTo>
                  <a:lnTo>
                    <a:pt x="167414" y="493810"/>
                  </a:lnTo>
                  <a:lnTo>
                    <a:pt x="167414" y="1294344"/>
                  </a:lnTo>
                  <a:lnTo>
                    <a:pt x="190128" y="1290910"/>
                  </a:lnTo>
                  <a:cubicBezTo>
                    <a:pt x="358680" y="1290910"/>
                    <a:pt x="495319" y="1427549"/>
                    <a:pt x="495319" y="1596101"/>
                  </a:cubicBezTo>
                  <a:lnTo>
                    <a:pt x="492187" y="1616820"/>
                  </a:lnTo>
                  <a:lnTo>
                    <a:pt x="3320300" y="1616820"/>
                  </a:lnTo>
                  <a:lnTo>
                    <a:pt x="3317167" y="1596101"/>
                  </a:lnTo>
                  <a:cubicBezTo>
                    <a:pt x="3317167" y="1427549"/>
                    <a:pt x="3453806" y="1290910"/>
                    <a:pt x="3622358" y="1290910"/>
                  </a:cubicBezTo>
                  <a:lnTo>
                    <a:pt x="3645071" y="1294344"/>
                  </a:lnTo>
                  <a:lnTo>
                    <a:pt x="3645071" y="493810"/>
                  </a:lnTo>
                  <a:lnTo>
                    <a:pt x="3622357" y="497244"/>
                  </a:lnTo>
                  <a:cubicBezTo>
                    <a:pt x="3453805" y="497244"/>
                    <a:pt x="3317166" y="360605"/>
                    <a:pt x="3317166" y="192053"/>
                  </a:cubicBezTo>
                  <a:lnTo>
                    <a:pt x="3320299" y="171334"/>
                  </a:lnTo>
                  <a:close/>
                  <a:moveTo>
                    <a:pt x="0" y="0"/>
                  </a:moveTo>
                  <a:lnTo>
                    <a:pt x="425526" y="0"/>
                  </a:lnTo>
                  <a:lnTo>
                    <a:pt x="3386960" y="0"/>
                  </a:lnTo>
                  <a:lnTo>
                    <a:pt x="3812485" y="0"/>
                  </a:lnTo>
                  <a:lnTo>
                    <a:pt x="3812485" y="429039"/>
                  </a:lnTo>
                  <a:lnTo>
                    <a:pt x="3812485" y="1359114"/>
                  </a:lnTo>
                  <a:lnTo>
                    <a:pt x="3812486" y="1359115"/>
                  </a:lnTo>
                  <a:lnTo>
                    <a:pt x="3812486" y="1788154"/>
                  </a:lnTo>
                  <a:lnTo>
                    <a:pt x="3812485" y="1788154"/>
                  </a:lnTo>
                  <a:lnTo>
                    <a:pt x="3386961" y="1788154"/>
                  </a:lnTo>
                  <a:lnTo>
                    <a:pt x="425526" y="1788154"/>
                  </a:lnTo>
                  <a:lnTo>
                    <a:pt x="0" y="1788154"/>
                  </a:lnTo>
                  <a:lnTo>
                    <a:pt x="0" y="1359116"/>
                  </a:lnTo>
                  <a:lnTo>
                    <a:pt x="0" y="429039"/>
                  </a:lnTo>
                  <a:close/>
                </a:path>
              </a:pathLst>
            </a:custGeom>
            <a:solidFill>
              <a:schemeClr val="accent6">
                <a:lumMod val="50000"/>
                <a:alpha val="70000"/>
              </a:schemeClr>
            </a:solidFill>
            <a:ln>
              <a:noFill/>
            </a:ln>
            <a:sp3d extrusionH="635000" prstMaterial="dkEdge">
              <a:bevelT h="0"/>
              <a:bevelB w="0" h="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latin typeface="Merriweather" panose="020B0604020202020204" charset="0"/>
              </a:endParaRPr>
            </a:p>
          </p:txBody>
        </p:sp>
      </p:grpSp>
      <p:sp>
        <p:nvSpPr>
          <p:cNvPr id="17" name="TextBox 16">
            <a:extLst>
              <a:ext uri="{FF2B5EF4-FFF2-40B4-BE49-F238E27FC236}">
                <a16:creationId xmlns:a16="http://schemas.microsoft.com/office/drawing/2014/main" id="{EB18C65C-1677-4DE1-83B4-975FAECD23DA}"/>
              </a:ext>
            </a:extLst>
          </p:cNvPr>
          <p:cNvSpPr txBox="1"/>
          <p:nvPr/>
        </p:nvSpPr>
        <p:spPr>
          <a:xfrm>
            <a:off x="3436578" y="3649473"/>
            <a:ext cx="1634004" cy="253916"/>
          </a:xfrm>
          <a:prstGeom prst="rect">
            <a:avLst/>
          </a:prstGeom>
          <a:noFill/>
        </p:spPr>
        <p:txBody>
          <a:bodyPr wrap="square" lIns="0" tIns="34290" rIns="0" bIns="34290" rtlCol="0" anchor="b">
            <a:spAutoFit/>
          </a:bodyPr>
          <a:lstStyle/>
          <a:p>
            <a:pPr algn="ctr"/>
            <a:r>
              <a:rPr lang="en-US" sz="1200" b="1" noProof="1">
                <a:latin typeface="Merriweather" panose="020B0604020202020204" charset="0"/>
              </a:rPr>
              <a:t>Arduino Nano</a:t>
            </a:r>
          </a:p>
        </p:txBody>
      </p:sp>
      <p:sp>
        <p:nvSpPr>
          <p:cNvPr id="19" name="TextBox 18">
            <a:extLst>
              <a:ext uri="{FF2B5EF4-FFF2-40B4-BE49-F238E27FC236}">
                <a16:creationId xmlns:a16="http://schemas.microsoft.com/office/drawing/2014/main" id="{1B7A0AE7-FDFB-4176-8E80-CF8235E6FF5F}"/>
              </a:ext>
            </a:extLst>
          </p:cNvPr>
          <p:cNvSpPr txBox="1"/>
          <p:nvPr/>
        </p:nvSpPr>
        <p:spPr>
          <a:xfrm>
            <a:off x="1802574" y="3658497"/>
            <a:ext cx="1634004" cy="253916"/>
          </a:xfrm>
          <a:prstGeom prst="rect">
            <a:avLst/>
          </a:prstGeom>
          <a:noFill/>
        </p:spPr>
        <p:txBody>
          <a:bodyPr wrap="square" lIns="0" tIns="34290" rIns="0" bIns="34290" rtlCol="0" anchor="b">
            <a:spAutoFit/>
          </a:bodyPr>
          <a:lstStyle/>
          <a:p>
            <a:pPr algn="ctr"/>
            <a:r>
              <a:rPr lang="en-US" sz="1200" b="1" noProof="1">
                <a:latin typeface="Merriweather" panose="020B0604020202020204" charset="0"/>
              </a:rPr>
              <a:t>DHT-11 sensor</a:t>
            </a:r>
          </a:p>
        </p:txBody>
      </p:sp>
      <p:sp>
        <p:nvSpPr>
          <p:cNvPr id="21" name="TextBox 20">
            <a:extLst>
              <a:ext uri="{FF2B5EF4-FFF2-40B4-BE49-F238E27FC236}">
                <a16:creationId xmlns:a16="http://schemas.microsoft.com/office/drawing/2014/main" id="{7333C702-569F-424C-BA65-931B0475219C}"/>
              </a:ext>
            </a:extLst>
          </p:cNvPr>
          <p:cNvSpPr txBox="1"/>
          <p:nvPr/>
        </p:nvSpPr>
        <p:spPr>
          <a:xfrm>
            <a:off x="4824796" y="3658497"/>
            <a:ext cx="2762104" cy="253916"/>
          </a:xfrm>
          <a:prstGeom prst="rect">
            <a:avLst/>
          </a:prstGeom>
          <a:noFill/>
        </p:spPr>
        <p:txBody>
          <a:bodyPr wrap="square" lIns="0" tIns="34290" rIns="0" bIns="34290" rtlCol="0" anchor="b">
            <a:spAutoFit/>
          </a:bodyPr>
          <a:lstStyle/>
          <a:p>
            <a:pPr algn="ctr"/>
            <a:r>
              <a:rPr lang="en-US" sz="1200" b="1" noProof="1">
                <a:latin typeface="Merriweather" panose="020B0604020202020204" charset="0"/>
              </a:rPr>
              <a:t>Communications module</a:t>
            </a:r>
          </a:p>
        </p:txBody>
      </p:sp>
      <p:sp>
        <p:nvSpPr>
          <p:cNvPr id="25" name="TextBox 24">
            <a:extLst>
              <a:ext uri="{FF2B5EF4-FFF2-40B4-BE49-F238E27FC236}">
                <a16:creationId xmlns:a16="http://schemas.microsoft.com/office/drawing/2014/main" id="{A0A99B9A-4BE1-4CBC-BE76-01977B6ECD0B}"/>
              </a:ext>
            </a:extLst>
          </p:cNvPr>
          <p:cNvSpPr txBox="1"/>
          <p:nvPr/>
        </p:nvSpPr>
        <p:spPr>
          <a:xfrm>
            <a:off x="2347031" y="2957328"/>
            <a:ext cx="773449" cy="346249"/>
          </a:xfrm>
          <a:prstGeom prst="rect">
            <a:avLst/>
          </a:prstGeom>
          <a:noFill/>
          <a:scene3d>
            <a:camera prst="perspectiveContrastingRightFacing">
              <a:rot lat="2120417" lon="19074071" rev="257154"/>
            </a:camera>
            <a:lightRig rig="threePt" dir="t"/>
          </a:scene3d>
          <a:sp3d prstMaterial="matte"/>
        </p:spPr>
        <p:txBody>
          <a:bodyPr wrap="square" lIns="68580" tIns="34290" rIns="68580" bIns="34290" rtlCol="0" anchor="ctr">
            <a:spAutoFit/>
          </a:bodyPr>
          <a:lstStyle/>
          <a:p>
            <a:pPr algn="ctr"/>
            <a:r>
              <a:rPr lang="en-US" sz="1800" dirty="0">
                <a:latin typeface="Merriweather" panose="020B0604020202020204" charset="0"/>
              </a:rPr>
              <a:t>₹</a:t>
            </a:r>
            <a:r>
              <a:rPr lang="en-US" sz="1800" dirty="0">
                <a:ln w="0"/>
                <a:latin typeface="Merriweather" panose="020B0604020202020204" charset="0"/>
              </a:rPr>
              <a:t>200</a:t>
            </a:r>
          </a:p>
        </p:txBody>
      </p:sp>
      <p:sp>
        <p:nvSpPr>
          <p:cNvPr id="26" name="TextBox 25">
            <a:extLst>
              <a:ext uri="{FF2B5EF4-FFF2-40B4-BE49-F238E27FC236}">
                <a16:creationId xmlns:a16="http://schemas.microsoft.com/office/drawing/2014/main" id="{141AC766-B0F3-498D-8108-E6BDE52C7405}"/>
              </a:ext>
            </a:extLst>
          </p:cNvPr>
          <p:cNvSpPr txBox="1"/>
          <p:nvPr/>
        </p:nvSpPr>
        <p:spPr>
          <a:xfrm>
            <a:off x="4555658" y="2784204"/>
            <a:ext cx="99865" cy="346249"/>
          </a:xfrm>
          <a:prstGeom prst="rect">
            <a:avLst/>
          </a:prstGeom>
          <a:noFill/>
          <a:scene3d>
            <a:camera prst="perspectiveContrastingRightFacing">
              <a:rot lat="2120417" lon="19074071" rev="257154"/>
            </a:camera>
            <a:lightRig rig="threePt" dir="t"/>
          </a:scene3d>
          <a:sp3d prstMaterial="matte"/>
        </p:spPr>
        <p:txBody>
          <a:bodyPr wrap="square" lIns="68580" tIns="34290" rIns="68580" bIns="34290" rtlCol="0" anchor="ctr">
            <a:spAutoFit/>
          </a:bodyPr>
          <a:lstStyle/>
          <a:p>
            <a:pPr algn="ctr"/>
            <a:endParaRPr lang="en-US" sz="1800" b="1" dirty="0">
              <a:effectLst>
                <a:outerShdw blurRad="38100" dist="38100" dir="2700000" algn="tl">
                  <a:srgbClr val="000000">
                    <a:alpha val="43137"/>
                  </a:srgbClr>
                </a:outerShdw>
              </a:effectLst>
              <a:latin typeface="Merriweather" panose="020B0604020202020204" charset="0"/>
            </a:endParaRPr>
          </a:p>
        </p:txBody>
      </p:sp>
      <p:sp>
        <p:nvSpPr>
          <p:cNvPr id="31" name="TextBox 30">
            <a:extLst>
              <a:ext uri="{FF2B5EF4-FFF2-40B4-BE49-F238E27FC236}">
                <a16:creationId xmlns:a16="http://schemas.microsoft.com/office/drawing/2014/main" id="{95D2A124-2BE4-434C-863E-FCD59975416B}"/>
              </a:ext>
            </a:extLst>
          </p:cNvPr>
          <p:cNvSpPr txBox="1"/>
          <p:nvPr/>
        </p:nvSpPr>
        <p:spPr>
          <a:xfrm>
            <a:off x="4009603" y="2809298"/>
            <a:ext cx="794248" cy="346249"/>
          </a:xfrm>
          <a:prstGeom prst="rect">
            <a:avLst/>
          </a:prstGeom>
          <a:noFill/>
          <a:scene3d>
            <a:camera prst="perspectiveContrastingRightFacing">
              <a:rot lat="2120417" lon="19074071" rev="257154"/>
            </a:camera>
            <a:lightRig rig="threePt" dir="t"/>
          </a:scene3d>
          <a:sp3d prstMaterial="matte"/>
        </p:spPr>
        <p:txBody>
          <a:bodyPr wrap="square" lIns="68580" tIns="34290" rIns="68580" bIns="34290" rtlCol="0" anchor="ctr">
            <a:spAutoFit/>
          </a:bodyPr>
          <a:lstStyle/>
          <a:p>
            <a:pPr algn="ctr"/>
            <a:r>
              <a:rPr lang="en-US" sz="1800" dirty="0">
                <a:latin typeface="Merriweather" panose="020B0604020202020204" charset="0"/>
              </a:rPr>
              <a:t>₹</a:t>
            </a:r>
            <a:r>
              <a:rPr lang="en-US" sz="1800" dirty="0">
                <a:ln w="0"/>
                <a:latin typeface="Merriweather" panose="020B0604020202020204" charset="0"/>
              </a:rPr>
              <a:t>350</a:t>
            </a:r>
          </a:p>
        </p:txBody>
      </p:sp>
      <p:grpSp>
        <p:nvGrpSpPr>
          <p:cNvPr id="9" name="Group 36">
            <a:extLst>
              <a:ext uri="{FF2B5EF4-FFF2-40B4-BE49-F238E27FC236}">
                <a16:creationId xmlns:a16="http://schemas.microsoft.com/office/drawing/2014/main" id="{839B164A-D894-4735-8819-5695DCB22772}"/>
              </a:ext>
            </a:extLst>
          </p:cNvPr>
          <p:cNvGrpSpPr/>
          <p:nvPr/>
        </p:nvGrpSpPr>
        <p:grpSpPr>
          <a:xfrm>
            <a:off x="7604796" y="1109258"/>
            <a:ext cx="884881" cy="440935"/>
            <a:chOff x="3345686" y="3131266"/>
            <a:chExt cx="4042611" cy="2014430"/>
          </a:xfrm>
          <a:scene3d>
            <a:camera prst="isometricTopUp"/>
            <a:lightRig rig="threePt" dir="t"/>
          </a:scene3d>
        </p:grpSpPr>
        <p:sp>
          <p:nvSpPr>
            <p:cNvPr id="38" name="Rectangle 37">
              <a:extLst>
                <a:ext uri="{FF2B5EF4-FFF2-40B4-BE49-F238E27FC236}">
                  <a16:creationId xmlns:a16="http://schemas.microsoft.com/office/drawing/2014/main" id="{75C432F8-2CA3-4C53-917E-17F11E0D58B1}"/>
                </a:ext>
              </a:extLst>
            </p:cNvPr>
            <p:cNvSpPr/>
            <p:nvPr/>
          </p:nvSpPr>
          <p:spPr>
            <a:xfrm>
              <a:off x="3345686" y="3131266"/>
              <a:ext cx="4042611" cy="2014430"/>
            </a:xfrm>
            <a:prstGeom prst="rect">
              <a:avLst/>
            </a:prstGeom>
            <a:solidFill>
              <a:schemeClr val="accent6"/>
            </a:solidFill>
            <a:ln>
              <a:solidFill>
                <a:schemeClr val="accent3"/>
              </a:solidFill>
            </a:ln>
            <a:sp3d extrusionH="2540000"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latin typeface="Merriweather" panose="020B0604020202020204" charset="0"/>
              </a:endParaRPr>
            </a:p>
          </p:txBody>
        </p:sp>
        <p:sp>
          <p:nvSpPr>
            <p:cNvPr id="39" name="Freeform: Shape 38">
              <a:extLst>
                <a:ext uri="{FF2B5EF4-FFF2-40B4-BE49-F238E27FC236}">
                  <a16:creationId xmlns:a16="http://schemas.microsoft.com/office/drawing/2014/main" id="{EB5F5F3B-EDDE-4CAB-A10C-2C0624BC7AB5}"/>
                </a:ext>
              </a:extLst>
            </p:cNvPr>
            <p:cNvSpPr/>
            <p:nvPr/>
          </p:nvSpPr>
          <p:spPr>
            <a:xfrm>
              <a:off x="3460748" y="3244404"/>
              <a:ext cx="3812486" cy="1788154"/>
            </a:xfrm>
            <a:custGeom>
              <a:avLst/>
              <a:gdLst>
                <a:gd name="connsiteX0" fmla="*/ 3021857 w 3812486"/>
                <a:gd name="connsiteY0" fmla="*/ 668593 h 1788154"/>
                <a:gd name="connsiteX1" fmla="*/ 3247341 w 3812486"/>
                <a:gd name="connsiteY1" fmla="*/ 894077 h 1788154"/>
                <a:gd name="connsiteX2" fmla="*/ 3021857 w 3812486"/>
                <a:gd name="connsiteY2" fmla="*/ 1119561 h 1788154"/>
                <a:gd name="connsiteX3" fmla="*/ 2796373 w 3812486"/>
                <a:gd name="connsiteY3" fmla="*/ 894077 h 1788154"/>
                <a:gd name="connsiteX4" fmla="*/ 3021857 w 3812486"/>
                <a:gd name="connsiteY4" fmla="*/ 668593 h 1788154"/>
                <a:gd name="connsiteX5" fmla="*/ 790627 w 3812486"/>
                <a:gd name="connsiteY5" fmla="*/ 668593 h 1788154"/>
                <a:gd name="connsiteX6" fmla="*/ 1016111 w 3812486"/>
                <a:gd name="connsiteY6" fmla="*/ 894077 h 1788154"/>
                <a:gd name="connsiteX7" fmla="*/ 790627 w 3812486"/>
                <a:gd name="connsiteY7" fmla="*/ 1119561 h 1788154"/>
                <a:gd name="connsiteX8" fmla="*/ 565143 w 3812486"/>
                <a:gd name="connsiteY8" fmla="*/ 894077 h 1788154"/>
                <a:gd name="connsiteX9" fmla="*/ 790627 w 3812486"/>
                <a:gd name="connsiteY9" fmla="*/ 668593 h 1788154"/>
                <a:gd name="connsiteX10" fmla="*/ 1932537 w 3812486"/>
                <a:gd name="connsiteY10" fmla="*/ 478071 h 1788154"/>
                <a:gd name="connsiteX11" fmla="*/ 1911636 w 3812486"/>
                <a:gd name="connsiteY11" fmla="*/ 479067 h 1788154"/>
                <a:gd name="connsiteX12" fmla="*/ 1898946 w 3812486"/>
                <a:gd name="connsiteY12" fmla="*/ 482301 h 1788154"/>
                <a:gd name="connsiteX13" fmla="*/ 1892476 w 3812486"/>
                <a:gd name="connsiteY13" fmla="*/ 487278 h 1788154"/>
                <a:gd name="connsiteX14" fmla="*/ 1890237 w 3812486"/>
                <a:gd name="connsiteY14" fmla="*/ 493996 h 1788154"/>
                <a:gd name="connsiteX15" fmla="*/ 1880284 w 3812486"/>
                <a:gd name="connsiteY15" fmla="*/ 594023 h 1788154"/>
                <a:gd name="connsiteX16" fmla="*/ 1802900 w 3812486"/>
                <a:gd name="connsiteY16" fmla="*/ 613182 h 1788154"/>
                <a:gd name="connsiteX17" fmla="*/ 1745423 w 3812486"/>
                <a:gd name="connsiteY17" fmla="*/ 650256 h 1788154"/>
                <a:gd name="connsiteX18" fmla="*/ 1709592 w 3812486"/>
                <a:gd name="connsiteY18" fmla="*/ 703753 h 1788154"/>
                <a:gd name="connsiteX19" fmla="*/ 1697151 w 3812486"/>
                <a:gd name="connsiteY19" fmla="*/ 771681 h 1788154"/>
                <a:gd name="connsiteX20" fmla="*/ 1709343 w 3812486"/>
                <a:gd name="connsiteY20" fmla="*/ 842098 h 1788154"/>
                <a:gd name="connsiteX21" fmla="*/ 1741939 w 3812486"/>
                <a:gd name="connsiteY21" fmla="*/ 891614 h 1788154"/>
                <a:gd name="connsiteX22" fmla="*/ 1787971 w 3812486"/>
                <a:gd name="connsiteY22" fmla="*/ 925951 h 1788154"/>
                <a:gd name="connsiteX23" fmla="*/ 1840473 w 3812486"/>
                <a:gd name="connsiteY23" fmla="*/ 950336 h 1788154"/>
                <a:gd name="connsiteX24" fmla="*/ 1892974 w 3812486"/>
                <a:gd name="connsiteY24" fmla="*/ 969993 h 1788154"/>
                <a:gd name="connsiteX25" fmla="*/ 1939006 w 3812486"/>
                <a:gd name="connsiteY25" fmla="*/ 990894 h 1788154"/>
                <a:gd name="connsiteX26" fmla="*/ 1971602 w 3812486"/>
                <a:gd name="connsiteY26" fmla="*/ 1018015 h 1788154"/>
                <a:gd name="connsiteX27" fmla="*/ 1983794 w 3812486"/>
                <a:gd name="connsiteY27" fmla="*/ 1057329 h 1788154"/>
                <a:gd name="connsiteX28" fmla="*/ 1955428 w 3812486"/>
                <a:gd name="connsiteY28" fmla="*/ 1114807 h 1788154"/>
                <a:gd name="connsiteX29" fmla="*/ 1868838 w 3812486"/>
                <a:gd name="connsiteY29" fmla="*/ 1136455 h 1788154"/>
                <a:gd name="connsiteX30" fmla="*/ 1803896 w 3812486"/>
                <a:gd name="connsiteY30" fmla="*/ 1128990 h 1788154"/>
                <a:gd name="connsiteX31" fmla="*/ 1756868 w 3812486"/>
                <a:gd name="connsiteY31" fmla="*/ 1112568 h 1788154"/>
                <a:gd name="connsiteX32" fmla="*/ 1725019 w 3812486"/>
                <a:gd name="connsiteY32" fmla="*/ 1096145 h 1788154"/>
                <a:gd name="connsiteX33" fmla="*/ 1706109 w 3812486"/>
                <a:gd name="connsiteY33" fmla="*/ 1088681 h 1788154"/>
                <a:gd name="connsiteX34" fmla="*/ 1697400 w 3812486"/>
                <a:gd name="connsiteY34" fmla="*/ 1090920 h 1788154"/>
                <a:gd name="connsiteX35" fmla="*/ 1691179 w 3812486"/>
                <a:gd name="connsiteY35" fmla="*/ 1099131 h 1788154"/>
                <a:gd name="connsiteX36" fmla="*/ 1687696 w 3812486"/>
                <a:gd name="connsiteY36" fmla="*/ 1116051 h 1788154"/>
                <a:gd name="connsiteX37" fmla="*/ 1686701 w 3812486"/>
                <a:gd name="connsiteY37" fmla="*/ 1143919 h 1788154"/>
                <a:gd name="connsiteX38" fmla="*/ 1689189 w 3812486"/>
                <a:gd name="connsiteY38" fmla="*/ 1177013 h 1788154"/>
                <a:gd name="connsiteX39" fmla="*/ 1697400 w 3812486"/>
                <a:gd name="connsiteY39" fmla="*/ 1193933 h 1788154"/>
                <a:gd name="connsiteX40" fmla="*/ 1714320 w 3812486"/>
                <a:gd name="connsiteY40" fmla="*/ 1205627 h 1788154"/>
                <a:gd name="connsiteX41" fmla="*/ 1740944 w 3812486"/>
                <a:gd name="connsiteY41" fmla="*/ 1217322 h 1788154"/>
                <a:gd name="connsiteX42" fmla="*/ 1775281 w 3812486"/>
                <a:gd name="connsiteY42" fmla="*/ 1227772 h 1788154"/>
                <a:gd name="connsiteX43" fmla="*/ 1815590 w 3812486"/>
                <a:gd name="connsiteY43" fmla="*/ 1235486 h 1788154"/>
                <a:gd name="connsiteX44" fmla="*/ 1805140 w 3812486"/>
                <a:gd name="connsiteY44" fmla="*/ 1336507 h 1788154"/>
                <a:gd name="connsiteX45" fmla="*/ 1805886 w 3812486"/>
                <a:gd name="connsiteY45" fmla="*/ 1346460 h 1788154"/>
                <a:gd name="connsiteX46" fmla="*/ 1813102 w 3812486"/>
                <a:gd name="connsiteY46" fmla="*/ 1353676 h 1788154"/>
                <a:gd name="connsiteX47" fmla="*/ 1828280 w 3812486"/>
                <a:gd name="connsiteY47" fmla="*/ 1357906 h 1788154"/>
                <a:gd name="connsiteX48" fmla="*/ 1853909 w 3812486"/>
                <a:gd name="connsiteY48" fmla="*/ 1359399 h 1788154"/>
                <a:gd name="connsiteX49" fmla="*/ 1874561 w 3812486"/>
                <a:gd name="connsiteY49" fmla="*/ 1358155 h 1788154"/>
                <a:gd name="connsiteX50" fmla="*/ 1887500 w 3812486"/>
                <a:gd name="connsiteY50" fmla="*/ 1354920 h 1788154"/>
                <a:gd name="connsiteX51" fmla="*/ 1893969 w 3812486"/>
                <a:gd name="connsiteY51" fmla="*/ 1349944 h 1788154"/>
                <a:gd name="connsiteX52" fmla="*/ 1896209 w 3812486"/>
                <a:gd name="connsiteY52" fmla="*/ 1342977 h 1788154"/>
                <a:gd name="connsiteX53" fmla="*/ 1906659 w 3812486"/>
                <a:gd name="connsiteY53" fmla="*/ 1236481 h 1788154"/>
                <a:gd name="connsiteX54" fmla="*/ 1993747 w 3812486"/>
                <a:gd name="connsiteY54" fmla="*/ 1217571 h 1788154"/>
                <a:gd name="connsiteX55" fmla="*/ 2060929 w 3812486"/>
                <a:gd name="connsiteY55" fmla="*/ 1177759 h 1788154"/>
                <a:gd name="connsiteX56" fmla="*/ 2103975 w 3812486"/>
                <a:gd name="connsiteY56" fmla="*/ 1118539 h 1788154"/>
                <a:gd name="connsiteX57" fmla="*/ 2119153 w 3812486"/>
                <a:gd name="connsiteY57" fmla="*/ 1041405 h 1788154"/>
                <a:gd name="connsiteX58" fmla="*/ 2106712 w 3812486"/>
                <a:gd name="connsiteY58" fmla="*/ 972481 h 1788154"/>
                <a:gd name="connsiteX59" fmla="*/ 2073868 w 3812486"/>
                <a:gd name="connsiteY59" fmla="*/ 923712 h 1788154"/>
                <a:gd name="connsiteX60" fmla="*/ 2027338 w 3812486"/>
                <a:gd name="connsiteY60" fmla="*/ 889872 h 1788154"/>
                <a:gd name="connsiteX61" fmla="*/ 1974090 w 3812486"/>
                <a:gd name="connsiteY61" fmla="*/ 865736 h 1788154"/>
                <a:gd name="connsiteX62" fmla="*/ 1920842 w 3812486"/>
                <a:gd name="connsiteY62" fmla="*/ 845830 h 1788154"/>
                <a:gd name="connsiteX63" fmla="*/ 1874064 w 3812486"/>
                <a:gd name="connsiteY63" fmla="*/ 824929 h 1788154"/>
                <a:gd name="connsiteX64" fmla="*/ 1840970 w 3812486"/>
                <a:gd name="connsiteY64" fmla="*/ 797559 h 1788154"/>
                <a:gd name="connsiteX65" fmla="*/ 1828529 w 3812486"/>
                <a:gd name="connsiteY65" fmla="*/ 758245 h 1788154"/>
                <a:gd name="connsiteX66" fmla="*/ 1834003 w 3812486"/>
                <a:gd name="connsiteY66" fmla="*/ 730875 h 1788154"/>
                <a:gd name="connsiteX67" fmla="*/ 1850923 w 3812486"/>
                <a:gd name="connsiteY67" fmla="*/ 709476 h 1788154"/>
                <a:gd name="connsiteX68" fmla="*/ 1880782 w 3812486"/>
                <a:gd name="connsiteY68" fmla="*/ 695542 h 1788154"/>
                <a:gd name="connsiteX69" fmla="*/ 1925072 w 3812486"/>
                <a:gd name="connsiteY69" fmla="*/ 690565 h 1788154"/>
                <a:gd name="connsiteX70" fmla="*/ 1977076 w 3812486"/>
                <a:gd name="connsiteY70" fmla="*/ 697035 h 1788154"/>
                <a:gd name="connsiteX71" fmla="*/ 2018878 w 3812486"/>
                <a:gd name="connsiteY71" fmla="*/ 710969 h 1788154"/>
                <a:gd name="connsiteX72" fmla="*/ 2049483 w 3812486"/>
                <a:gd name="connsiteY72" fmla="*/ 724903 h 1788154"/>
                <a:gd name="connsiteX73" fmla="*/ 2068394 w 3812486"/>
                <a:gd name="connsiteY73" fmla="*/ 731372 h 1788154"/>
                <a:gd name="connsiteX74" fmla="*/ 2074365 w 3812486"/>
                <a:gd name="connsiteY74" fmla="*/ 729631 h 1788154"/>
                <a:gd name="connsiteX75" fmla="*/ 2078844 w 3812486"/>
                <a:gd name="connsiteY75" fmla="*/ 722664 h 1788154"/>
                <a:gd name="connsiteX76" fmla="*/ 2081581 w 3812486"/>
                <a:gd name="connsiteY76" fmla="*/ 707485 h 1788154"/>
                <a:gd name="connsiteX77" fmla="*/ 2082328 w 3812486"/>
                <a:gd name="connsiteY77" fmla="*/ 682106 h 1788154"/>
                <a:gd name="connsiteX78" fmla="*/ 2081830 w 3812486"/>
                <a:gd name="connsiteY78" fmla="*/ 661951 h 1788154"/>
                <a:gd name="connsiteX79" fmla="*/ 2080088 w 3812486"/>
                <a:gd name="connsiteY79" fmla="*/ 647022 h 1788154"/>
                <a:gd name="connsiteX80" fmla="*/ 2076605 w 3812486"/>
                <a:gd name="connsiteY80" fmla="*/ 636571 h 1788154"/>
                <a:gd name="connsiteX81" fmla="*/ 2070135 w 3812486"/>
                <a:gd name="connsiteY81" fmla="*/ 628111 h 1788154"/>
                <a:gd name="connsiteX82" fmla="*/ 2054957 w 3812486"/>
                <a:gd name="connsiteY82" fmla="*/ 618656 h 1788154"/>
                <a:gd name="connsiteX83" fmla="*/ 2030573 w 3812486"/>
                <a:gd name="connsiteY83" fmla="*/ 608703 h 1788154"/>
                <a:gd name="connsiteX84" fmla="*/ 2001709 w 3812486"/>
                <a:gd name="connsiteY84" fmla="*/ 600492 h 1788154"/>
                <a:gd name="connsiteX85" fmla="*/ 1972348 w 3812486"/>
                <a:gd name="connsiteY85" fmla="*/ 595018 h 1788154"/>
                <a:gd name="connsiteX86" fmla="*/ 1982301 w 3812486"/>
                <a:gd name="connsiteY86" fmla="*/ 500963 h 1788154"/>
                <a:gd name="connsiteX87" fmla="*/ 1980808 w 3812486"/>
                <a:gd name="connsiteY87" fmla="*/ 491010 h 1788154"/>
                <a:gd name="connsiteX88" fmla="*/ 1973841 w 3812486"/>
                <a:gd name="connsiteY88" fmla="*/ 483794 h 1788154"/>
                <a:gd name="connsiteX89" fmla="*/ 1958165 w 3812486"/>
                <a:gd name="connsiteY89" fmla="*/ 479564 h 1788154"/>
                <a:gd name="connsiteX90" fmla="*/ 1932537 w 3812486"/>
                <a:gd name="connsiteY90" fmla="*/ 478071 h 1788154"/>
                <a:gd name="connsiteX91" fmla="*/ 1906243 w 3812486"/>
                <a:gd name="connsiteY91" fmla="*/ 303527 h 1788154"/>
                <a:gd name="connsiteX92" fmla="*/ 2496793 w 3812486"/>
                <a:gd name="connsiteY92" fmla="*/ 894077 h 1788154"/>
                <a:gd name="connsiteX93" fmla="*/ 1906243 w 3812486"/>
                <a:gd name="connsiteY93" fmla="*/ 1484627 h 1788154"/>
                <a:gd name="connsiteX94" fmla="*/ 1315693 w 3812486"/>
                <a:gd name="connsiteY94" fmla="*/ 894077 h 1788154"/>
                <a:gd name="connsiteX95" fmla="*/ 1906243 w 3812486"/>
                <a:gd name="connsiteY95" fmla="*/ 303527 h 1788154"/>
                <a:gd name="connsiteX96" fmla="*/ 492187 w 3812486"/>
                <a:gd name="connsiteY96" fmla="*/ 171334 h 1788154"/>
                <a:gd name="connsiteX97" fmla="*/ 495319 w 3812486"/>
                <a:gd name="connsiteY97" fmla="*/ 192053 h 1788154"/>
                <a:gd name="connsiteX98" fmla="*/ 190128 w 3812486"/>
                <a:gd name="connsiteY98" fmla="*/ 497244 h 1788154"/>
                <a:gd name="connsiteX99" fmla="*/ 167414 w 3812486"/>
                <a:gd name="connsiteY99" fmla="*/ 493810 h 1788154"/>
                <a:gd name="connsiteX100" fmla="*/ 167414 w 3812486"/>
                <a:gd name="connsiteY100" fmla="*/ 1294344 h 1788154"/>
                <a:gd name="connsiteX101" fmla="*/ 190128 w 3812486"/>
                <a:gd name="connsiteY101" fmla="*/ 1290910 h 1788154"/>
                <a:gd name="connsiteX102" fmla="*/ 495319 w 3812486"/>
                <a:gd name="connsiteY102" fmla="*/ 1596101 h 1788154"/>
                <a:gd name="connsiteX103" fmla="*/ 492187 w 3812486"/>
                <a:gd name="connsiteY103" fmla="*/ 1616820 h 1788154"/>
                <a:gd name="connsiteX104" fmla="*/ 3320300 w 3812486"/>
                <a:gd name="connsiteY104" fmla="*/ 1616820 h 1788154"/>
                <a:gd name="connsiteX105" fmla="*/ 3317167 w 3812486"/>
                <a:gd name="connsiteY105" fmla="*/ 1596101 h 1788154"/>
                <a:gd name="connsiteX106" fmla="*/ 3622358 w 3812486"/>
                <a:gd name="connsiteY106" fmla="*/ 1290910 h 1788154"/>
                <a:gd name="connsiteX107" fmla="*/ 3645071 w 3812486"/>
                <a:gd name="connsiteY107" fmla="*/ 1294344 h 1788154"/>
                <a:gd name="connsiteX108" fmla="*/ 3645071 w 3812486"/>
                <a:gd name="connsiteY108" fmla="*/ 493810 h 1788154"/>
                <a:gd name="connsiteX109" fmla="*/ 3622357 w 3812486"/>
                <a:gd name="connsiteY109" fmla="*/ 497244 h 1788154"/>
                <a:gd name="connsiteX110" fmla="*/ 3317166 w 3812486"/>
                <a:gd name="connsiteY110" fmla="*/ 192053 h 1788154"/>
                <a:gd name="connsiteX111" fmla="*/ 3320299 w 3812486"/>
                <a:gd name="connsiteY111" fmla="*/ 171334 h 1788154"/>
                <a:gd name="connsiteX112" fmla="*/ 0 w 3812486"/>
                <a:gd name="connsiteY112" fmla="*/ 0 h 1788154"/>
                <a:gd name="connsiteX113" fmla="*/ 425526 w 3812486"/>
                <a:gd name="connsiteY113" fmla="*/ 0 h 1788154"/>
                <a:gd name="connsiteX114" fmla="*/ 3386960 w 3812486"/>
                <a:gd name="connsiteY114" fmla="*/ 0 h 1788154"/>
                <a:gd name="connsiteX115" fmla="*/ 3812485 w 3812486"/>
                <a:gd name="connsiteY115" fmla="*/ 0 h 1788154"/>
                <a:gd name="connsiteX116" fmla="*/ 3812485 w 3812486"/>
                <a:gd name="connsiteY116" fmla="*/ 429039 h 1788154"/>
                <a:gd name="connsiteX117" fmla="*/ 3812485 w 3812486"/>
                <a:gd name="connsiteY117" fmla="*/ 1359114 h 1788154"/>
                <a:gd name="connsiteX118" fmla="*/ 3812486 w 3812486"/>
                <a:gd name="connsiteY118" fmla="*/ 1359115 h 1788154"/>
                <a:gd name="connsiteX119" fmla="*/ 3812486 w 3812486"/>
                <a:gd name="connsiteY119" fmla="*/ 1788154 h 1788154"/>
                <a:gd name="connsiteX120" fmla="*/ 3812485 w 3812486"/>
                <a:gd name="connsiteY120" fmla="*/ 1788154 h 1788154"/>
                <a:gd name="connsiteX121" fmla="*/ 3386961 w 3812486"/>
                <a:gd name="connsiteY121" fmla="*/ 1788154 h 1788154"/>
                <a:gd name="connsiteX122" fmla="*/ 425526 w 3812486"/>
                <a:gd name="connsiteY122" fmla="*/ 1788154 h 1788154"/>
                <a:gd name="connsiteX123" fmla="*/ 0 w 3812486"/>
                <a:gd name="connsiteY123" fmla="*/ 1788154 h 1788154"/>
                <a:gd name="connsiteX124" fmla="*/ 0 w 3812486"/>
                <a:gd name="connsiteY124" fmla="*/ 1359116 h 1788154"/>
                <a:gd name="connsiteX125" fmla="*/ 0 w 3812486"/>
                <a:gd name="connsiteY125" fmla="*/ 429039 h 178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3812486" h="1788154">
                  <a:moveTo>
                    <a:pt x="3021857" y="668593"/>
                  </a:moveTo>
                  <a:cubicBezTo>
                    <a:pt x="3146388" y="668593"/>
                    <a:pt x="3247341" y="769546"/>
                    <a:pt x="3247341" y="894077"/>
                  </a:cubicBezTo>
                  <a:cubicBezTo>
                    <a:pt x="3247341" y="1018608"/>
                    <a:pt x="3146388" y="1119561"/>
                    <a:pt x="3021857" y="1119561"/>
                  </a:cubicBezTo>
                  <a:cubicBezTo>
                    <a:pt x="2897326" y="1119561"/>
                    <a:pt x="2796373" y="1018608"/>
                    <a:pt x="2796373" y="894077"/>
                  </a:cubicBezTo>
                  <a:cubicBezTo>
                    <a:pt x="2796373" y="769546"/>
                    <a:pt x="2897326" y="668593"/>
                    <a:pt x="3021857" y="668593"/>
                  </a:cubicBezTo>
                  <a:close/>
                  <a:moveTo>
                    <a:pt x="790627" y="668593"/>
                  </a:moveTo>
                  <a:cubicBezTo>
                    <a:pt x="915158" y="668593"/>
                    <a:pt x="1016111" y="769546"/>
                    <a:pt x="1016111" y="894077"/>
                  </a:cubicBezTo>
                  <a:cubicBezTo>
                    <a:pt x="1016111" y="1018608"/>
                    <a:pt x="915158" y="1119561"/>
                    <a:pt x="790627" y="1119561"/>
                  </a:cubicBezTo>
                  <a:cubicBezTo>
                    <a:pt x="666096" y="1119561"/>
                    <a:pt x="565143" y="1018608"/>
                    <a:pt x="565143" y="894077"/>
                  </a:cubicBezTo>
                  <a:cubicBezTo>
                    <a:pt x="565143" y="769546"/>
                    <a:pt x="666096" y="668593"/>
                    <a:pt x="790627" y="668593"/>
                  </a:cubicBezTo>
                  <a:close/>
                  <a:moveTo>
                    <a:pt x="1932537" y="478071"/>
                  </a:moveTo>
                  <a:cubicBezTo>
                    <a:pt x="1923911" y="478071"/>
                    <a:pt x="1916944" y="478403"/>
                    <a:pt x="1911636" y="479067"/>
                  </a:cubicBezTo>
                  <a:cubicBezTo>
                    <a:pt x="1906327" y="479730"/>
                    <a:pt x="1902097" y="480809"/>
                    <a:pt x="1898946" y="482301"/>
                  </a:cubicBezTo>
                  <a:cubicBezTo>
                    <a:pt x="1895794" y="483794"/>
                    <a:pt x="1893638" y="485453"/>
                    <a:pt x="1892476" y="487278"/>
                  </a:cubicBezTo>
                  <a:cubicBezTo>
                    <a:pt x="1891315" y="489103"/>
                    <a:pt x="1890569" y="491342"/>
                    <a:pt x="1890237" y="493996"/>
                  </a:cubicBezTo>
                  <a:lnTo>
                    <a:pt x="1880284" y="594023"/>
                  </a:lnTo>
                  <a:cubicBezTo>
                    <a:pt x="1851421" y="597340"/>
                    <a:pt x="1825626" y="603727"/>
                    <a:pt x="1802900" y="613182"/>
                  </a:cubicBezTo>
                  <a:cubicBezTo>
                    <a:pt x="1780175" y="622637"/>
                    <a:pt x="1761015" y="634995"/>
                    <a:pt x="1745423" y="650256"/>
                  </a:cubicBezTo>
                  <a:cubicBezTo>
                    <a:pt x="1729830" y="665517"/>
                    <a:pt x="1717886" y="683350"/>
                    <a:pt x="1709592" y="703753"/>
                  </a:cubicBezTo>
                  <a:cubicBezTo>
                    <a:pt x="1701298" y="724156"/>
                    <a:pt x="1697151" y="746799"/>
                    <a:pt x="1697151" y="771681"/>
                  </a:cubicBezTo>
                  <a:cubicBezTo>
                    <a:pt x="1697151" y="799218"/>
                    <a:pt x="1701215" y="822690"/>
                    <a:pt x="1709343" y="842098"/>
                  </a:cubicBezTo>
                  <a:cubicBezTo>
                    <a:pt x="1717472" y="861506"/>
                    <a:pt x="1728337" y="878011"/>
                    <a:pt x="1741939" y="891614"/>
                  </a:cubicBezTo>
                  <a:cubicBezTo>
                    <a:pt x="1755541" y="905216"/>
                    <a:pt x="1770885" y="916662"/>
                    <a:pt x="1787971" y="925951"/>
                  </a:cubicBezTo>
                  <a:cubicBezTo>
                    <a:pt x="1805057" y="935241"/>
                    <a:pt x="1822557" y="943369"/>
                    <a:pt x="1840473" y="950336"/>
                  </a:cubicBezTo>
                  <a:cubicBezTo>
                    <a:pt x="1858388" y="957303"/>
                    <a:pt x="1875888" y="963855"/>
                    <a:pt x="1892974" y="969993"/>
                  </a:cubicBezTo>
                  <a:cubicBezTo>
                    <a:pt x="1910060" y="976130"/>
                    <a:pt x="1925404" y="983097"/>
                    <a:pt x="1939006" y="990894"/>
                  </a:cubicBezTo>
                  <a:cubicBezTo>
                    <a:pt x="1952608" y="998690"/>
                    <a:pt x="1963474" y="1007731"/>
                    <a:pt x="1971602" y="1018015"/>
                  </a:cubicBezTo>
                  <a:cubicBezTo>
                    <a:pt x="1979730" y="1028300"/>
                    <a:pt x="1983794" y="1041405"/>
                    <a:pt x="1983794" y="1057329"/>
                  </a:cubicBezTo>
                  <a:cubicBezTo>
                    <a:pt x="1983794" y="1081216"/>
                    <a:pt x="1974339" y="1100375"/>
                    <a:pt x="1955428" y="1114807"/>
                  </a:cubicBezTo>
                  <a:cubicBezTo>
                    <a:pt x="1936518" y="1129239"/>
                    <a:pt x="1907655" y="1136455"/>
                    <a:pt x="1868838" y="1136455"/>
                  </a:cubicBezTo>
                  <a:cubicBezTo>
                    <a:pt x="1843956" y="1136455"/>
                    <a:pt x="1822309" y="1133966"/>
                    <a:pt x="1803896" y="1128990"/>
                  </a:cubicBezTo>
                  <a:cubicBezTo>
                    <a:pt x="1785483" y="1124014"/>
                    <a:pt x="1769807" y="1118539"/>
                    <a:pt x="1756868" y="1112568"/>
                  </a:cubicBezTo>
                  <a:cubicBezTo>
                    <a:pt x="1743930" y="1106596"/>
                    <a:pt x="1733313" y="1101122"/>
                    <a:pt x="1725019" y="1096145"/>
                  </a:cubicBezTo>
                  <a:cubicBezTo>
                    <a:pt x="1716725" y="1091169"/>
                    <a:pt x="1710422" y="1088681"/>
                    <a:pt x="1706109" y="1088681"/>
                  </a:cubicBezTo>
                  <a:cubicBezTo>
                    <a:pt x="1702791" y="1088681"/>
                    <a:pt x="1699888" y="1089427"/>
                    <a:pt x="1697400" y="1090920"/>
                  </a:cubicBezTo>
                  <a:cubicBezTo>
                    <a:pt x="1694912" y="1092413"/>
                    <a:pt x="1692838" y="1095150"/>
                    <a:pt x="1691179" y="1099131"/>
                  </a:cubicBezTo>
                  <a:cubicBezTo>
                    <a:pt x="1689521" y="1103112"/>
                    <a:pt x="1688359" y="1108752"/>
                    <a:pt x="1687696" y="1116051"/>
                  </a:cubicBezTo>
                  <a:cubicBezTo>
                    <a:pt x="1687032" y="1123350"/>
                    <a:pt x="1686701" y="1132639"/>
                    <a:pt x="1686701" y="1143919"/>
                  </a:cubicBezTo>
                  <a:cubicBezTo>
                    <a:pt x="1686701" y="1158517"/>
                    <a:pt x="1687530" y="1169548"/>
                    <a:pt x="1689189" y="1177013"/>
                  </a:cubicBezTo>
                  <a:cubicBezTo>
                    <a:pt x="1690848" y="1184477"/>
                    <a:pt x="1693585" y="1190117"/>
                    <a:pt x="1697400" y="1193933"/>
                  </a:cubicBezTo>
                  <a:cubicBezTo>
                    <a:pt x="1701215" y="1197748"/>
                    <a:pt x="1706855" y="1201646"/>
                    <a:pt x="1714320" y="1205627"/>
                  </a:cubicBezTo>
                  <a:cubicBezTo>
                    <a:pt x="1721784" y="1209608"/>
                    <a:pt x="1730659" y="1213507"/>
                    <a:pt x="1740944" y="1217322"/>
                  </a:cubicBezTo>
                  <a:cubicBezTo>
                    <a:pt x="1751228" y="1221137"/>
                    <a:pt x="1762674" y="1224621"/>
                    <a:pt x="1775281" y="1227772"/>
                  </a:cubicBezTo>
                  <a:cubicBezTo>
                    <a:pt x="1787888" y="1230924"/>
                    <a:pt x="1801325" y="1233495"/>
                    <a:pt x="1815590" y="1235486"/>
                  </a:cubicBezTo>
                  <a:lnTo>
                    <a:pt x="1805140" y="1336507"/>
                  </a:lnTo>
                  <a:cubicBezTo>
                    <a:pt x="1804476" y="1340157"/>
                    <a:pt x="1804725" y="1343475"/>
                    <a:pt x="1805886" y="1346460"/>
                  </a:cubicBezTo>
                  <a:cubicBezTo>
                    <a:pt x="1807047" y="1349446"/>
                    <a:pt x="1809453" y="1351852"/>
                    <a:pt x="1813102" y="1353676"/>
                  </a:cubicBezTo>
                  <a:cubicBezTo>
                    <a:pt x="1816752" y="1355501"/>
                    <a:pt x="1821811" y="1356911"/>
                    <a:pt x="1828280" y="1357906"/>
                  </a:cubicBezTo>
                  <a:cubicBezTo>
                    <a:pt x="1834750" y="1358901"/>
                    <a:pt x="1843293" y="1359399"/>
                    <a:pt x="1853909" y="1359399"/>
                  </a:cubicBezTo>
                  <a:cubicBezTo>
                    <a:pt x="1862203" y="1359399"/>
                    <a:pt x="1869087" y="1358984"/>
                    <a:pt x="1874561" y="1358155"/>
                  </a:cubicBezTo>
                  <a:cubicBezTo>
                    <a:pt x="1880035" y="1357326"/>
                    <a:pt x="1884348" y="1356247"/>
                    <a:pt x="1887500" y="1354920"/>
                  </a:cubicBezTo>
                  <a:cubicBezTo>
                    <a:pt x="1890652" y="1353593"/>
                    <a:pt x="1892808" y="1351934"/>
                    <a:pt x="1893969" y="1349944"/>
                  </a:cubicBezTo>
                  <a:cubicBezTo>
                    <a:pt x="1895130" y="1347953"/>
                    <a:pt x="1895877" y="1345631"/>
                    <a:pt x="1896209" y="1342977"/>
                  </a:cubicBezTo>
                  <a:lnTo>
                    <a:pt x="1906659" y="1236481"/>
                  </a:lnTo>
                  <a:cubicBezTo>
                    <a:pt x="1938508" y="1233827"/>
                    <a:pt x="1967538" y="1227523"/>
                    <a:pt x="1993747" y="1217571"/>
                  </a:cubicBezTo>
                  <a:cubicBezTo>
                    <a:pt x="2019956" y="1207618"/>
                    <a:pt x="2042350" y="1194347"/>
                    <a:pt x="2060929" y="1177759"/>
                  </a:cubicBezTo>
                  <a:cubicBezTo>
                    <a:pt x="2079508" y="1161171"/>
                    <a:pt x="2093856" y="1141431"/>
                    <a:pt x="2103975" y="1118539"/>
                  </a:cubicBezTo>
                  <a:cubicBezTo>
                    <a:pt x="2114094" y="1095648"/>
                    <a:pt x="2119153" y="1069936"/>
                    <a:pt x="2119153" y="1041405"/>
                  </a:cubicBezTo>
                  <a:cubicBezTo>
                    <a:pt x="2119153" y="1014532"/>
                    <a:pt x="2115006" y="991557"/>
                    <a:pt x="2106712" y="972481"/>
                  </a:cubicBezTo>
                  <a:cubicBezTo>
                    <a:pt x="2098418" y="953405"/>
                    <a:pt x="2087470" y="937148"/>
                    <a:pt x="2073868" y="923712"/>
                  </a:cubicBezTo>
                  <a:cubicBezTo>
                    <a:pt x="2060265" y="910275"/>
                    <a:pt x="2044755" y="898995"/>
                    <a:pt x="2027338" y="889872"/>
                  </a:cubicBezTo>
                  <a:cubicBezTo>
                    <a:pt x="2009920" y="880749"/>
                    <a:pt x="1992171" y="872703"/>
                    <a:pt x="1974090" y="865736"/>
                  </a:cubicBezTo>
                  <a:cubicBezTo>
                    <a:pt x="1956009" y="858769"/>
                    <a:pt x="1938260" y="852134"/>
                    <a:pt x="1920842" y="845830"/>
                  </a:cubicBezTo>
                  <a:cubicBezTo>
                    <a:pt x="1903425" y="839527"/>
                    <a:pt x="1887832" y="832560"/>
                    <a:pt x="1874064" y="824929"/>
                  </a:cubicBezTo>
                  <a:cubicBezTo>
                    <a:pt x="1860295" y="817299"/>
                    <a:pt x="1849264" y="808175"/>
                    <a:pt x="1840970" y="797559"/>
                  </a:cubicBezTo>
                  <a:cubicBezTo>
                    <a:pt x="1832676" y="786943"/>
                    <a:pt x="1828529" y="773838"/>
                    <a:pt x="1828529" y="758245"/>
                  </a:cubicBezTo>
                  <a:cubicBezTo>
                    <a:pt x="1828529" y="748292"/>
                    <a:pt x="1830354" y="739169"/>
                    <a:pt x="1834003" y="730875"/>
                  </a:cubicBezTo>
                  <a:cubicBezTo>
                    <a:pt x="1837653" y="722581"/>
                    <a:pt x="1843293" y="715448"/>
                    <a:pt x="1850923" y="709476"/>
                  </a:cubicBezTo>
                  <a:cubicBezTo>
                    <a:pt x="1858554" y="703504"/>
                    <a:pt x="1868507" y="698860"/>
                    <a:pt x="1880782" y="695542"/>
                  </a:cubicBezTo>
                  <a:cubicBezTo>
                    <a:pt x="1893057" y="692224"/>
                    <a:pt x="1907820" y="690565"/>
                    <a:pt x="1925072" y="690565"/>
                  </a:cubicBezTo>
                  <a:cubicBezTo>
                    <a:pt x="1943983" y="690565"/>
                    <a:pt x="1961317" y="692722"/>
                    <a:pt x="1977076" y="697035"/>
                  </a:cubicBezTo>
                  <a:cubicBezTo>
                    <a:pt x="1992835" y="701348"/>
                    <a:pt x="2006769" y="705992"/>
                    <a:pt x="2018878" y="710969"/>
                  </a:cubicBezTo>
                  <a:cubicBezTo>
                    <a:pt x="2030987" y="715945"/>
                    <a:pt x="2041189" y="720590"/>
                    <a:pt x="2049483" y="724903"/>
                  </a:cubicBezTo>
                  <a:cubicBezTo>
                    <a:pt x="2057777" y="729216"/>
                    <a:pt x="2064081" y="731372"/>
                    <a:pt x="2068394" y="731372"/>
                  </a:cubicBezTo>
                  <a:cubicBezTo>
                    <a:pt x="2070716" y="731372"/>
                    <a:pt x="2072706" y="730792"/>
                    <a:pt x="2074365" y="729631"/>
                  </a:cubicBezTo>
                  <a:cubicBezTo>
                    <a:pt x="2076024" y="728469"/>
                    <a:pt x="2077517" y="726147"/>
                    <a:pt x="2078844" y="722664"/>
                  </a:cubicBezTo>
                  <a:cubicBezTo>
                    <a:pt x="2080171" y="719180"/>
                    <a:pt x="2081083" y="714121"/>
                    <a:pt x="2081581" y="707485"/>
                  </a:cubicBezTo>
                  <a:cubicBezTo>
                    <a:pt x="2082079" y="700850"/>
                    <a:pt x="2082328" y="692390"/>
                    <a:pt x="2082328" y="682106"/>
                  </a:cubicBezTo>
                  <a:cubicBezTo>
                    <a:pt x="2082328" y="674475"/>
                    <a:pt x="2082162" y="667757"/>
                    <a:pt x="2081830" y="661951"/>
                  </a:cubicBezTo>
                  <a:cubicBezTo>
                    <a:pt x="2081498" y="656145"/>
                    <a:pt x="2080918" y="651169"/>
                    <a:pt x="2080088" y="647022"/>
                  </a:cubicBezTo>
                  <a:cubicBezTo>
                    <a:pt x="2079259" y="642875"/>
                    <a:pt x="2078098" y="639391"/>
                    <a:pt x="2076605" y="636571"/>
                  </a:cubicBezTo>
                  <a:cubicBezTo>
                    <a:pt x="2075112" y="633751"/>
                    <a:pt x="2072955" y="630931"/>
                    <a:pt x="2070135" y="628111"/>
                  </a:cubicBezTo>
                  <a:cubicBezTo>
                    <a:pt x="2067315" y="625291"/>
                    <a:pt x="2062256" y="622139"/>
                    <a:pt x="2054957" y="618656"/>
                  </a:cubicBezTo>
                  <a:cubicBezTo>
                    <a:pt x="2047658" y="615172"/>
                    <a:pt x="2039530" y="611855"/>
                    <a:pt x="2030573" y="608703"/>
                  </a:cubicBezTo>
                  <a:cubicBezTo>
                    <a:pt x="2021615" y="605551"/>
                    <a:pt x="2011994" y="602814"/>
                    <a:pt x="2001709" y="600492"/>
                  </a:cubicBezTo>
                  <a:cubicBezTo>
                    <a:pt x="1991425" y="598170"/>
                    <a:pt x="1981638" y="596345"/>
                    <a:pt x="1972348" y="595018"/>
                  </a:cubicBezTo>
                  <a:lnTo>
                    <a:pt x="1982301" y="500963"/>
                  </a:lnTo>
                  <a:cubicBezTo>
                    <a:pt x="1982301" y="497314"/>
                    <a:pt x="1981803" y="493996"/>
                    <a:pt x="1980808" y="491010"/>
                  </a:cubicBezTo>
                  <a:cubicBezTo>
                    <a:pt x="1979813" y="488024"/>
                    <a:pt x="1977491" y="485619"/>
                    <a:pt x="1973841" y="483794"/>
                  </a:cubicBezTo>
                  <a:cubicBezTo>
                    <a:pt x="1970192" y="481970"/>
                    <a:pt x="1964967" y="480560"/>
                    <a:pt x="1958165" y="479564"/>
                  </a:cubicBezTo>
                  <a:cubicBezTo>
                    <a:pt x="1951364" y="478569"/>
                    <a:pt x="1942821" y="478071"/>
                    <a:pt x="1932537" y="478071"/>
                  </a:cubicBezTo>
                  <a:close/>
                  <a:moveTo>
                    <a:pt x="1906243" y="303527"/>
                  </a:moveTo>
                  <a:cubicBezTo>
                    <a:pt x="2232395" y="303527"/>
                    <a:pt x="2496793" y="567925"/>
                    <a:pt x="2496793" y="894077"/>
                  </a:cubicBezTo>
                  <a:cubicBezTo>
                    <a:pt x="2496793" y="1220229"/>
                    <a:pt x="2232395" y="1484627"/>
                    <a:pt x="1906243" y="1484627"/>
                  </a:cubicBezTo>
                  <a:cubicBezTo>
                    <a:pt x="1580091" y="1484627"/>
                    <a:pt x="1315693" y="1220229"/>
                    <a:pt x="1315693" y="894077"/>
                  </a:cubicBezTo>
                  <a:cubicBezTo>
                    <a:pt x="1315693" y="567925"/>
                    <a:pt x="1580091" y="303527"/>
                    <a:pt x="1906243" y="303527"/>
                  </a:cubicBezTo>
                  <a:close/>
                  <a:moveTo>
                    <a:pt x="492187" y="171334"/>
                  </a:moveTo>
                  <a:lnTo>
                    <a:pt x="495319" y="192053"/>
                  </a:lnTo>
                  <a:cubicBezTo>
                    <a:pt x="495319" y="360605"/>
                    <a:pt x="358680" y="497244"/>
                    <a:pt x="190128" y="497244"/>
                  </a:cubicBezTo>
                  <a:lnTo>
                    <a:pt x="167414" y="493810"/>
                  </a:lnTo>
                  <a:lnTo>
                    <a:pt x="167414" y="1294344"/>
                  </a:lnTo>
                  <a:lnTo>
                    <a:pt x="190128" y="1290910"/>
                  </a:lnTo>
                  <a:cubicBezTo>
                    <a:pt x="358680" y="1290910"/>
                    <a:pt x="495319" y="1427549"/>
                    <a:pt x="495319" y="1596101"/>
                  </a:cubicBezTo>
                  <a:lnTo>
                    <a:pt x="492187" y="1616820"/>
                  </a:lnTo>
                  <a:lnTo>
                    <a:pt x="3320300" y="1616820"/>
                  </a:lnTo>
                  <a:lnTo>
                    <a:pt x="3317167" y="1596101"/>
                  </a:lnTo>
                  <a:cubicBezTo>
                    <a:pt x="3317167" y="1427549"/>
                    <a:pt x="3453806" y="1290910"/>
                    <a:pt x="3622358" y="1290910"/>
                  </a:cubicBezTo>
                  <a:lnTo>
                    <a:pt x="3645071" y="1294344"/>
                  </a:lnTo>
                  <a:lnTo>
                    <a:pt x="3645071" y="493810"/>
                  </a:lnTo>
                  <a:lnTo>
                    <a:pt x="3622357" y="497244"/>
                  </a:lnTo>
                  <a:cubicBezTo>
                    <a:pt x="3453805" y="497244"/>
                    <a:pt x="3317166" y="360605"/>
                    <a:pt x="3317166" y="192053"/>
                  </a:cubicBezTo>
                  <a:lnTo>
                    <a:pt x="3320299" y="171334"/>
                  </a:lnTo>
                  <a:close/>
                  <a:moveTo>
                    <a:pt x="0" y="0"/>
                  </a:moveTo>
                  <a:lnTo>
                    <a:pt x="425526" y="0"/>
                  </a:lnTo>
                  <a:lnTo>
                    <a:pt x="3386960" y="0"/>
                  </a:lnTo>
                  <a:lnTo>
                    <a:pt x="3812485" y="0"/>
                  </a:lnTo>
                  <a:lnTo>
                    <a:pt x="3812485" y="429039"/>
                  </a:lnTo>
                  <a:lnTo>
                    <a:pt x="3812485" y="1359114"/>
                  </a:lnTo>
                  <a:lnTo>
                    <a:pt x="3812486" y="1359115"/>
                  </a:lnTo>
                  <a:lnTo>
                    <a:pt x="3812486" y="1788154"/>
                  </a:lnTo>
                  <a:lnTo>
                    <a:pt x="3812485" y="1788154"/>
                  </a:lnTo>
                  <a:lnTo>
                    <a:pt x="3386961" y="1788154"/>
                  </a:lnTo>
                  <a:lnTo>
                    <a:pt x="425526" y="1788154"/>
                  </a:lnTo>
                  <a:lnTo>
                    <a:pt x="0" y="1788154"/>
                  </a:lnTo>
                  <a:lnTo>
                    <a:pt x="0" y="1359116"/>
                  </a:lnTo>
                  <a:lnTo>
                    <a:pt x="0" y="429039"/>
                  </a:lnTo>
                  <a:close/>
                </a:path>
              </a:pathLst>
            </a:custGeom>
            <a:solidFill>
              <a:schemeClr val="accent6">
                <a:lumMod val="50000"/>
                <a:alpha val="70000"/>
              </a:schemeClr>
            </a:solidFill>
            <a:ln>
              <a:solidFill>
                <a:schemeClr val="accent3"/>
              </a:solidFill>
            </a:ln>
            <a:sp3d extrusionH="2540000" prstMaterial="dkEdge"/>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latin typeface="Merriweather" panose="020B0604020202020204" charset="0"/>
              </a:endParaRPr>
            </a:p>
          </p:txBody>
        </p:sp>
      </p:grpSp>
      <p:sp>
        <p:nvSpPr>
          <p:cNvPr id="40" name="TextBox 39">
            <a:extLst>
              <a:ext uri="{FF2B5EF4-FFF2-40B4-BE49-F238E27FC236}">
                <a16:creationId xmlns:a16="http://schemas.microsoft.com/office/drawing/2014/main" id="{8EF98C24-8905-4251-9470-5E206F584C9C}"/>
              </a:ext>
            </a:extLst>
          </p:cNvPr>
          <p:cNvSpPr txBox="1"/>
          <p:nvPr/>
        </p:nvSpPr>
        <p:spPr>
          <a:xfrm>
            <a:off x="7281396" y="3658497"/>
            <a:ext cx="1634004" cy="253916"/>
          </a:xfrm>
          <a:prstGeom prst="rect">
            <a:avLst/>
          </a:prstGeom>
          <a:noFill/>
        </p:spPr>
        <p:txBody>
          <a:bodyPr wrap="square" lIns="0" tIns="34290" rIns="0" bIns="34290" rtlCol="0" anchor="b">
            <a:spAutoFit/>
          </a:bodyPr>
          <a:lstStyle/>
          <a:p>
            <a:pPr algn="ctr"/>
            <a:r>
              <a:rPr lang="en-US" sz="1200" b="1" noProof="1">
                <a:latin typeface="Merriweather" panose="020B0604020202020204" charset="0"/>
              </a:rPr>
              <a:t>Miscellaneous</a:t>
            </a:r>
          </a:p>
        </p:txBody>
      </p:sp>
      <p:sp>
        <p:nvSpPr>
          <p:cNvPr id="41" name="TextBox 40">
            <a:extLst>
              <a:ext uri="{FF2B5EF4-FFF2-40B4-BE49-F238E27FC236}">
                <a16:creationId xmlns:a16="http://schemas.microsoft.com/office/drawing/2014/main" id="{9A0E7263-DE4F-498A-A3F5-BBEE495E9D18}"/>
              </a:ext>
            </a:extLst>
          </p:cNvPr>
          <p:cNvSpPr txBox="1"/>
          <p:nvPr/>
        </p:nvSpPr>
        <p:spPr>
          <a:xfrm>
            <a:off x="7748050" y="2260926"/>
            <a:ext cx="964096" cy="346249"/>
          </a:xfrm>
          <a:prstGeom prst="rect">
            <a:avLst/>
          </a:prstGeom>
          <a:noFill/>
          <a:scene3d>
            <a:camera prst="perspectiveContrastingRightFacing">
              <a:rot lat="2120417" lon="19074071" rev="257154"/>
            </a:camera>
            <a:lightRig rig="threePt" dir="t"/>
          </a:scene3d>
          <a:sp3d prstMaterial="matte"/>
        </p:spPr>
        <p:txBody>
          <a:bodyPr wrap="square" lIns="68580" tIns="34290" rIns="68580" bIns="34290" rtlCol="0" anchor="ctr">
            <a:spAutoFit/>
          </a:bodyPr>
          <a:lstStyle/>
          <a:p>
            <a:pPr algn="ctr"/>
            <a:r>
              <a:rPr lang="en-US" sz="1800" dirty="0">
                <a:latin typeface="Merriweather" panose="020B0604020202020204" charset="0"/>
              </a:rPr>
              <a:t>₹1000</a:t>
            </a:r>
          </a:p>
        </p:txBody>
      </p:sp>
      <p:grpSp>
        <p:nvGrpSpPr>
          <p:cNvPr id="10" name="Group 41">
            <a:extLst>
              <a:ext uri="{FF2B5EF4-FFF2-40B4-BE49-F238E27FC236}">
                <a16:creationId xmlns:a16="http://schemas.microsoft.com/office/drawing/2014/main" id="{C7D9A8B2-E827-4000-B152-11C28FE03123}"/>
              </a:ext>
            </a:extLst>
          </p:cNvPr>
          <p:cNvGrpSpPr/>
          <p:nvPr/>
        </p:nvGrpSpPr>
        <p:grpSpPr>
          <a:xfrm>
            <a:off x="5733240" y="2258945"/>
            <a:ext cx="884880" cy="447613"/>
            <a:chOff x="3345686" y="3131264"/>
            <a:chExt cx="4042611" cy="2014429"/>
          </a:xfrm>
          <a:scene3d>
            <a:camera prst="isometricTopUp"/>
            <a:lightRig rig="threePt" dir="t"/>
          </a:scene3d>
        </p:grpSpPr>
        <p:sp>
          <p:nvSpPr>
            <p:cNvPr id="43" name="Rectangle 42">
              <a:extLst>
                <a:ext uri="{FF2B5EF4-FFF2-40B4-BE49-F238E27FC236}">
                  <a16:creationId xmlns:a16="http://schemas.microsoft.com/office/drawing/2014/main" id="{0BB8244B-B0CF-42D2-AC3B-C8C277831FC7}"/>
                </a:ext>
              </a:extLst>
            </p:cNvPr>
            <p:cNvSpPr/>
            <p:nvPr/>
          </p:nvSpPr>
          <p:spPr>
            <a:xfrm>
              <a:off x="3345686" y="3131264"/>
              <a:ext cx="4042611" cy="2014429"/>
            </a:xfrm>
            <a:prstGeom prst="rect">
              <a:avLst/>
            </a:prstGeom>
            <a:solidFill>
              <a:schemeClr val="accent6"/>
            </a:solidFill>
            <a:ln>
              <a:solidFill>
                <a:schemeClr val="accent3"/>
              </a:solidFill>
            </a:ln>
            <a:sp3d extrusionH="1111250"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latin typeface="Merriweather" panose="020B0604020202020204" charset="0"/>
              </a:endParaRPr>
            </a:p>
          </p:txBody>
        </p:sp>
        <p:sp>
          <p:nvSpPr>
            <p:cNvPr id="44" name="Freeform: Shape 43">
              <a:extLst>
                <a:ext uri="{FF2B5EF4-FFF2-40B4-BE49-F238E27FC236}">
                  <a16:creationId xmlns:a16="http://schemas.microsoft.com/office/drawing/2014/main" id="{18917542-5990-4BA7-BECE-6821E0ECC28C}"/>
                </a:ext>
              </a:extLst>
            </p:cNvPr>
            <p:cNvSpPr/>
            <p:nvPr/>
          </p:nvSpPr>
          <p:spPr>
            <a:xfrm>
              <a:off x="3460748" y="3244404"/>
              <a:ext cx="3812486" cy="1788154"/>
            </a:xfrm>
            <a:custGeom>
              <a:avLst/>
              <a:gdLst>
                <a:gd name="connsiteX0" fmla="*/ 3021857 w 3812486"/>
                <a:gd name="connsiteY0" fmla="*/ 668593 h 1788154"/>
                <a:gd name="connsiteX1" fmla="*/ 3247341 w 3812486"/>
                <a:gd name="connsiteY1" fmla="*/ 894077 h 1788154"/>
                <a:gd name="connsiteX2" fmla="*/ 3021857 w 3812486"/>
                <a:gd name="connsiteY2" fmla="*/ 1119561 h 1788154"/>
                <a:gd name="connsiteX3" fmla="*/ 2796373 w 3812486"/>
                <a:gd name="connsiteY3" fmla="*/ 894077 h 1788154"/>
                <a:gd name="connsiteX4" fmla="*/ 3021857 w 3812486"/>
                <a:gd name="connsiteY4" fmla="*/ 668593 h 1788154"/>
                <a:gd name="connsiteX5" fmla="*/ 790627 w 3812486"/>
                <a:gd name="connsiteY5" fmla="*/ 668593 h 1788154"/>
                <a:gd name="connsiteX6" fmla="*/ 1016111 w 3812486"/>
                <a:gd name="connsiteY6" fmla="*/ 894077 h 1788154"/>
                <a:gd name="connsiteX7" fmla="*/ 790627 w 3812486"/>
                <a:gd name="connsiteY7" fmla="*/ 1119561 h 1788154"/>
                <a:gd name="connsiteX8" fmla="*/ 565143 w 3812486"/>
                <a:gd name="connsiteY8" fmla="*/ 894077 h 1788154"/>
                <a:gd name="connsiteX9" fmla="*/ 790627 w 3812486"/>
                <a:gd name="connsiteY9" fmla="*/ 668593 h 1788154"/>
                <a:gd name="connsiteX10" fmla="*/ 1932537 w 3812486"/>
                <a:gd name="connsiteY10" fmla="*/ 478071 h 1788154"/>
                <a:gd name="connsiteX11" fmla="*/ 1911636 w 3812486"/>
                <a:gd name="connsiteY11" fmla="*/ 479067 h 1788154"/>
                <a:gd name="connsiteX12" fmla="*/ 1898946 w 3812486"/>
                <a:gd name="connsiteY12" fmla="*/ 482301 h 1788154"/>
                <a:gd name="connsiteX13" fmla="*/ 1892476 w 3812486"/>
                <a:gd name="connsiteY13" fmla="*/ 487278 h 1788154"/>
                <a:gd name="connsiteX14" fmla="*/ 1890237 w 3812486"/>
                <a:gd name="connsiteY14" fmla="*/ 493996 h 1788154"/>
                <a:gd name="connsiteX15" fmla="*/ 1880284 w 3812486"/>
                <a:gd name="connsiteY15" fmla="*/ 594023 h 1788154"/>
                <a:gd name="connsiteX16" fmla="*/ 1802900 w 3812486"/>
                <a:gd name="connsiteY16" fmla="*/ 613182 h 1788154"/>
                <a:gd name="connsiteX17" fmla="*/ 1745423 w 3812486"/>
                <a:gd name="connsiteY17" fmla="*/ 650256 h 1788154"/>
                <a:gd name="connsiteX18" fmla="*/ 1709592 w 3812486"/>
                <a:gd name="connsiteY18" fmla="*/ 703753 h 1788154"/>
                <a:gd name="connsiteX19" fmla="*/ 1697151 w 3812486"/>
                <a:gd name="connsiteY19" fmla="*/ 771681 h 1788154"/>
                <a:gd name="connsiteX20" fmla="*/ 1709343 w 3812486"/>
                <a:gd name="connsiteY20" fmla="*/ 842098 h 1788154"/>
                <a:gd name="connsiteX21" fmla="*/ 1741939 w 3812486"/>
                <a:gd name="connsiteY21" fmla="*/ 891614 h 1788154"/>
                <a:gd name="connsiteX22" fmla="*/ 1787971 w 3812486"/>
                <a:gd name="connsiteY22" fmla="*/ 925951 h 1788154"/>
                <a:gd name="connsiteX23" fmla="*/ 1840473 w 3812486"/>
                <a:gd name="connsiteY23" fmla="*/ 950336 h 1788154"/>
                <a:gd name="connsiteX24" fmla="*/ 1892974 w 3812486"/>
                <a:gd name="connsiteY24" fmla="*/ 969993 h 1788154"/>
                <a:gd name="connsiteX25" fmla="*/ 1939006 w 3812486"/>
                <a:gd name="connsiteY25" fmla="*/ 990894 h 1788154"/>
                <a:gd name="connsiteX26" fmla="*/ 1971602 w 3812486"/>
                <a:gd name="connsiteY26" fmla="*/ 1018015 h 1788154"/>
                <a:gd name="connsiteX27" fmla="*/ 1983794 w 3812486"/>
                <a:gd name="connsiteY27" fmla="*/ 1057329 h 1788154"/>
                <a:gd name="connsiteX28" fmla="*/ 1955428 w 3812486"/>
                <a:gd name="connsiteY28" fmla="*/ 1114807 h 1788154"/>
                <a:gd name="connsiteX29" fmla="*/ 1868838 w 3812486"/>
                <a:gd name="connsiteY29" fmla="*/ 1136455 h 1788154"/>
                <a:gd name="connsiteX30" fmla="*/ 1803896 w 3812486"/>
                <a:gd name="connsiteY30" fmla="*/ 1128990 h 1788154"/>
                <a:gd name="connsiteX31" fmla="*/ 1756868 w 3812486"/>
                <a:gd name="connsiteY31" fmla="*/ 1112568 h 1788154"/>
                <a:gd name="connsiteX32" fmla="*/ 1725019 w 3812486"/>
                <a:gd name="connsiteY32" fmla="*/ 1096145 h 1788154"/>
                <a:gd name="connsiteX33" fmla="*/ 1706109 w 3812486"/>
                <a:gd name="connsiteY33" fmla="*/ 1088681 h 1788154"/>
                <a:gd name="connsiteX34" fmla="*/ 1697400 w 3812486"/>
                <a:gd name="connsiteY34" fmla="*/ 1090920 h 1788154"/>
                <a:gd name="connsiteX35" fmla="*/ 1691179 w 3812486"/>
                <a:gd name="connsiteY35" fmla="*/ 1099131 h 1788154"/>
                <a:gd name="connsiteX36" fmla="*/ 1687696 w 3812486"/>
                <a:gd name="connsiteY36" fmla="*/ 1116051 h 1788154"/>
                <a:gd name="connsiteX37" fmla="*/ 1686701 w 3812486"/>
                <a:gd name="connsiteY37" fmla="*/ 1143919 h 1788154"/>
                <a:gd name="connsiteX38" fmla="*/ 1689189 w 3812486"/>
                <a:gd name="connsiteY38" fmla="*/ 1177013 h 1788154"/>
                <a:gd name="connsiteX39" fmla="*/ 1697400 w 3812486"/>
                <a:gd name="connsiteY39" fmla="*/ 1193933 h 1788154"/>
                <a:gd name="connsiteX40" fmla="*/ 1714320 w 3812486"/>
                <a:gd name="connsiteY40" fmla="*/ 1205627 h 1788154"/>
                <a:gd name="connsiteX41" fmla="*/ 1740944 w 3812486"/>
                <a:gd name="connsiteY41" fmla="*/ 1217322 h 1788154"/>
                <a:gd name="connsiteX42" fmla="*/ 1775281 w 3812486"/>
                <a:gd name="connsiteY42" fmla="*/ 1227772 h 1788154"/>
                <a:gd name="connsiteX43" fmla="*/ 1815590 w 3812486"/>
                <a:gd name="connsiteY43" fmla="*/ 1235486 h 1788154"/>
                <a:gd name="connsiteX44" fmla="*/ 1805140 w 3812486"/>
                <a:gd name="connsiteY44" fmla="*/ 1336507 h 1788154"/>
                <a:gd name="connsiteX45" fmla="*/ 1805886 w 3812486"/>
                <a:gd name="connsiteY45" fmla="*/ 1346460 h 1788154"/>
                <a:gd name="connsiteX46" fmla="*/ 1813102 w 3812486"/>
                <a:gd name="connsiteY46" fmla="*/ 1353676 h 1788154"/>
                <a:gd name="connsiteX47" fmla="*/ 1828280 w 3812486"/>
                <a:gd name="connsiteY47" fmla="*/ 1357906 h 1788154"/>
                <a:gd name="connsiteX48" fmla="*/ 1853909 w 3812486"/>
                <a:gd name="connsiteY48" fmla="*/ 1359399 h 1788154"/>
                <a:gd name="connsiteX49" fmla="*/ 1874561 w 3812486"/>
                <a:gd name="connsiteY49" fmla="*/ 1358155 h 1788154"/>
                <a:gd name="connsiteX50" fmla="*/ 1887500 w 3812486"/>
                <a:gd name="connsiteY50" fmla="*/ 1354920 h 1788154"/>
                <a:gd name="connsiteX51" fmla="*/ 1893969 w 3812486"/>
                <a:gd name="connsiteY51" fmla="*/ 1349944 h 1788154"/>
                <a:gd name="connsiteX52" fmla="*/ 1896209 w 3812486"/>
                <a:gd name="connsiteY52" fmla="*/ 1342977 h 1788154"/>
                <a:gd name="connsiteX53" fmla="*/ 1906659 w 3812486"/>
                <a:gd name="connsiteY53" fmla="*/ 1236481 h 1788154"/>
                <a:gd name="connsiteX54" fmla="*/ 1993747 w 3812486"/>
                <a:gd name="connsiteY54" fmla="*/ 1217571 h 1788154"/>
                <a:gd name="connsiteX55" fmla="*/ 2060929 w 3812486"/>
                <a:gd name="connsiteY55" fmla="*/ 1177759 h 1788154"/>
                <a:gd name="connsiteX56" fmla="*/ 2103975 w 3812486"/>
                <a:gd name="connsiteY56" fmla="*/ 1118539 h 1788154"/>
                <a:gd name="connsiteX57" fmla="*/ 2119153 w 3812486"/>
                <a:gd name="connsiteY57" fmla="*/ 1041405 h 1788154"/>
                <a:gd name="connsiteX58" fmla="*/ 2106712 w 3812486"/>
                <a:gd name="connsiteY58" fmla="*/ 972481 h 1788154"/>
                <a:gd name="connsiteX59" fmla="*/ 2073868 w 3812486"/>
                <a:gd name="connsiteY59" fmla="*/ 923712 h 1788154"/>
                <a:gd name="connsiteX60" fmla="*/ 2027338 w 3812486"/>
                <a:gd name="connsiteY60" fmla="*/ 889872 h 1788154"/>
                <a:gd name="connsiteX61" fmla="*/ 1974090 w 3812486"/>
                <a:gd name="connsiteY61" fmla="*/ 865736 h 1788154"/>
                <a:gd name="connsiteX62" fmla="*/ 1920842 w 3812486"/>
                <a:gd name="connsiteY62" fmla="*/ 845830 h 1788154"/>
                <a:gd name="connsiteX63" fmla="*/ 1874064 w 3812486"/>
                <a:gd name="connsiteY63" fmla="*/ 824929 h 1788154"/>
                <a:gd name="connsiteX64" fmla="*/ 1840970 w 3812486"/>
                <a:gd name="connsiteY64" fmla="*/ 797559 h 1788154"/>
                <a:gd name="connsiteX65" fmla="*/ 1828529 w 3812486"/>
                <a:gd name="connsiteY65" fmla="*/ 758245 h 1788154"/>
                <a:gd name="connsiteX66" fmla="*/ 1834003 w 3812486"/>
                <a:gd name="connsiteY66" fmla="*/ 730875 h 1788154"/>
                <a:gd name="connsiteX67" fmla="*/ 1850923 w 3812486"/>
                <a:gd name="connsiteY67" fmla="*/ 709476 h 1788154"/>
                <a:gd name="connsiteX68" fmla="*/ 1880782 w 3812486"/>
                <a:gd name="connsiteY68" fmla="*/ 695542 h 1788154"/>
                <a:gd name="connsiteX69" fmla="*/ 1925072 w 3812486"/>
                <a:gd name="connsiteY69" fmla="*/ 690565 h 1788154"/>
                <a:gd name="connsiteX70" fmla="*/ 1977076 w 3812486"/>
                <a:gd name="connsiteY70" fmla="*/ 697035 h 1788154"/>
                <a:gd name="connsiteX71" fmla="*/ 2018878 w 3812486"/>
                <a:gd name="connsiteY71" fmla="*/ 710969 h 1788154"/>
                <a:gd name="connsiteX72" fmla="*/ 2049483 w 3812486"/>
                <a:gd name="connsiteY72" fmla="*/ 724903 h 1788154"/>
                <a:gd name="connsiteX73" fmla="*/ 2068394 w 3812486"/>
                <a:gd name="connsiteY73" fmla="*/ 731372 h 1788154"/>
                <a:gd name="connsiteX74" fmla="*/ 2074365 w 3812486"/>
                <a:gd name="connsiteY74" fmla="*/ 729631 h 1788154"/>
                <a:gd name="connsiteX75" fmla="*/ 2078844 w 3812486"/>
                <a:gd name="connsiteY75" fmla="*/ 722664 h 1788154"/>
                <a:gd name="connsiteX76" fmla="*/ 2081581 w 3812486"/>
                <a:gd name="connsiteY76" fmla="*/ 707485 h 1788154"/>
                <a:gd name="connsiteX77" fmla="*/ 2082328 w 3812486"/>
                <a:gd name="connsiteY77" fmla="*/ 682106 h 1788154"/>
                <a:gd name="connsiteX78" fmla="*/ 2081830 w 3812486"/>
                <a:gd name="connsiteY78" fmla="*/ 661951 h 1788154"/>
                <a:gd name="connsiteX79" fmla="*/ 2080088 w 3812486"/>
                <a:gd name="connsiteY79" fmla="*/ 647022 h 1788154"/>
                <a:gd name="connsiteX80" fmla="*/ 2076605 w 3812486"/>
                <a:gd name="connsiteY80" fmla="*/ 636571 h 1788154"/>
                <a:gd name="connsiteX81" fmla="*/ 2070135 w 3812486"/>
                <a:gd name="connsiteY81" fmla="*/ 628111 h 1788154"/>
                <a:gd name="connsiteX82" fmla="*/ 2054957 w 3812486"/>
                <a:gd name="connsiteY82" fmla="*/ 618656 h 1788154"/>
                <a:gd name="connsiteX83" fmla="*/ 2030573 w 3812486"/>
                <a:gd name="connsiteY83" fmla="*/ 608703 h 1788154"/>
                <a:gd name="connsiteX84" fmla="*/ 2001709 w 3812486"/>
                <a:gd name="connsiteY84" fmla="*/ 600492 h 1788154"/>
                <a:gd name="connsiteX85" fmla="*/ 1972348 w 3812486"/>
                <a:gd name="connsiteY85" fmla="*/ 595018 h 1788154"/>
                <a:gd name="connsiteX86" fmla="*/ 1982301 w 3812486"/>
                <a:gd name="connsiteY86" fmla="*/ 500963 h 1788154"/>
                <a:gd name="connsiteX87" fmla="*/ 1980808 w 3812486"/>
                <a:gd name="connsiteY87" fmla="*/ 491010 h 1788154"/>
                <a:gd name="connsiteX88" fmla="*/ 1973841 w 3812486"/>
                <a:gd name="connsiteY88" fmla="*/ 483794 h 1788154"/>
                <a:gd name="connsiteX89" fmla="*/ 1958165 w 3812486"/>
                <a:gd name="connsiteY89" fmla="*/ 479564 h 1788154"/>
                <a:gd name="connsiteX90" fmla="*/ 1932537 w 3812486"/>
                <a:gd name="connsiteY90" fmla="*/ 478071 h 1788154"/>
                <a:gd name="connsiteX91" fmla="*/ 1906243 w 3812486"/>
                <a:gd name="connsiteY91" fmla="*/ 303527 h 1788154"/>
                <a:gd name="connsiteX92" fmla="*/ 2496793 w 3812486"/>
                <a:gd name="connsiteY92" fmla="*/ 894077 h 1788154"/>
                <a:gd name="connsiteX93" fmla="*/ 1906243 w 3812486"/>
                <a:gd name="connsiteY93" fmla="*/ 1484627 h 1788154"/>
                <a:gd name="connsiteX94" fmla="*/ 1315693 w 3812486"/>
                <a:gd name="connsiteY94" fmla="*/ 894077 h 1788154"/>
                <a:gd name="connsiteX95" fmla="*/ 1906243 w 3812486"/>
                <a:gd name="connsiteY95" fmla="*/ 303527 h 1788154"/>
                <a:gd name="connsiteX96" fmla="*/ 492187 w 3812486"/>
                <a:gd name="connsiteY96" fmla="*/ 171334 h 1788154"/>
                <a:gd name="connsiteX97" fmla="*/ 495319 w 3812486"/>
                <a:gd name="connsiteY97" fmla="*/ 192053 h 1788154"/>
                <a:gd name="connsiteX98" fmla="*/ 190128 w 3812486"/>
                <a:gd name="connsiteY98" fmla="*/ 497244 h 1788154"/>
                <a:gd name="connsiteX99" fmla="*/ 167414 w 3812486"/>
                <a:gd name="connsiteY99" fmla="*/ 493810 h 1788154"/>
                <a:gd name="connsiteX100" fmla="*/ 167414 w 3812486"/>
                <a:gd name="connsiteY100" fmla="*/ 1294344 h 1788154"/>
                <a:gd name="connsiteX101" fmla="*/ 190128 w 3812486"/>
                <a:gd name="connsiteY101" fmla="*/ 1290910 h 1788154"/>
                <a:gd name="connsiteX102" fmla="*/ 495319 w 3812486"/>
                <a:gd name="connsiteY102" fmla="*/ 1596101 h 1788154"/>
                <a:gd name="connsiteX103" fmla="*/ 492187 w 3812486"/>
                <a:gd name="connsiteY103" fmla="*/ 1616820 h 1788154"/>
                <a:gd name="connsiteX104" fmla="*/ 3320300 w 3812486"/>
                <a:gd name="connsiteY104" fmla="*/ 1616820 h 1788154"/>
                <a:gd name="connsiteX105" fmla="*/ 3317167 w 3812486"/>
                <a:gd name="connsiteY105" fmla="*/ 1596101 h 1788154"/>
                <a:gd name="connsiteX106" fmla="*/ 3622358 w 3812486"/>
                <a:gd name="connsiteY106" fmla="*/ 1290910 h 1788154"/>
                <a:gd name="connsiteX107" fmla="*/ 3645071 w 3812486"/>
                <a:gd name="connsiteY107" fmla="*/ 1294344 h 1788154"/>
                <a:gd name="connsiteX108" fmla="*/ 3645071 w 3812486"/>
                <a:gd name="connsiteY108" fmla="*/ 493810 h 1788154"/>
                <a:gd name="connsiteX109" fmla="*/ 3622357 w 3812486"/>
                <a:gd name="connsiteY109" fmla="*/ 497244 h 1788154"/>
                <a:gd name="connsiteX110" fmla="*/ 3317166 w 3812486"/>
                <a:gd name="connsiteY110" fmla="*/ 192053 h 1788154"/>
                <a:gd name="connsiteX111" fmla="*/ 3320299 w 3812486"/>
                <a:gd name="connsiteY111" fmla="*/ 171334 h 1788154"/>
                <a:gd name="connsiteX112" fmla="*/ 0 w 3812486"/>
                <a:gd name="connsiteY112" fmla="*/ 0 h 1788154"/>
                <a:gd name="connsiteX113" fmla="*/ 425526 w 3812486"/>
                <a:gd name="connsiteY113" fmla="*/ 0 h 1788154"/>
                <a:gd name="connsiteX114" fmla="*/ 3386960 w 3812486"/>
                <a:gd name="connsiteY114" fmla="*/ 0 h 1788154"/>
                <a:gd name="connsiteX115" fmla="*/ 3812485 w 3812486"/>
                <a:gd name="connsiteY115" fmla="*/ 0 h 1788154"/>
                <a:gd name="connsiteX116" fmla="*/ 3812485 w 3812486"/>
                <a:gd name="connsiteY116" fmla="*/ 429039 h 1788154"/>
                <a:gd name="connsiteX117" fmla="*/ 3812485 w 3812486"/>
                <a:gd name="connsiteY117" fmla="*/ 1359114 h 1788154"/>
                <a:gd name="connsiteX118" fmla="*/ 3812486 w 3812486"/>
                <a:gd name="connsiteY118" fmla="*/ 1359115 h 1788154"/>
                <a:gd name="connsiteX119" fmla="*/ 3812486 w 3812486"/>
                <a:gd name="connsiteY119" fmla="*/ 1788154 h 1788154"/>
                <a:gd name="connsiteX120" fmla="*/ 3812485 w 3812486"/>
                <a:gd name="connsiteY120" fmla="*/ 1788154 h 1788154"/>
                <a:gd name="connsiteX121" fmla="*/ 3386961 w 3812486"/>
                <a:gd name="connsiteY121" fmla="*/ 1788154 h 1788154"/>
                <a:gd name="connsiteX122" fmla="*/ 425526 w 3812486"/>
                <a:gd name="connsiteY122" fmla="*/ 1788154 h 1788154"/>
                <a:gd name="connsiteX123" fmla="*/ 0 w 3812486"/>
                <a:gd name="connsiteY123" fmla="*/ 1788154 h 1788154"/>
                <a:gd name="connsiteX124" fmla="*/ 0 w 3812486"/>
                <a:gd name="connsiteY124" fmla="*/ 1359116 h 1788154"/>
                <a:gd name="connsiteX125" fmla="*/ 0 w 3812486"/>
                <a:gd name="connsiteY125" fmla="*/ 429039 h 178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3812486" h="1788154">
                  <a:moveTo>
                    <a:pt x="3021857" y="668593"/>
                  </a:moveTo>
                  <a:cubicBezTo>
                    <a:pt x="3146388" y="668593"/>
                    <a:pt x="3247341" y="769546"/>
                    <a:pt x="3247341" y="894077"/>
                  </a:cubicBezTo>
                  <a:cubicBezTo>
                    <a:pt x="3247341" y="1018608"/>
                    <a:pt x="3146388" y="1119561"/>
                    <a:pt x="3021857" y="1119561"/>
                  </a:cubicBezTo>
                  <a:cubicBezTo>
                    <a:pt x="2897326" y="1119561"/>
                    <a:pt x="2796373" y="1018608"/>
                    <a:pt x="2796373" y="894077"/>
                  </a:cubicBezTo>
                  <a:cubicBezTo>
                    <a:pt x="2796373" y="769546"/>
                    <a:pt x="2897326" y="668593"/>
                    <a:pt x="3021857" y="668593"/>
                  </a:cubicBezTo>
                  <a:close/>
                  <a:moveTo>
                    <a:pt x="790627" y="668593"/>
                  </a:moveTo>
                  <a:cubicBezTo>
                    <a:pt x="915158" y="668593"/>
                    <a:pt x="1016111" y="769546"/>
                    <a:pt x="1016111" y="894077"/>
                  </a:cubicBezTo>
                  <a:cubicBezTo>
                    <a:pt x="1016111" y="1018608"/>
                    <a:pt x="915158" y="1119561"/>
                    <a:pt x="790627" y="1119561"/>
                  </a:cubicBezTo>
                  <a:cubicBezTo>
                    <a:pt x="666096" y="1119561"/>
                    <a:pt x="565143" y="1018608"/>
                    <a:pt x="565143" y="894077"/>
                  </a:cubicBezTo>
                  <a:cubicBezTo>
                    <a:pt x="565143" y="769546"/>
                    <a:pt x="666096" y="668593"/>
                    <a:pt x="790627" y="668593"/>
                  </a:cubicBezTo>
                  <a:close/>
                  <a:moveTo>
                    <a:pt x="1932537" y="478071"/>
                  </a:moveTo>
                  <a:cubicBezTo>
                    <a:pt x="1923911" y="478071"/>
                    <a:pt x="1916944" y="478403"/>
                    <a:pt x="1911636" y="479067"/>
                  </a:cubicBezTo>
                  <a:cubicBezTo>
                    <a:pt x="1906327" y="479730"/>
                    <a:pt x="1902097" y="480809"/>
                    <a:pt x="1898946" y="482301"/>
                  </a:cubicBezTo>
                  <a:cubicBezTo>
                    <a:pt x="1895794" y="483794"/>
                    <a:pt x="1893638" y="485453"/>
                    <a:pt x="1892476" y="487278"/>
                  </a:cubicBezTo>
                  <a:cubicBezTo>
                    <a:pt x="1891315" y="489103"/>
                    <a:pt x="1890569" y="491342"/>
                    <a:pt x="1890237" y="493996"/>
                  </a:cubicBezTo>
                  <a:lnTo>
                    <a:pt x="1880284" y="594023"/>
                  </a:lnTo>
                  <a:cubicBezTo>
                    <a:pt x="1851421" y="597340"/>
                    <a:pt x="1825626" y="603727"/>
                    <a:pt x="1802900" y="613182"/>
                  </a:cubicBezTo>
                  <a:cubicBezTo>
                    <a:pt x="1780175" y="622637"/>
                    <a:pt x="1761015" y="634995"/>
                    <a:pt x="1745423" y="650256"/>
                  </a:cubicBezTo>
                  <a:cubicBezTo>
                    <a:pt x="1729830" y="665517"/>
                    <a:pt x="1717886" y="683350"/>
                    <a:pt x="1709592" y="703753"/>
                  </a:cubicBezTo>
                  <a:cubicBezTo>
                    <a:pt x="1701298" y="724156"/>
                    <a:pt x="1697151" y="746799"/>
                    <a:pt x="1697151" y="771681"/>
                  </a:cubicBezTo>
                  <a:cubicBezTo>
                    <a:pt x="1697151" y="799218"/>
                    <a:pt x="1701215" y="822690"/>
                    <a:pt x="1709343" y="842098"/>
                  </a:cubicBezTo>
                  <a:cubicBezTo>
                    <a:pt x="1717472" y="861506"/>
                    <a:pt x="1728337" y="878011"/>
                    <a:pt x="1741939" y="891614"/>
                  </a:cubicBezTo>
                  <a:cubicBezTo>
                    <a:pt x="1755541" y="905216"/>
                    <a:pt x="1770885" y="916662"/>
                    <a:pt x="1787971" y="925951"/>
                  </a:cubicBezTo>
                  <a:cubicBezTo>
                    <a:pt x="1805057" y="935241"/>
                    <a:pt x="1822557" y="943369"/>
                    <a:pt x="1840473" y="950336"/>
                  </a:cubicBezTo>
                  <a:cubicBezTo>
                    <a:pt x="1858388" y="957303"/>
                    <a:pt x="1875888" y="963855"/>
                    <a:pt x="1892974" y="969993"/>
                  </a:cubicBezTo>
                  <a:cubicBezTo>
                    <a:pt x="1910060" y="976130"/>
                    <a:pt x="1925404" y="983097"/>
                    <a:pt x="1939006" y="990894"/>
                  </a:cubicBezTo>
                  <a:cubicBezTo>
                    <a:pt x="1952608" y="998690"/>
                    <a:pt x="1963474" y="1007731"/>
                    <a:pt x="1971602" y="1018015"/>
                  </a:cubicBezTo>
                  <a:cubicBezTo>
                    <a:pt x="1979730" y="1028300"/>
                    <a:pt x="1983794" y="1041405"/>
                    <a:pt x="1983794" y="1057329"/>
                  </a:cubicBezTo>
                  <a:cubicBezTo>
                    <a:pt x="1983794" y="1081216"/>
                    <a:pt x="1974339" y="1100375"/>
                    <a:pt x="1955428" y="1114807"/>
                  </a:cubicBezTo>
                  <a:cubicBezTo>
                    <a:pt x="1936518" y="1129239"/>
                    <a:pt x="1907655" y="1136455"/>
                    <a:pt x="1868838" y="1136455"/>
                  </a:cubicBezTo>
                  <a:cubicBezTo>
                    <a:pt x="1843956" y="1136455"/>
                    <a:pt x="1822309" y="1133966"/>
                    <a:pt x="1803896" y="1128990"/>
                  </a:cubicBezTo>
                  <a:cubicBezTo>
                    <a:pt x="1785483" y="1124014"/>
                    <a:pt x="1769807" y="1118539"/>
                    <a:pt x="1756868" y="1112568"/>
                  </a:cubicBezTo>
                  <a:cubicBezTo>
                    <a:pt x="1743930" y="1106596"/>
                    <a:pt x="1733313" y="1101122"/>
                    <a:pt x="1725019" y="1096145"/>
                  </a:cubicBezTo>
                  <a:cubicBezTo>
                    <a:pt x="1716725" y="1091169"/>
                    <a:pt x="1710422" y="1088681"/>
                    <a:pt x="1706109" y="1088681"/>
                  </a:cubicBezTo>
                  <a:cubicBezTo>
                    <a:pt x="1702791" y="1088681"/>
                    <a:pt x="1699888" y="1089427"/>
                    <a:pt x="1697400" y="1090920"/>
                  </a:cubicBezTo>
                  <a:cubicBezTo>
                    <a:pt x="1694912" y="1092413"/>
                    <a:pt x="1692838" y="1095150"/>
                    <a:pt x="1691179" y="1099131"/>
                  </a:cubicBezTo>
                  <a:cubicBezTo>
                    <a:pt x="1689521" y="1103112"/>
                    <a:pt x="1688359" y="1108752"/>
                    <a:pt x="1687696" y="1116051"/>
                  </a:cubicBezTo>
                  <a:cubicBezTo>
                    <a:pt x="1687032" y="1123350"/>
                    <a:pt x="1686701" y="1132639"/>
                    <a:pt x="1686701" y="1143919"/>
                  </a:cubicBezTo>
                  <a:cubicBezTo>
                    <a:pt x="1686701" y="1158517"/>
                    <a:pt x="1687530" y="1169548"/>
                    <a:pt x="1689189" y="1177013"/>
                  </a:cubicBezTo>
                  <a:cubicBezTo>
                    <a:pt x="1690848" y="1184477"/>
                    <a:pt x="1693585" y="1190117"/>
                    <a:pt x="1697400" y="1193933"/>
                  </a:cubicBezTo>
                  <a:cubicBezTo>
                    <a:pt x="1701215" y="1197748"/>
                    <a:pt x="1706855" y="1201646"/>
                    <a:pt x="1714320" y="1205627"/>
                  </a:cubicBezTo>
                  <a:cubicBezTo>
                    <a:pt x="1721784" y="1209608"/>
                    <a:pt x="1730659" y="1213507"/>
                    <a:pt x="1740944" y="1217322"/>
                  </a:cubicBezTo>
                  <a:cubicBezTo>
                    <a:pt x="1751228" y="1221137"/>
                    <a:pt x="1762674" y="1224621"/>
                    <a:pt x="1775281" y="1227772"/>
                  </a:cubicBezTo>
                  <a:cubicBezTo>
                    <a:pt x="1787888" y="1230924"/>
                    <a:pt x="1801325" y="1233495"/>
                    <a:pt x="1815590" y="1235486"/>
                  </a:cubicBezTo>
                  <a:lnTo>
                    <a:pt x="1805140" y="1336507"/>
                  </a:lnTo>
                  <a:cubicBezTo>
                    <a:pt x="1804476" y="1340157"/>
                    <a:pt x="1804725" y="1343475"/>
                    <a:pt x="1805886" y="1346460"/>
                  </a:cubicBezTo>
                  <a:cubicBezTo>
                    <a:pt x="1807047" y="1349446"/>
                    <a:pt x="1809453" y="1351852"/>
                    <a:pt x="1813102" y="1353676"/>
                  </a:cubicBezTo>
                  <a:cubicBezTo>
                    <a:pt x="1816752" y="1355501"/>
                    <a:pt x="1821811" y="1356911"/>
                    <a:pt x="1828280" y="1357906"/>
                  </a:cubicBezTo>
                  <a:cubicBezTo>
                    <a:pt x="1834750" y="1358901"/>
                    <a:pt x="1843293" y="1359399"/>
                    <a:pt x="1853909" y="1359399"/>
                  </a:cubicBezTo>
                  <a:cubicBezTo>
                    <a:pt x="1862203" y="1359399"/>
                    <a:pt x="1869087" y="1358984"/>
                    <a:pt x="1874561" y="1358155"/>
                  </a:cubicBezTo>
                  <a:cubicBezTo>
                    <a:pt x="1880035" y="1357326"/>
                    <a:pt x="1884348" y="1356247"/>
                    <a:pt x="1887500" y="1354920"/>
                  </a:cubicBezTo>
                  <a:cubicBezTo>
                    <a:pt x="1890652" y="1353593"/>
                    <a:pt x="1892808" y="1351934"/>
                    <a:pt x="1893969" y="1349944"/>
                  </a:cubicBezTo>
                  <a:cubicBezTo>
                    <a:pt x="1895130" y="1347953"/>
                    <a:pt x="1895877" y="1345631"/>
                    <a:pt x="1896209" y="1342977"/>
                  </a:cubicBezTo>
                  <a:lnTo>
                    <a:pt x="1906659" y="1236481"/>
                  </a:lnTo>
                  <a:cubicBezTo>
                    <a:pt x="1938508" y="1233827"/>
                    <a:pt x="1967538" y="1227523"/>
                    <a:pt x="1993747" y="1217571"/>
                  </a:cubicBezTo>
                  <a:cubicBezTo>
                    <a:pt x="2019956" y="1207618"/>
                    <a:pt x="2042350" y="1194347"/>
                    <a:pt x="2060929" y="1177759"/>
                  </a:cubicBezTo>
                  <a:cubicBezTo>
                    <a:pt x="2079508" y="1161171"/>
                    <a:pt x="2093856" y="1141431"/>
                    <a:pt x="2103975" y="1118539"/>
                  </a:cubicBezTo>
                  <a:cubicBezTo>
                    <a:pt x="2114094" y="1095648"/>
                    <a:pt x="2119153" y="1069936"/>
                    <a:pt x="2119153" y="1041405"/>
                  </a:cubicBezTo>
                  <a:cubicBezTo>
                    <a:pt x="2119153" y="1014532"/>
                    <a:pt x="2115006" y="991557"/>
                    <a:pt x="2106712" y="972481"/>
                  </a:cubicBezTo>
                  <a:cubicBezTo>
                    <a:pt x="2098418" y="953405"/>
                    <a:pt x="2087470" y="937148"/>
                    <a:pt x="2073868" y="923712"/>
                  </a:cubicBezTo>
                  <a:cubicBezTo>
                    <a:pt x="2060265" y="910275"/>
                    <a:pt x="2044755" y="898995"/>
                    <a:pt x="2027338" y="889872"/>
                  </a:cubicBezTo>
                  <a:cubicBezTo>
                    <a:pt x="2009920" y="880749"/>
                    <a:pt x="1992171" y="872703"/>
                    <a:pt x="1974090" y="865736"/>
                  </a:cubicBezTo>
                  <a:cubicBezTo>
                    <a:pt x="1956009" y="858769"/>
                    <a:pt x="1938260" y="852134"/>
                    <a:pt x="1920842" y="845830"/>
                  </a:cubicBezTo>
                  <a:cubicBezTo>
                    <a:pt x="1903425" y="839527"/>
                    <a:pt x="1887832" y="832560"/>
                    <a:pt x="1874064" y="824929"/>
                  </a:cubicBezTo>
                  <a:cubicBezTo>
                    <a:pt x="1860295" y="817299"/>
                    <a:pt x="1849264" y="808175"/>
                    <a:pt x="1840970" y="797559"/>
                  </a:cubicBezTo>
                  <a:cubicBezTo>
                    <a:pt x="1832676" y="786943"/>
                    <a:pt x="1828529" y="773838"/>
                    <a:pt x="1828529" y="758245"/>
                  </a:cubicBezTo>
                  <a:cubicBezTo>
                    <a:pt x="1828529" y="748292"/>
                    <a:pt x="1830354" y="739169"/>
                    <a:pt x="1834003" y="730875"/>
                  </a:cubicBezTo>
                  <a:cubicBezTo>
                    <a:pt x="1837653" y="722581"/>
                    <a:pt x="1843293" y="715448"/>
                    <a:pt x="1850923" y="709476"/>
                  </a:cubicBezTo>
                  <a:cubicBezTo>
                    <a:pt x="1858554" y="703504"/>
                    <a:pt x="1868507" y="698860"/>
                    <a:pt x="1880782" y="695542"/>
                  </a:cubicBezTo>
                  <a:cubicBezTo>
                    <a:pt x="1893057" y="692224"/>
                    <a:pt x="1907820" y="690565"/>
                    <a:pt x="1925072" y="690565"/>
                  </a:cubicBezTo>
                  <a:cubicBezTo>
                    <a:pt x="1943983" y="690565"/>
                    <a:pt x="1961317" y="692722"/>
                    <a:pt x="1977076" y="697035"/>
                  </a:cubicBezTo>
                  <a:cubicBezTo>
                    <a:pt x="1992835" y="701348"/>
                    <a:pt x="2006769" y="705992"/>
                    <a:pt x="2018878" y="710969"/>
                  </a:cubicBezTo>
                  <a:cubicBezTo>
                    <a:pt x="2030987" y="715945"/>
                    <a:pt x="2041189" y="720590"/>
                    <a:pt x="2049483" y="724903"/>
                  </a:cubicBezTo>
                  <a:cubicBezTo>
                    <a:pt x="2057777" y="729216"/>
                    <a:pt x="2064081" y="731372"/>
                    <a:pt x="2068394" y="731372"/>
                  </a:cubicBezTo>
                  <a:cubicBezTo>
                    <a:pt x="2070716" y="731372"/>
                    <a:pt x="2072706" y="730792"/>
                    <a:pt x="2074365" y="729631"/>
                  </a:cubicBezTo>
                  <a:cubicBezTo>
                    <a:pt x="2076024" y="728469"/>
                    <a:pt x="2077517" y="726147"/>
                    <a:pt x="2078844" y="722664"/>
                  </a:cubicBezTo>
                  <a:cubicBezTo>
                    <a:pt x="2080171" y="719180"/>
                    <a:pt x="2081083" y="714121"/>
                    <a:pt x="2081581" y="707485"/>
                  </a:cubicBezTo>
                  <a:cubicBezTo>
                    <a:pt x="2082079" y="700850"/>
                    <a:pt x="2082328" y="692390"/>
                    <a:pt x="2082328" y="682106"/>
                  </a:cubicBezTo>
                  <a:cubicBezTo>
                    <a:pt x="2082328" y="674475"/>
                    <a:pt x="2082162" y="667757"/>
                    <a:pt x="2081830" y="661951"/>
                  </a:cubicBezTo>
                  <a:cubicBezTo>
                    <a:pt x="2081498" y="656145"/>
                    <a:pt x="2080918" y="651169"/>
                    <a:pt x="2080088" y="647022"/>
                  </a:cubicBezTo>
                  <a:cubicBezTo>
                    <a:pt x="2079259" y="642875"/>
                    <a:pt x="2078098" y="639391"/>
                    <a:pt x="2076605" y="636571"/>
                  </a:cubicBezTo>
                  <a:cubicBezTo>
                    <a:pt x="2075112" y="633751"/>
                    <a:pt x="2072955" y="630931"/>
                    <a:pt x="2070135" y="628111"/>
                  </a:cubicBezTo>
                  <a:cubicBezTo>
                    <a:pt x="2067315" y="625291"/>
                    <a:pt x="2062256" y="622139"/>
                    <a:pt x="2054957" y="618656"/>
                  </a:cubicBezTo>
                  <a:cubicBezTo>
                    <a:pt x="2047658" y="615172"/>
                    <a:pt x="2039530" y="611855"/>
                    <a:pt x="2030573" y="608703"/>
                  </a:cubicBezTo>
                  <a:cubicBezTo>
                    <a:pt x="2021615" y="605551"/>
                    <a:pt x="2011994" y="602814"/>
                    <a:pt x="2001709" y="600492"/>
                  </a:cubicBezTo>
                  <a:cubicBezTo>
                    <a:pt x="1991425" y="598170"/>
                    <a:pt x="1981638" y="596345"/>
                    <a:pt x="1972348" y="595018"/>
                  </a:cubicBezTo>
                  <a:lnTo>
                    <a:pt x="1982301" y="500963"/>
                  </a:lnTo>
                  <a:cubicBezTo>
                    <a:pt x="1982301" y="497314"/>
                    <a:pt x="1981803" y="493996"/>
                    <a:pt x="1980808" y="491010"/>
                  </a:cubicBezTo>
                  <a:cubicBezTo>
                    <a:pt x="1979813" y="488024"/>
                    <a:pt x="1977491" y="485619"/>
                    <a:pt x="1973841" y="483794"/>
                  </a:cubicBezTo>
                  <a:cubicBezTo>
                    <a:pt x="1970192" y="481970"/>
                    <a:pt x="1964967" y="480560"/>
                    <a:pt x="1958165" y="479564"/>
                  </a:cubicBezTo>
                  <a:cubicBezTo>
                    <a:pt x="1951364" y="478569"/>
                    <a:pt x="1942821" y="478071"/>
                    <a:pt x="1932537" y="478071"/>
                  </a:cubicBezTo>
                  <a:close/>
                  <a:moveTo>
                    <a:pt x="1906243" y="303527"/>
                  </a:moveTo>
                  <a:cubicBezTo>
                    <a:pt x="2232395" y="303527"/>
                    <a:pt x="2496793" y="567925"/>
                    <a:pt x="2496793" y="894077"/>
                  </a:cubicBezTo>
                  <a:cubicBezTo>
                    <a:pt x="2496793" y="1220229"/>
                    <a:pt x="2232395" y="1484627"/>
                    <a:pt x="1906243" y="1484627"/>
                  </a:cubicBezTo>
                  <a:cubicBezTo>
                    <a:pt x="1580091" y="1484627"/>
                    <a:pt x="1315693" y="1220229"/>
                    <a:pt x="1315693" y="894077"/>
                  </a:cubicBezTo>
                  <a:cubicBezTo>
                    <a:pt x="1315693" y="567925"/>
                    <a:pt x="1580091" y="303527"/>
                    <a:pt x="1906243" y="303527"/>
                  </a:cubicBezTo>
                  <a:close/>
                  <a:moveTo>
                    <a:pt x="492187" y="171334"/>
                  </a:moveTo>
                  <a:lnTo>
                    <a:pt x="495319" y="192053"/>
                  </a:lnTo>
                  <a:cubicBezTo>
                    <a:pt x="495319" y="360605"/>
                    <a:pt x="358680" y="497244"/>
                    <a:pt x="190128" y="497244"/>
                  </a:cubicBezTo>
                  <a:lnTo>
                    <a:pt x="167414" y="493810"/>
                  </a:lnTo>
                  <a:lnTo>
                    <a:pt x="167414" y="1294344"/>
                  </a:lnTo>
                  <a:lnTo>
                    <a:pt x="190128" y="1290910"/>
                  </a:lnTo>
                  <a:cubicBezTo>
                    <a:pt x="358680" y="1290910"/>
                    <a:pt x="495319" y="1427549"/>
                    <a:pt x="495319" y="1596101"/>
                  </a:cubicBezTo>
                  <a:lnTo>
                    <a:pt x="492187" y="1616820"/>
                  </a:lnTo>
                  <a:lnTo>
                    <a:pt x="3320300" y="1616820"/>
                  </a:lnTo>
                  <a:lnTo>
                    <a:pt x="3317167" y="1596101"/>
                  </a:lnTo>
                  <a:cubicBezTo>
                    <a:pt x="3317167" y="1427549"/>
                    <a:pt x="3453806" y="1290910"/>
                    <a:pt x="3622358" y="1290910"/>
                  </a:cubicBezTo>
                  <a:lnTo>
                    <a:pt x="3645071" y="1294344"/>
                  </a:lnTo>
                  <a:lnTo>
                    <a:pt x="3645071" y="493810"/>
                  </a:lnTo>
                  <a:lnTo>
                    <a:pt x="3622357" y="497244"/>
                  </a:lnTo>
                  <a:cubicBezTo>
                    <a:pt x="3453805" y="497244"/>
                    <a:pt x="3317166" y="360605"/>
                    <a:pt x="3317166" y="192053"/>
                  </a:cubicBezTo>
                  <a:lnTo>
                    <a:pt x="3320299" y="171334"/>
                  </a:lnTo>
                  <a:close/>
                  <a:moveTo>
                    <a:pt x="0" y="0"/>
                  </a:moveTo>
                  <a:lnTo>
                    <a:pt x="425526" y="0"/>
                  </a:lnTo>
                  <a:lnTo>
                    <a:pt x="3386960" y="0"/>
                  </a:lnTo>
                  <a:lnTo>
                    <a:pt x="3812485" y="0"/>
                  </a:lnTo>
                  <a:lnTo>
                    <a:pt x="3812485" y="429039"/>
                  </a:lnTo>
                  <a:lnTo>
                    <a:pt x="3812485" y="1359114"/>
                  </a:lnTo>
                  <a:lnTo>
                    <a:pt x="3812486" y="1359115"/>
                  </a:lnTo>
                  <a:lnTo>
                    <a:pt x="3812486" y="1788154"/>
                  </a:lnTo>
                  <a:lnTo>
                    <a:pt x="3812485" y="1788154"/>
                  </a:lnTo>
                  <a:lnTo>
                    <a:pt x="3386961" y="1788154"/>
                  </a:lnTo>
                  <a:lnTo>
                    <a:pt x="425526" y="1788154"/>
                  </a:lnTo>
                  <a:lnTo>
                    <a:pt x="0" y="1788154"/>
                  </a:lnTo>
                  <a:lnTo>
                    <a:pt x="0" y="1359116"/>
                  </a:lnTo>
                  <a:lnTo>
                    <a:pt x="0" y="429039"/>
                  </a:lnTo>
                  <a:close/>
                </a:path>
              </a:pathLst>
            </a:custGeom>
            <a:solidFill>
              <a:schemeClr val="accent6">
                <a:lumMod val="50000"/>
                <a:alpha val="70000"/>
              </a:schemeClr>
            </a:solidFill>
            <a:ln>
              <a:solidFill>
                <a:schemeClr val="accent3"/>
              </a:solidFill>
            </a:ln>
            <a:sp3d extrusionH="1111250" prstMaterial="dkEdge"/>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latin typeface="Merriweather" panose="020B0604020202020204" charset="0"/>
              </a:endParaRPr>
            </a:p>
          </p:txBody>
        </p:sp>
      </p:grpSp>
      <p:sp>
        <p:nvSpPr>
          <p:cNvPr id="46" name="TextBox 45">
            <a:extLst>
              <a:ext uri="{FF2B5EF4-FFF2-40B4-BE49-F238E27FC236}">
                <a16:creationId xmlns:a16="http://schemas.microsoft.com/office/drawing/2014/main" id="{457622A5-1C08-4458-8125-E946817D14D1}"/>
              </a:ext>
            </a:extLst>
          </p:cNvPr>
          <p:cNvSpPr txBox="1"/>
          <p:nvPr/>
        </p:nvSpPr>
        <p:spPr>
          <a:xfrm>
            <a:off x="5991659" y="2830596"/>
            <a:ext cx="794247" cy="346249"/>
          </a:xfrm>
          <a:prstGeom prst="rect">
            <a:avLst/>
          </a:prstGeom>
          <a:noFill/>
          <a:scene3d>
            <a:camera prst="perspectiveContrastingRightFacing">
              <a:rot lat="2120417" lon="19074071" rev="257154"/>
            </a:camera>
            <a:lightRig rig="threePt" dir="t"/>
          </a:scene3d>
          <a:sp3d prstMaterial="matte"/>
        </p:spPr>
        <p:txBody>
          <a:bodyPr wrap="square" lIns="68580" tIns="34290" rIns="68580" bIns="34290" rtlCol="0" anchor="ctr">
            <a:spAutoFit/>
          </a:bodyPr>
          <a:lstStyle/>
          <a:p>
            <a:pPr algn="ctr"/>
            <a:r>
              <a:rPr lang="en-US" sz="1800" dirty="0">
                <a:latin typeface="Merriweather" panose="020B0604020202020204" charset="0"/>
              </a:rPr>
              <a:t>₹</a:t>
            </a:r>
            <a:r>
              <a:rPr lang="en-US" sz="1800" dirty="0">
                <a:ln w="0"/>
                <a:latin typeface="Merriweather" panose="020B0604020202020204" charset="0"/>
              </a:rPr>
              <a:t>350</a:t>
            </a:r>
          </a:p>
        </p:txBody>
      </p:sp>
      <p:sp>
        <p:nvSpPr>
          <p:cNvPr id="24" name="TextBox 1">
            <a:extLst>
              <a:ext uri="{FF2B5EF4-FFF2-40B4-BE49-F238E27FC236}">
                <a16:creationId xmlns:a16="http://schemas.microsoft.com/office/drawing/2014/main" id="{369F3EC5-83B7-4886-A534-AC1D8043EEEB}"/>
              </a:ext>
            </a:extLst>
          </p:cNvPr>
          <p:cNvSpPr txBox="1"/>
          <p:nvPr/>
        </p:nvSpPr>
        <p:spPr>
          <a:xfrm>
            <a:off x="3294459" y="1176875"/>
            <a:ext cx="4292441" cy="388865"/>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400" b="1" dirty="0">
                <a:latin typeface="Merriweather" panose="020B0604020202020204" charset="0"/>
              </a:rPr>
              <a:t>(WHAT it would take to solve the problem)</a:t>
            </a:r>
            <a:endParaRPr lang="en-IN" sz="1400" b="1" dirty="0">
              <a:latin typeface="Merriweather" panose="020B0604020202020204" charset="0"/>
            </a:endParaRPr>
          </a:p>
        </p:txBody>
      </p:sp>
      <p:sp>
        <p:nvSpPr>
          <p:cNvPr id="27" name="TextBox 1">
            <a:extLst>
              <a:ext uri="{FF2B5EF4-FFF2-40B4-BE49-F238E27FC236}">
                <a16:creationId xmlns:a16="http://schemas.microsoft.com/office/drawing/2014/main" id="{9AE28616-829C-40F5-9525-3D2B6025BAA3}"/>
              </a:ext>
            </a:extLst>
          </p:cNvPr>
          <p:cNvSpPr txBox="1"/>
          <p:nvPr/>
        </p:nvSpPr>
        <p:spPr>
          <a:xfrm>
            <a:off x="1985893" y="4136267"/>
            <a:ext cx="6909572" cy="689619"/>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just"/>
            <a:r>
              <a:rPr lang="en-US" sz="1400" b="1" dirty="0">
                <a:latin typeface="Merriweather" panose="020B0604020202020204" charset="0"/>
              </a:rPr>
              <a:t>After reasonably overestimating and adding up the costs of all our components, we expect our Total Cost to be around ₹</a:t>
            </a:r>
            <a:r>
              <a:rPr lang="en-US" sz="1400" dirty="0">
                <a:latin typeface="Merriweather" panose="020B0604020202020204" charset="0"/>
              </a:rPr>
              <a:t> </a:t>
            </a:r>
            <a:r>
              <a:rPr lang="en-US" sz="1400" b="1" dirty="0">
                <a:latin typeface="Merriweather" panose="020B0604020202020204" charset="0"/>
              </a:rPr>
              <a:t>2000 which is extremely cost effective as compared to the current competitors.</a:t>
            </a:r>
            <a:endParaRPr lang="en-IN" sz="1400" b="1" dirty="0">
              <a:latin typeface="Merriweather" panose="020B0604020202020204" charset="0"/>
            </a:endParaRPr>
          </a:p>
        </p:txBody>
      </p:sp>
    </p:spTree>
    <p:extLst>
      <p:ext uri="{BB962C8B-B14F-4D97-AF65-F5344CB8AC3E}">
        <p14:creationId xmlns:p14="http://schemas.microsoft.com/office/powerpoint/2010/main" val="3649868667"/>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TM04033937[[fn=Vapor Trail]]</Template>
  <TotalTime>2283</TotalTime>
  <Words>1809</Words>
  <Application>Microsoft Office PowerPoint</Application>
  <PresentationFormat>On-screen Show (16:9)</PresentationFormat>
  <Paragraphs>241</Paragraphs>
  <Slides>21</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Merriweather</vt:lpstr>
      <vt:lpstr>Arial</vt:lpstr>
      <vt:lpstr>Calibri</vt:lpstr>
      <vt:lpstr>Office Theme</vt:lpstr>
      <vt:lpstr>PowerPoint Presentation</vt:lpstr>
      <vt:lpstr>PowerPoint Presentation</vt:lpstr>
      <vt:lpstr>Problem Statement</vt:lpstr>
      <vt:lpstr>Problem Statement</vt:lpstr>
      <vt:lpstr>Ideal Storage Conditions</vt:lpstr>
      <vt:lpstr>Ideal Storage Conditions</vt:lpstr>
      <vt:lpstr>The Proposed Solution</vt:lpstr>
      <vt:lpstr>The Proposed Solution</vt:lpstr>
      <vt:lpstr>Estimated  Manufacturing Cost</vt:lpstr>
      <vt:lpstr>Sales / Revenue Model</vt:lpstr>
      <vt:lpstr>Three Year Plan for the Product</vt:lpstr>
      <vt:lpstr>Go-To Market Strategy</vt:lpstr>
      <vt:lpstr>Competitive Analysis</vt:lpstr>
      <vt:lpstr>Benefits and Advantages</vt:lpstr>
      <vt:lpstr>PowerPoint Presentation</vt:lpstr>
      <vt:lpstr>PowerPoint Presentation</vt:lpstr>
      <vt:lpstr>PowerPoint Presentation</vt:lpstr>
      <vt:lpstr>PowerPoint Presentation</vt:lpstr>
      <vt:lpstr>Further Improvements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Divyanshu Kumar</dc:creator>
  <cp:lastModifiedBy>Vaibhav Sharma</cp:lastModifiedBy>
  <cp:revision>115</cp:revision>
  <dcterms:modified xsi:type="dcterms:W3CDTF">2021-02-28T09:14:47Z</dcterms:modified>
</cp:coreProperties>
</file>